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2"/>
    <p:sldId id="309" r:id="rId3"/>
    <p:sldId id="411" r:id="rId4"/>
    <p:sldId id="276" r:id="rId5"/>
    <p:sldId id="296" r:id="rId6"/>
    <p:sldId id="269" r:id="rId7"/>
    <p:sldId id="299" r:id="rId8"/>
    <p:sldId id="278" r:id="rId9"/>
    <p:sldId id="304" r:id="rId10"/>
    <p:sldId id="308" r:id="rId11"/>
    <p:sldId id="277" r:id="rId12"/>
    <p:sldId id="310" r:id="rId13"/>
    <p:sldId id="305" r:id="rId14"/>
    <p:sldId id="279" r:id="rId15"/>
    <p:sldId id="306" r:id="rId16"/>
    <p:sldId id="322" r:id="rId17"/>
    <p:sldId id="380" r:id="rId18"/>
    <p:sldId id="381" r:id="rId19"/>
    <p:sldId id="382" r:id="rId20"/>
    <p:sldId id="341" r:id="rId21"/>
    <p:sldId id="342" r:id="rId22"/>
    <p:sldId id="343" r:id="rId23"/>
    <p:sldId id="344" r:id="rId24"/>
    <p:sldId id="357"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79" r:id="rId38"/>
    <p:sldId id="363" r:id="rId39"/>
    <p:sldId id="409" r:id="rId40"/>
    <p:sldId id="394" r:id="rId41"/>
    <p:sldId id="369" r:id="rId42"/>
    <p:sldId id="386" r:id="rId43"/>
    <p:sldId id="387" r:id="rId44"/>
    <p:sldId id="388" r:id="rId45"/>
    <p:sldId id="372" r:id="rId46"/>
    <p:sldId id="402" r:id="rId47"/>
    <p:sldId id="404" r:id="rId48"/>
    <p:sldId id="391" r:id="rId49"/>
    <p:sldId id="375" r:id="rId50"/>
    <p:sldId id="373" r:id="rId51"/>
    <p:sldId id="340" r:id="rId52"/>
    <p:sldId id="370" r:id="rId53"/>
    <p:sldId id="374" r:id="rId54"/>
    <p:sldId id="393" r:id="rId55"/>
    <p:sldId id="389" r:id="rId56"/>
    <p:sldId id="390" r:id="rId57"/>
    <p:sldId id="410" r:id="rId58"/>
    <p:sldId id="395" r:id="rId59"/>
    <p:sldId id="396" r:id="rId60"/>
    <p:sldId id="397" r:id="rId61"/>
    <p:sldId id="398" r:id="rId62"/>
    <p:sldId id="399" r:id="rId63"/>
    <p:sldId id="400" r:id="rId6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35" autoAdjust="0"/>
  </p:normalViewPr>
  <p:slideViewPr>
    <p:cSldViewPr snapToGrid="0">
      <p:cViewPr varScale="1">
        <p:scale>
          <a:sx n="82" d="100"/>
          <a:sy n="82" d="100"/>
        </p:scale>
        <p:origin x="672" y="62"/>
      </p:cViewPr>
      <p:guideLst>
        <p:guide orient="horz" pos="2160"/>
        <p:guide pos="3840"/>
      </p:guideLst>
    </p:cSldViewPr>
  </p:slideViewPr>
  <p:notesTextViewPr>
    <p:cViewPr>
      <p:scale>
        <a:sx n="1" d="1"/>
        <a:sy n="1" d="1"/>
      </p:scale>
      <p:origin x="0" y="0"/>
    </p:cViewPr>
  </p:notesTextViewPr>
  <p:notesViewPr>
    <p:cSldViewPr snapToGrid="0">
      <p:cViewPr varScale="1">
        <p:scale>
          <a:sx n="90" d="100"/>
          <a:sy n="90" d="100"/>
        </p:scale>
        <p:origin x="-3701" y="-77"/>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078163" cy="511175"/>
          </a:xfrm>
          <a:prstGeom prst="rect">
            <a:avLst/>
          </a:prstGeom>
        </p:spPr>
        <p:txBody>
          <a:bodyPr vert="horz" lIns="91431" tIns="45715" rIns="91431" bIns="45715" rtlCol="0"/>
          <a:lstStyle>
            <a:lvl1pPr algn="l">
              <a:defRPr sz="1200"/>
            </a:lvl1pPr>
          </a:lstStyle>
          <a:p>
            <a:endParaRPr lang="zh-CN" altLang="en-US"/>
          </a:p>
        </p:txBody>
      </p:sp>
      <p:sp>
        <p:nvSpPr>
          <p:cNvPr id="3" name="日期占位符 2"/>
          <p:cNvSpPr>
            <a:spLocks noGrp="1"/>
          </p:cNvSpPr>
          <p:nvPr>
            <p:ph type="dt" idx="1"/>
          </p:nvPr>
        </p:nvSpPr>
        <p:spPr>
          <a:xfrm>
            <a:off x="4024314" y="1"/>
            <a:ext cx="3078162" cy="511175"/>
          </a:xfrm>
          <a:prstGeom prst="rect">
            <a:avLst/>
          </a:prstGeom>
        </p:spPr>
        <p:txBody>
          <a:bodyPr vert="horz" lIns="91431" tIns="45715" rIns="91431" bIns="45715" rtlCol="0"/>
          <a:lstStyle>
            <a:lvl1pPr algn="r">
              <a:defRPr sz="1200"/>
            </a:lvl1pPr>
          </a:lstStyle>
          <a:p>
            <a:fld id="{584540C3-9C48-4EA1-B026-D9619AC97830}" type="datetimeFigureOut">
              <a:rPr lang="zh-CN" altLang="en-US" smtClean="0"/>
              <a:pPr/>
              <a:t>2020/10/13</a:t>
            </a:fld>
            <a:endParaRPr lang="zh-CN" altLang="en-US"/>
          </a:p>
        </p:txBody>
      </p:sp>
      <p:sp>
        <p:nvSpPr>
          <p:cNvPr id="4" name="幻灯片图像占位符 3"/>
          <p:cNvSpPr>
            <a:spLocks noGrp="1" noRot="1" noChangeAspect="1"/>
          </p:cNvSpPr>
          <p:nvPr>
            <p:ph type="sldImg" idx="2"/>
          </p:nvPr>
        </p:nvSpPr>
        <p:spPr>
          <a:xfrm>
            <a:off x="141288" y="768350"/>
            <a:ext cx="6821487" cy="3836988"/>
          </a:xfrm>
          <a:prstGeom prst="rect">
            <a:avLst/>
          </a:prstGeom>
          <a:noFill/>
          <a:ln w="12700">
            <a:solidFill>
              <a:prstClr val="black"/>
            </a:solidFill>
          </a:ln>
        </p:spPr>
        <p:txBody>
          <a:bodyPr vert="horz" lIns="91431" tIns="45715" rIns="91431" bIns="45715" rtlCol="0" anchor="ctr"/>
          <a:lstStyle/>
          <a:p>
            <a:endParaRPr lang="zh-CN" altLang="en-US"/>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1431" tIns="45715" rIns="91431" bIns="45715"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1175"/>
          </a:xfrm>
          <a:prstGeom prst="rect">
            <a:avLst/>
          </a:prstGeom>
        </p:spPr>
        <p:txBody>
          <a:bodyPr vert="horz" lIns="91431" tIns="45715" rIns="91431" bIns="45715"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4" y="9721850"/>
            <a:ext cx="3078162" cy="511175"/>
          </a:xfrm>
          <a:prstGeom prst="rect">
            <a:avLst/>
          </a:prstGeom>
        </p:spPr>
        <p:txBody>
          <a:bodyPr vert="horz" lIns="91431" tIns="45715" rIns="91431" bIns="45715" rtlCol="0" anchor="b"/>
          <a:lstStyle>
            <a:lvl1pPr algn="r">
              <a:defRPr sz="1200"/>
            </a:lvl1pPr>
          </a:lstStyle>
          <a:p>
            <a:fld id="{B0E5A756-C210-42A4-88FF-B15C88666E1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www.elecfans.com/tags/c" TargetMode="External"/><Relationship Id="rId13" Type="http://schemas.openxmlformats.org/officeDocument/2006/relationships/hyperlink" Target="http://www.elecfans.com/tags/adi/" TargetMode="External"/><Relationship Id="rId3" Type="http://schemas.openxmlformats.org/officeDocument/2006/relationships/hyperlink" Target="http://www.elecfans.com/tags/&#28023;&#24605;/" TargetMode="External"/><Relationship Id="rId7" Type="http://schemas.openxmlformats.org/officeDocument/2006/relationships/hyperlink" Target="http://www.elecfans.com/tags/&#25910;&#21457;&#22120;/" TargetMode="External"/><Relationship Id="rId12" Type="http://schemas.openxmlformats.org/officeDocument/2006/relationships/hyperlink" Target="http://bbs.elecfans.com/zhuti_715_1.html" TargetMode="External"/><Relationship Id="rId17" Type="http://schemas.openxmlformats.org/officeDocument/2006/relationships/hyperlink" Target="http://www.elecfans.com/tags/adc/" TargetMode="External"/><Relationship Id="rId2" Type="http://schemas.openxmlformats.org/officeDocument/2006/relationships/slide" Target="../slides/slide42.xml"/><Relationship Id="rId16" Type="http://schemas.openxmlformats.org/officeDocument/2006/relationships/hyperlink" Target="http://www.elecfans.com/tags/nas/" TargetMode="External"/><Relationship Id="rId1" Type="http://schemas.openxmlformats.org/officeDocument/2006/relationships/notesMaster" Target="../notesMasters/notesMaster1.xml"/><Relationship Id="rId6" Type="http://schemas.openxmlformats.org/officeDocument/2006/relationships/hyperlink" Target="http://www.elecfans.com/tags/5g/" TargetMode="External"/><Relationship Id="rId11" Type="http://schemas.openxmlformats.org/officeDocument/2006/relationships/hyperlink" Target="http://www.elecfans.com/tags/&#28388;&#27874;&#22120;/" TargetMode="External"/><Relationship Id="rId5" Type="http://schemas.openxmlformats.org/officeDocument/2006/relationships/hyperlink" Target="http://www.elecfans.com/tags/&#39640;&#36890;/" TargetMode="External"/><Relationship Id="rId15" Type="http://schemas.openxmlformats.org/officeDocument/2006/relationships/hyperlink" Target="http://www.elecfans.com/tags/m2m/" TargetMode="External"/><Relationship Id="rId10" Type="http://schemas.openxmlformats.org/officeDocument/2006/relationships/hyperlink" Target="http://www.elecfans.com/tags/&#25918;&#22823;&#22120;/" TargetMode="External"/><Relationship Id="rId4" Type="http://schemas.openxmlformats.org/officeDocument/2006/relationships/hyperlink" Target="http://www.elecfans.com/tags/liteos/" TargetMode="External"/><Relationship Id="rId9" Type="http://schemas.openxmlformats.org/officeDocument/2006/relationships/hyperlink" Target="http://www.elecfans.com/tags/&#33521;&#29305;&#23572;/" TargetMode="External"/><Relationship Id="rId14" Type="http://schemas.openxmlformats.org/officeDocument/2006/relationships/hyperlink" Target="http://www.elecfans.com/tags/r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just" defTabSz="685730">
              <a:lnSpc>
                <a:spcPct val="150000"/>
              </a:lnSpc>
              <a:spcBef>
                <a:spcPts val="450"/>
              </a:spcBef>
            </a:pPr>
            <a:r>
              <a:rPr lang="en-US" altLang="zh-CN" dirty="0" smtClean="0">
                <a:solidFill>
                  <a:srgbClr val="111111"/>
                </a:solidFill>
                <a:latin typeface="微软雅黑" panose="020B0503020204020204" pitchFamily="34" charset="-122"/>
                <a:ea typeface="微软雅黑" panose="020B0503020204020204" pitchFamily="34" charset="-122"/>
              </a:rPr>
              <a:t>PSM</a:t>
            </a:r>
            <a:r>
              <a:rPr lang="zh-CN" altLang="en-US" dirty="0" smtClean="0">
                <a:solidFill>
                  <a:srgbClr val="111111"/>
                </a:solidFill>
                <a:latin typeface="微软雅黑" panose="020B0503020204020204" pitchFamily="34" charset="-122"/>
                <a:ea typeface="微软雅黑" panose="020B0503020204020204" pitchFamily="34" charset="-122"/>
              </a:rPr>
              <a:t>为一种特殊的终端状态，可以最小化电力的消耗，一般认为比空闲模式（</a:t>
            </a:r>
            <a:r>
              <a:rPr lang="en-US" altLang="zh-CN" dirty="0" smtClean="0">
                <a:solidFill>
                  <a:srgbClr val="111111"/>
                </a:solidFill>
                <a:latin typeface="微软雅黑" panose="020B0503020204020204" pitchFamily="34" charset="-122"/>
                <a:ea typeface="微软雅黑" panose="020B0503020204020204" pitchFamily="34" charset="-122"/>
              </a:rPr>
              <a:t>Idle Mode</a:t>
            </a:r>
            <a:r>
              <a:rPr lang="zh-CN" altLang="en-US" dirty="0" smtClean="0">
                <a:solidFill>
                  <a:srgbClr val="111111"/>
                </a:solidFill>
                <a:latin typeface="微软雅黑" panose="020B0503020204020204" pitchFamily="34" charset="-122"/>
                <a:ea typeface="微软雅黑" panose="020B0503020204020204" pitchFamily="34" charset="-122"/>
              </a:rPr>
              <a:t>）下更省电。</a:t>
            </a:r>
            <a:endParaRPr lang="zh-CN" altLang="en-US" dirty="0" smtClean="0">
              <a:solidFill>
                <a:srgbClr val="000000"/>
              </a:solidFill>
              <a:latin typeface="微软雅黑" panose="020B0503020204020204" pitchFamily="34" charset="-122"/>
              <a:ea typeface="微软雅黑" panose="020B0503020204020204" pitchFamily="34" charset="-122"/>
            </a:endParaRPr>
          </a:p>
          <a:p>
            <a:pPr algn="just" defTabSz="685730">
              <a:lnSpc>
                <a:spcPct val="150000"/>
              </a:lnSpc>
              <a:spcBef>
                <a:spcPts val="450"/>
              </a:spcBef>
            </a:pPr>
            <a:r>
              <a:rPr lang="zh-CN" altLang="en-US" dirty="0" smtClean="0">
                <a:solidFill>
                  <a:srgbClr val="111111"/>
                </a:solidFill>
                <a:latin typeface="微软雅黑" panose="020B0503020204020204" pitchFamily="34" charset="-122"/>
                <a:ea typeface="微软雅黑" panose="020B0503020204020204" pitchFamily="34" charset="-122"/>
              </a:rPr>
              <a:t>若终端支持</a:t>
            </a:r>
            <a:r>
              <a:rPr lang="en-US" altLang="zh-CN" dirty="0" smtClean="0">
                <a:solidFill>
                  <a:srgbClr val="111111"/>
                </a:solidFill>
                <a:latin typeface="微软雅黑" panose="020B0503020204020204" pitchFamily="34" charset="-122"/>
                <a:ea typeface="微软雅黑" panose="020B0503020204020204" pitchFamily="34" charset="-122"/>
              </a:rPr>
              <a:t>PSM</a:t>
            </a:r>
            <a:r>
              <a:rPr lang="zh-CN" altLang="en-US" dirty="0" smtClean="0">
                <a:solidFill>
                  <a:srgbClr val="111111"/>
                </a:solidFill>
                <a:latin typeface="微软雅黑" panose="020B0503020204020204" pitchFamily="34" charset="-122"/>
                <a:ea typeface="微软雅黑" panose="020B0503020204020204" pitchFamily="34" charset="-122"/>
              </a:rPr>
              <a:t>，在</a:t>
            </a:r>
            <a:r>
              <a:rPr lang="en-US" altLang="zh-CN" dirty="0" smtClean="0">
                <a:solidFill>
                  <a:srgbClr val="111111"/>
                </a:solidFill>
                <a:latin typeface="微软雅黑" panose="020B0503020204020204" pitchFamily="34" charset="-122"/>
                <a:ea typeface="微软雅黑" panose="020B0503020204020204" pitchFamily="34" charset="-122"/>
              </a:rPr>
              <a:t>Attach</a:t>
            </a:r>
            <a:r>
              <a:rPr lang="zh-CN" altLang="en-US" dirty="0" smtClean="0">
                <a:solidFill>
                  <a:srgbClr val="111111"/>
                </a:solidFill>
                <a:latin typeface="微软雅黑" panose="020B0503020204020204" pitchFamily="34" charset="-122"/>
                <a:ea typeface="微软雅黑" panose="020B0503020204020204" pitchFamily="34" charset="-122"/>
              </a:rPr>
              <a:t>或</a:t>
            </a:r>
            <a:r>
              <a:rPr lang="en-US" altLang="zh-CN" dirty="0" smtClean="0">
                <a:solidFill>
                  <a:srgbClr val="111111"/>
                </a:solidFill>
                <a:latin typeface="微软雅黑" panose="020B0503020204020204" pitchFamily="34" charset="-122"/>
                <a:ea typeface="微软雅黑" panose="020B0503020204020204" pitchFamily="34" charset="-122"/>
              </a:rPr>
              <a:t>TAU(</a:t>
            </a:r>
            <a:r>
              <a:rPr lang="zh-CN" altLang="en-US" dirty="0" smtClean="0">
                <a:solidFill>
                  <a:srgbClr val="111111"/>
                </a:solidFill>
                <a:latin typeface="微软雅黑" panose="020B0503020204020204" pitchFamily="34" charset="-122"/>
                <a:ea typeface="微软雅黑" panose="020B0503020204020204" pitchFamily="34" charset="-122"/>
              </a:rPr>
              <a:t>跟踪区更新</a:t>
            </a:r>
            <a:r>
              <a:rPr lang="en-US" altLang="zh-CN" dirty="0" smtClean="0">
                <a:solidFill>
                  <a:srgbClr val="111111"/>
                </a:solidFill>
                <a:latin typeface="微软雅黑" panose="020B0503020204020204" pitchFamily="34" charset="-122"/>
                <a:ea typeface="微软雅黑" panose="020B0503020204020204" pitchFamily="34" charset="-122"/>
              </a:rPr>
              <a:t>)</a:t>
            </a:r>
            <a:r>
              <a:rPr lang="zh-CN" altLang="en-US" dirty="0" smtClean="0">
                <a:solidFill>
                  <a:srgbClr val="111111"/>
                </a:solidFill>
                <a:latin typeface="微软雅黑" panose="020B0503020204020204" pitchFamily="34" charset="-122"/>
                <a:ea typeface="微软雅黑" panose="020B0503020204020204" pitchFamily="34" charset="-122"/>
              </a:rPr>
              <a:t>的过程中，会向网络申请一个启动计时器</a:t>
            </a:r>
            <a:r>
              <a:rPr lang="en-US" altLang="zh-CN" dirty="0" smtClean="0">
                <a:solidFill>
                  <a:srgbClr val="111111"/>
                </a:solidFill>
                <a:latin typeface="微软雅黑" panose="020B0503020204020204" pitchFamily="34" charset="-122"/>
                <a:ea typeface="微软雅黑" panose="020B0503020204020204" pitchFamily="34" charset="-122"/>
              </a:rPr>
              <a:t>(Active Timer)</a:t>
            </a:r>
            <a:r>
              <a:rPr lang="zh-CN" altLang="en-US" dirty="0" smtClean="0">
                <a:solidFill>
                  <a:srgbClr val="111111"/>
                </a:solidFill>
                <a:latin typeface="微软雅黑" panose="020B0503020204020204" pitchFamily="34" charset="-122"/>
                <a:ea typeface="微软雅黑" panose="020B0503020204020204" pitchFamily="34" charset="-122"/>
              </a:rPr>
              <a:t>，当设备从</a:t>
            </a:r>
            <a:r>
              <a:rPr lang="zh-CN" altLang="en-US" b="1" dirty="0" smtClean="0">
                <a:solidFill>
                  <a:srgbClr val="111111"/>
                </a:solidFill>
                <a:latin typeface="微软雅黑" panose="020B0503020204020204" pitchFamily="34" charset="-122"/>
                <a:ea typeface="微软雅黑" panose="020B0503020204020204" pitchFamily="34" charset="-122"/>
              </a:rPr>
              <a:t>连接状态</a:t>
            </a:r>
            <a:r>
              <a:rPr lang="zh-CN" altLang="en-US" dirty="0" smtClean="0">
                <a:solidFill>
                  <a:srgbClr val="111111"/>
                </a:solidFill>
                <a:latin typeface="微软雅黑" panose="020B0503020204020204" pitchFamily="34" charset="-122"/>
                <a:ea typeface="微软雅黑" panose="020B0503020204020204" pitchFamily="34" charset="-122"/>
              </a:rPr>
              <a:t>转移到</a:t>
            </a:r>
            <a:r>
              <a:rPr lang="zh-CN" altLang="en-US" b="1" dirty="0" smtClean="0">
                <a:solidFill>
                  <a:srgbClr val="111111"/>
                </a:solidFill>
                <a:latin typeface="微软雅黑" panose="020B0503020204020204" pitchFamily="34" charset="-122"/>
                <a:ea typeface="微软雅黑" panose="020B0503020204020204" pitchFamily="34" charset="-122"/>
              </a:rPr>
              <a:t>空闲状态</a:t>
            </a:r>
            <a:r>
              <a:rPr lang="zh-CN" altLang="en-US" dirty="0" smtClean="0">
                <a:solidFill>
                  <a:srgbClr val="111111"/>
                </a:solidFill>
                <a:latin typeface="微软雅黑" panose="020B0503020204020204" pitchFamily="34" charset="-122"/>
                <a:ea typeface="微软雅黑" panose="020B0503020204020204" pitchFamily="34" charset="-122"/>
              </a:rPr>
              <a:t>后，该定时器开始运行；当定时器终止时，设备进入省电模式。省电模式中，</a:t>
            </a:r>
            <a:r>
              <a:rPr lang="en-US" altLang="zh-CN" dirty="0" smtClean="0">
                <a:solidFill>
                  <a:srgbClr val="111111"/>
                </a:solidFill>
                <a:latin typeface="微软雅黑" panose="020B0503020204020204" pitchFamily="34" charset="-122"/>
                <a:ea typeface="微软雅黑" panose="020B0503020204020204" pitchFamily="34" charset="-122"/>
              </a:rPr>
              <a:t>UE</a:t>
            </a:r>
            <a:r>
              <a:rPr lang="zh-CN" altLang="en-US" dirty="0" smtClean="0">
                <a:solidFill>
                  <a:srgbClr val="111111"/>
                </a:solidFill>
                <a:latin typeface="微软雅黑" panose="020B0503020204020204" pitchFamily="34" charset="-122"/>
                <a:ea typeface="微软雅黑" panose="020B0503020204020204" pitchFamily="34" charset="-122"/>
              </a:rPr>
              <a:t>不再监听寻呼信号，近似于关机的状态，但</a:t>
            </a:r>
            <a:r>
              <a:rPr lang="en-US" altLang="zh-CN" dirty="0" smtClean="0">
                <a:solidFill>
                  <a:srgbClr val="111111"/>
                </a:solidFill>
                <a:latin typeface="微软雅黑" panose="020B0503020204020204" pitchFamily="34" charset="-122"/>
                <a:ea typeface="微软雅黑" panose="020B0503020204020204" pitchFamily="34" charset="-122"/>
              </a:rPr>
              <a:t>UE</a:t>
            </a:r>
            <a:r>
              <a:rPr lang="zh-CN" altLang="en-US" dirty="0" smtClean="0">
                <a:solidFill>
                  <a:srgbClr val="111111"/>
                </a:solidFill>
                <a:latin typeface="微软雅黑" panose="020B0503020204020204" pitchFamily="34" charset="-122"/>
                <a:ea typeface="微软雅黑" panose="020B0503020204020204" pitchFamily="34" charset="-122"/>
              </a:rPr>
              <a:t>还是注册在网络中，因此不需要重新连接或建立分组数据网络的连接，直到</a:t>
            </a:r>
            <a:r>
              <a:rPr lang="en-US" altLang="zh-CN" dirty="0" smtClean="0">
                <a:solidFill>
                  <a:srgbClr val="111111"/>
                </a:solidFill>
                <a:latin typeface="微软雅黑" panose="020B0503020204020204" pitchFamily="34" charset="-122"/>
                <a:ea typeface="微软雅黑" panose="020B0503020204020204" pitchFamily="34" charset="-122"/>
              </a:rPr>
              <a:t>UE</a:t>
            </a:r>
            <a:r>
              <a:rPr lang="zh-CN" altLang="en-US" dirty="0" smtClean="0">
                <a:solidFill>
                  <a:srgbClr val="111111"/>
                </a:solidFill>
                <a:latin typeface="微软雅黑" panose="020B0503020204020204" pitchFamily="34" charset="-122"/>
                <a:ea typeface="微软雅黑" panose="020B0503020204020204" pitchFamily="34" charset="-122"/>
              </a:rPr>
              <a:t>要再对外发送数据，或者</a:t>
            </a:r>
            <a:r>
              <a:rPr lang="en-US" altLang="zh-CN" dirty="0" smtClean="0">
                <a:solidFill>
                  <a:srgbClr val="111111"/>
                </a:solidFill>
                <a:latin typeface="微软雅黑" panose="020B0503020204020204" pitchFamily="34" charset="-122"/>
                <a:ea typeface="微软雅黑" panose="020B0503020204020204" pitchFamily="34" charset="-122"/>
              </a:rPr>
              <a:t>TAU</a:t>
            </a:r>
            <a:r>
              <a:rPr lang="zh-CN" altLang="en-US" dirty="0" smtClean="0">
                <a:solidFill>
                  <a:srgbClr val="111111"/>
                </a:solidFill>
                <a:latin typeface="微软雅黑" panose="020B0503020204020204" pitchFamily="34" charset="-122"/>
                <a:ea typeface="微软雅黑" panose="020B0503020204020204" pitchFamily="34" charset="-122"/>
              </a:rPr>
              <a:t>的周期到了，才会恢复到连接的状态。</a:t>
            </a:r>
            <a:endParaRPr lang="zh-CN" altLang="en-US" dirty="0" smtClean="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20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just" defTabSz="685730">
              <a:lnSpc>
                <a:spcPct val="150000"/>
              </a:lnSpc>
              <a:spcBef>
                <a:spcPts val="450"/>
              </a:spcBef>
            </a:pPr>
            <a:r>
              <a:rPr lang="zh-CN" altLang="en-US" dirty="0" smtClean="0">
                <a:solidFill>
                  <a:srgbClr val="111111"/>
                </a:solidFill>
                <a:latin typeface="微软雅黑" panose="020B0503020204020204" pitchFamily="34" charset="-122"/>
                <a:ea typeface="微软雅黑" panose="020B0503020204020204" pitchFamily="34" charset="-122"/>
              </a:rPr>
              <a:t>在</a:t>
            </a:r>
            <a:r>
              <a:rPr lang="en-US" altLang="zh-CN" dirty="0" smtClean="0">
                <a:solidFill>
                  <a:srgbClr val="111111"/>
                </a:solidFill>
                <a:latin typeface="微软雅黑" panose="020B0503020204020204" pitchFamily="34" charset="-122"/>
                <a:ea typeface="微软雅黑" panose="020B0503020204020204" pitchFamily="34" charset="-122"/>
              </a:rPr>
              <a:t>R13</a:t>
            </a:r>
            <a:r>
              <a:rPr lang="zh-CN" altLang="en-US" dirty="0" smtClean="0">
                <a:solidFill>
                  <a:srgbClr val="111111"/>
                </a:solidFill>
                <a:latin typeface="微软雅黑" panose="020B0503020204020204" pitchFamily="34" charset="-122"/>
                <a:ea typeface="微软雅黑" panose="020B0503020204020204" pitchFamily="34" charset="-122"/>
              </a:rPr>
              <a:t>标准，定义改进</a:t>
            </a:r>
            <a:r>
              <a:rPr lang="en-US" altLang="zh-CN" b="1" dirty="0" err="1" smtClean="0">
                <a:solidFill>
                  <a:srgbClr val="111111"/>
                </a:solidFill>
                <a:latin typeface="微软雅黑" panose="020B0503020204020204" pitchFamily="34" charset="-122"/>
                <a:ea typeface="微软雅黑" panose="020B0503020204020204" pitchFamily="34" charset="-122"/>
              </a:rPr>
              <a:t>eDRX</a:t>
            </a:r>
            <a:r>
              <a:rPr lang="zh-CN" altLang="en-US" dirty="0" smtClean="0">
                <a:solidFill>
                  <a:srgbClr val="111111"/>
                </a:solidFill>
                <a:latin typeface="微软雅黑" panose="020B0503020204020204" pitchFamily="34" charset="-122"/>
                <a:ea typeface="微软雅黑" panose="020B0503020204020204" pitchFamily="34" charset="-122"/>
              </a:rPr>
              <a:t>，其为延长原本</a:t>
            </a:r>
            <a:r>
              <a:rPr lang="en-US" altLang="zh-CN" dirty="0" smtClean="0">
                <a:solidFill>
                  <a:srgbClr val="111111"/>
                </a:solidFill>
                <a:latin typeface="微软雅黑" panose="020B0503020204020204" pitchFamily="34" charset="-122"/>
                <a:ea typeface="微软雅黑" panose="020B0503020204020204" pitchFamily="34" charset="-122"/>
              </a:rPr>
              <a:t>DRX</a:t>
            </a:r>
            <a:r>
              <a:rPr lang="zh-CN" altLang="en-US" dirty="0" smtClean="0">
                <a:solidFill>
                  <a:srgbClr val="111111"/>
                </a:solidFill>
                <a:latin typeface="微软雅黑" panose="020B0503020204020204" pitchFamily="34" charset="-122"/>
                <a:ea typeface="微软雅黑" panose="020B0503020204020204" pitchFamily="34" charset="-122"/>
              </a:rPr>
              <a:t>的时间，使</a:t>
            </a:r>
            <a:r>
              <a:rPr lang="en-US" altLang="zh-CN" dirty="0" smtClean="0">
                <a:solidFill>
                  <a:srgbClr val="111111"/>
                </a:solidFill>
                <a:latin typeface="微软雅黑" panose="020B0503020204020204" pitchFamily="34" charset="-122"/>
                <a:ea typeface="微软雅黑" panose="020B0503020204020204" pitchFamily="34" charset="-122"/>
              </a:rPr>
              <a:t>UE</a:t>
            </a:r>
            <a:r>
              <a:rPr lang="zh-CN" altLang="en-US" dirty="0" smtClean="0">
                <a:solidFill>
                  <a:srgbClr val="111111"/>
                </a:solidFill>
                <a:latin typeface="微软雅黑" panose="020B0503020204020204" pitchFamily="34" charset="-122"/>
                <a:ea typeface="微软雅黑" panose="020B0503020204020204" pitchFamily="34" charset="-122"/>
              </a:rPr>
              <a:t>在</a:t>
            </a:r>
            <a:r>
              <a:rPr lang="en-US" altLang="zh-CN" dirty="0" smtClean="0">
                <a:solidFill>
                  <a:srgbClr val="111111"/>
                </a:solidFill>
                <a:latin typeface="微软雅黑" panose="020B0503020204020204" pitchFamily="34" charset="-122"/>
                <a:ea typeface="微软雅黑" panose="020B0503020204020204" pitchFamily="34" charset="-122"/>
              </a:rPr>
              <a:t>DRX</a:t>
            </a:r>
            <a:r>
              <a:rPr lang="zh-CN" altLang="en-US" dirty="0" smtClean="0">
                <a:solidFill>
                  <a:srgbClr val="111111"/>
                </a:solidFill>
                <a:latin typeface="微软雅黑" panose="020B0503020204020204" pitchFamily="34" charset="-122"/>
                <a:ea typeface="微软雅黑" panose="020B0503020204020204" pitchFamily="34" charset="-122"/>
              </a:rPr>
              <a:t>的次数及频率上可以减少，以达到更省电的目的，但</a:t>
            </a:r>
            <a:r>
              <a:rPr lang="en-US" altLang="zh-CN" dirty="0" smtClean="0">
                <a:solidFill>
                  <a:srgbClr val="111111"/>
                </a:solidFill>
                <a:latin typeface="微软雅黑" panose="020B0503020204020204" pitchFamily="34" charset="-122"/>
                <a:ea typeface="微软雅黑" panose="020B0503020204020204" pitchFamily="34" charset="-122"/>
              </a:rPr>
              <a:t>UE</a:t>
            </a:r>
            <a:r>
              <a:rPr lang="zh-CN" altLang="en-US" dirty="0" smtClean="0">
                <a:solidFill>
                  <a:srgbClr val="111111"/>
                </a:solidFill>
                <a:latin typeface="微软雅黑" panose="020B0503020204020204" pitchFamily="34" charset="-122"/>
                <a:ea typeface="微软雅黑" panose="020B0503020204020204" pitchFamily="34" charset="-122"/>
              </a:rPr>
              <a:t>在进行长时间的</a:t>
            </a:r>
            <a:r>
              <a:rPr lang="en-US" altLang="zh-CN" dirty="0" smtClean="0">
                <a:solidFill>
                  <a:srgbClr val="111111"/>
                </a:solidFill>
                <a:latin typeface="微软雅黑" panose="020B0503020204020204" pitchFamily="34" charset="-122"/>
                <a:ea typeface="微软雅黑" panose="020B0503020204020204" pitchFamily="34" charset="-122"/>
              </a:rPr>
              <a:t>DRX</a:t>
            </a:r>
            <a:r>
              <a:rPr lang="zh-CN" altLang="en-US" dirty="0" smtClean="0">
                <a:solidFill>
                  <a:srgbClr val="111111"/>
                </a:solidFill>
                <a:latin typeface="微软雅黑" panose="020B0503020204020204" pitchFamily="34" charset="-122"/>
                <a:ea typeface="微软雅黑" panose="020B0503020204020204" pitchFamily="34" charset="-122"/>
              </a:rPr>
              <a:t>周期后，本身的计时器可能会发生不准确的情况，就会让</a:t>
            </a:r>
            <a:r>
              <a:rPr lang="en-US" altLang="zh-CN" dirty="0" smtClean="0">
                <a:solidFill>
                  <a:srgbClr val="111111"/>
                </a:solidFill>
                <a:latin typeface="微软雅黑" panose="020B0503020204020204" pitchFamily="34" charset="-122"/>
                <a:ea typeface="微软雅黑" panose="020B0503020204020204" pitchFamily="34" charset="-122"/>
              </a:rPr>
              <a:t>UE</a:t>
            </a:r>
            <a:r>
              <a:rPr lang="zh-CN" altLang="en-US" dirty="0" smtClean="0">
                <a:solidFill>
                  <a:srgbClr val="111111"/>
                </a:solidFill>
                <a:latin typeface="微软雅黑" panose="020B0503020204020204" pitchFamily="34" charset="-122"/>
                <a:ea typeface="微软雅黑" panose="020B0503020204020204" pitchFamily="34" charset="-122"/>
              </a:rPr>
              <a:t>与核心网之间发生不同步的情况，因此基站必须时常与</a:t>
            </a:r>
            <a:r>
              <a:rPr lang="en-US" altLang="zh-CN" dirty="0" smtClean="0">
                <a:solidFill>
                  <a:srgbClr val="111111"/>
                </a:solidFill>
                <a:latin typeface="微软雅黑" panose="020B0503020204020204" pitchFamily="34" charset="-122"/>
                <a:ea typeface="微软雅黑" panose="020B0503020204020204" pitchFamily="34" charset="-122"/>
              </a:rPr>
              <a:t>UE</a:t>
            </a:r>
            <a:r>
              <a:rPr lang="zh-CN" altLang="en-US" dirty="0" smtClean="0">
                <a:solidFill>
                  <a:srgbClr val="111111"/>
                </a:solidFill>
                <a:latin typeface="微软雅黑" panose="020B0503020204020204" pitchFamily="34" charset="-122"/>
                <a:ea typeface="微软雅黑" panose="020B0503020204020204" pitchFamily="34" charset="-122"/>
              </a:rPr>
              <a:t>进行同步，而在</a:t>
            </a:r>
            <a:r>
              <a:rPr lang="en-US" altLang="zh-CN" dirty="0" smtClean="0">
                <a:solidFill>
                  <a:srgbClr val="111111"/>
                </a:solidFill>
                <a:latin typeface="微软雅黑" panose="020B0503020204020204" pitchFamily="34" charset="-122"/>
                <a:ea typeface="微软雅黑" panose="020B0503020204020204" pitchFamily="34" charset="-122"/>
              </a:rPr>
              <a:t>UE</a:t>
            </a:r>
            <a:r>
              <a:rPr lang="zh-CN" altLang="en-US" dirty="0" smtClean="0">
                <a:solidFill>
                  <a:srgbClr val="111111"/>
                </a:solidFill>
                <a:latin typeface="微软雅黑" panose="020B0503020204020204" pitchFamily="34" charset="-122"/>
                <a:ea typeface="微软雅黑" panose="020B0503020204020204" pitchFamily="34" charset="-122"/>
              </a:rPr>
              <a:t>离开</a:t>
            </a:r>
            <a:r>
              <a:rPr lang="en-US" altLang="zh-CN" dirty="0" err="1" smtClean="0">
                <a:solidFill>
                  <a:srgbClr val="111111"/>
                </a:solidFill>
                <a:latin typeface="微软雅黑" panose="020B0503020204020204" pitchFamily="34" charset="-122"/>
                <a:ea typeface="微软雅黑" panose="020B0503020204020204" pitchFamily="34" charset="-122"/>
              </a:rPr>
              <a:t>eDRX</a:t>
            </a:r>
            <a:r>
              <a:rPr lang="zh-CN" altLang="en-US" dirty="0" smtClean="0">
                <a:solidFill>
                  <a:srgbClr val="111111"/>
                </a:solidFill>
                <a:latin typeface="微软雅黑" panose="020B0503020204020204" pitchFamily="34" charset="-122"/>
                <a:ea typeface="微软雅黑" panose="020B0503020204020204" pitchFamily="34" charset="-122"/>
              </a:rPr>
              <a:t>模式时，也要发出多笔传呼讯号，让</a:t>
            </a:r>
            <a:r>
              <a:rPr lang="en-US" altLang="zh-CN" dirty="0" smtClean="0">
                <a:solidFill>
                  <a:srgbClr val="111111"/>
                </a:solidFill>
                <a:latin typeface="微软雅黑" panose="020B0503020204020204" pitchFamily="34" charset="-122"/>
                <a:ea typeface="微软雅黑" panose="020B0503020204020204" pitchFamily="34" charset="-122"/>
              </a:rPr>
              <a:t>UE</a:t>
            </a:r>
            <a:r>
              <a:rPr lang="zh-CN" altLang="en-US" dirty="0" smtClean="0">
                <a:solidFill>
                  <a:srgbClr val="111111"/>
                </a:solidFill>
                <a:latin typeface="微软雅黑" panose="020B0503020204020204" pitchFamily="34" charset="-122"/>
                <a:ea typeface="微软雅黑" panose="020B0503020204020204" pitchFamily="34" charset="-122"/>
              </a:rPr>
              <a:t>在时间不同时依旧可以收到传呼讯号。</a:t>
            </a:r>
            <a:endParaRPr lang="zh-CN" altLang="en-US" dirty="0" smtClean="0">
              <a:solidFill>
                <a:srgbClr val="000000"/>
              </a:solidFill>
              <a:latin typeface="微软雅黑" panose="020B0503020204020204" pitchFamily="34" charset="-122"/>
              <a:ea typeface="微软雅黑" panose="020B0503020204020204" pitchFamily="34" charset="-122"/>
            </a:endParaRPr>
          </a:p>
          <a:p>
            <a:pPr algn="just" defTabSz="685730">
              <a:lnSpc>
                <a:spcPct val="150000"/>
              </a:lnSpc>
              <a:spcBef>
                <a:spcPts val="450"/>
              </a:spcBef>
            </a:pPr>
            <a:r>
              <a:rPr lang="zh-CN" altLang="en-US" dirty="0" smtClean="0">
                <a:solidFill>
                  <a:srgbClr val="000000"/>
                </a:solidFill>
                <a:latin typeface="微软雅黑" panose="020B0503020204020204" pitchFamily="34" charset="-122"/>
                <a:ea typeface="微软雅黑" panose="020B0503020204020204" pitchFamily="34" charset="-122"/>
              </a:rPr>
              <a:t>扩展的</a:t>
            </a:r>
            <a:r>
              <a:rPr lang="en-US" altLang="zh-CN" dirty="0" smtClean="0">
                <a:solidFill>
                  <a:srgbClr val="000000"/>
                </a:solidFill>
                <a:latin typeface="微软雅黑" panose="020B0503020204020204" pitchFamily="34" charset="-122"/>
                <a:ea typeface="微软雅黑" panose="020B0503020204020204" pitchFamily="34" charset="-122"/>
              </a:rPr>
              <a:t>Long DRX</a:t>
            </a:r>
            <a:r>
              <a:rPr lang="zh-CN" altLang="en-US" dirty="0" smtClean="0">
                <a:solidFill>
                  <a:srgbClr val="000000"/>
                </a:solidFill>
                <a:latin typeface="微软雅黑" panose="020B0503020204020204" pitchFamily="34" charset="-122"/>
                <a:ea typeface="微软雅黑" panose="020B0503020204020204" pitchFamily="34" charset="-122"/>
              </a:rPr>
              <a:t>可使</a:t>
            </a:r>
            <a:r>
              <a:rPr lang="en-US" altLang="zh-CN" dirty="0" smtClean="0">
                <a:solidFill>
                  <a:srgbClr val="000000"/>
                </a:solidFill>
                <a:latin typeface="微软雅黑" panose="020B0503020204020204" pitchFamily="34" charset="-122"/>
                <a:ea typeface="微软雅黑" panose="020B0503020204020204" pitchFamily="34" charset="-122"/>
              </a:rPr>
              <a:t>LTE-M </a:t>
            </a:r>
            <a:r>
              <a:rPr lang="zh-CN" altLang="en-US" dirty="0" smtClean="0">
                <a:solidFill>
                  <a:srgbClr val="000000"/>
                </a:solidFill>
                <a:latin typeface="微软雅黑" panose="020B0503020204020204" pitchFamily="34" charset="-122"/>
                <a:ea typeface="微软雅黑" panose="020B0503020204020204" pitchFamily="34" charset="-122"/>
              </a:rPr>
              <a:t>和</a:t>
            </a:r>
            <a:r>
              <a:rPr lang="en-US" altLang="zh-CN" dirty="0" smtClean="0">
                <a:solidFill>
                  <a:srgbClr val="000000"/>
                </a:solidFill>
                <a:latin typeface="微软雅黑" panose="020B0503020204020204" pitchFamily="34" charset="-122"/>
                <a:ea typeface="微软雅黑" panose="020B0503020204020204" pitchFamily="34" charset="-122"/>
              </a:rPr>
              <a:t>NB-</a:t>
            </a:r>
            <a:r>
              <a:rPr lang="en-US" altLang="zh-CN" dirty="0" err="1" smtClean="0">
                <a:solidFill>
                  <a:srgbClr val="000000"/>
                </a:solidFill>
                <a:latin typeface="微软雅黑" panose="020B0503020204020204" pitchFamily="34" charset="-122"/>
                <a:ea typeface="微软雅黑" panose="020B0503020204020204" pitchFamily="34" charset="-122"/>
              </a:rPr>
              <a:t>IoT</a:t>
            </a:r>
            <a:r>
              <a:rPr lang="zh-CN" altLang="en-US" dirty="0" smtClean="0">
                <a:solidFill>
                  <a:srgbClr val="000000"/>
                </a:solidFill>
                <a:latin typeface="微软雅黑" panose="020B0503020204020204" pitchFamily="34" charset="-122"/>
                <a:ea typeface="微软雅黑" panose="020B0503020204020204" pitchFamily="34" charset="-122"/>
              </a:rPr>
              <a:t>的电池使用</a:t>
            </a:r>
            <a:r>
              <a:rPr lang="zh-CN" altLang="en-US" b="1" dirty="0" smtClean="0">
                <a:solidFill>
                  <a:srgbClr val="000000"/>
                </a:solidFill>
                <a:latin typeface="微软雅黑" panose="020B0503020204020204" pitchFamily="34" charset="-122"/>
                <a:ea typeface="微软雅黑" panose="020B0503020204020204" pitchFamily="34" charset="-122"/>
              </a:rPr>
              <a:t>寿命超过</a:t>
            </a:r>
            <a:r>
              <a:rPr lang="en-US" altLang="zh-CN" b="1" dirty="0" smtClean="0">
                <a:solidFill>
                  <a:srgbClr val="000000"/>
                </a:solidFill>
                <a:latin typeface="微软雅黑" panose="020B0503020204020204" pitchFamily="34" charset="-122"/>
                <a:ea typeface="微软雅黑" panose="020B0503020204020204" pitchFamily="34" charset="-122"/>
              </a:rPr>
              <a:t>10</a:t>
            </a:r>
            <a:r>
              <a:rPr lang="zh-CN" altLang="en-US" b="1" dirty="0" smtClean="0">
                <a:solidFill>
                  <a:srgbClr val="000000"/>
                </a:solidFill>
                <a:latin typeface="微软雅黑" panose="020B0503020204020204" pitchFamily="34" charset="-122"/>
                <a:ea typeface="微软雅黑" panose="020B0503020204020204" pitchFamily="34" charset="-122"/>
              </a:rPr>
              <a:t>年</a:t>
            </a:r>
            <a:r>
              <a:rPr lang="zh-CN" altLang="en-US" dirty="0" smtClean="0">
                <a:solidFill>
                  <a:srgbClr val="000000"/>
                </a:solidFill>
                <a:latin typeface="微软雅黑" panose="020B0503020204020204" pitchFamily="34" charset="-122"/>
                <a:ea typeface="微软雅黑" panose="020B0503020204020204" pitchFamily="34" charset="-122"/>
              </a:rPr>
              <a:t>，同时保持了机械工业过程监控或家庭自动化等用例所需的下行链路的可达性。</a:t>
            </a:r>
          </a:p>
          <a:p>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22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39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25000" lnSpcReduction="20000"/>
          </a:bodyPr>
          <a:lstStyle/>
          <a:p>
            <a:r>
              <a:rPr lang="en-US" altLang="zh-CN" b="1" dirty="0" smtClean="0"/>
              <a:t>1.</a:t>
            </a:r>
            <a:r>
              <a:rPr lang="zh-CN" altLang="en-US" b="1" dirty="0" smtClean="0"/>
              <a:t>华为</a:t>
            </a:r>
            <a:r>
              <a:rPr lang="zh-CN" altLang="en-US" b="1" u="sng" dirty="0" smtClean="0">
                <a:hlinkClick r:id="rId3"/>
              </a:rPr>
              <a:t>海思</a:t>
            </a:r>
            <a:r>
              <a:rPr lang="zh-CN" altLang="en-US" b="1" dirty="0" smtClean="0"/>
              <a:t>半导体</a:t>
            </a:r>
          </a:p>
          <a:p>
            <a:r>
              <a:rPr lang="zh-CN" altLang="en-US" dirty="0" smtClean="0"/>
              <a:t>　　简介：国内最大的</a:t>
            </a:r>
            <a:r>
              <a:rPr lang="en-US" altLang="zh-CN" dirty="0" smtClean="0"/>
              <a:t>NB-IOT</a:t>
            </a:r>
            <a:r>
              <a:rPr lang="zh-CN" altLang="en-US" dirty="0" smtClean="0"/>
              <a:t>芯片原厂，覆盖无线网络、固定网络、数字媒体等领域的芯片及解决方案，成功应用在全球</a:t>
            </a:r>
            <a:r>
              <a:rPr lang="en-US" altLang="zh-CN" dirty="0" smtClean="0"/>
              <a:t>100</a:t>
            </a:r>
            <a:r>
              <a:rPr lang="zh-CN" altLang="en-US" dirty="0" smtClean="0"/>
              <a:t>多个国家和地区；在数字媒体领域，已推出</a:t>
            </a:r>
            <a:r>
              <a:rPr lang="en-US" altLang="zh-CN" dirty="0" err="1" smtClean="0"/>
              <a:t>SoC</a:t>
            </a:r>
            <a:r>
              <a:rPr lang="zh-CN" altLang="en-US" dirty="0" smtClean="0"/>
              <a:t>网络监控芯片及解决方案、可视电话芯片及解决方案、</a:t>
            </a:r>
            <a:r>
              <a:rPr lang="en-US" altLang="zh-CN" dirty="0" smtClean="0"/>
              <a:t>DVB</a:t>
            </a:r>
            <a:r>
              <a:rPr lang="zh-CN" altLang="en-US" dirty="0" smtClean="0"/>
              <a:t>芯片及解决方案和</a:t>
            </a:r>
            <a:r>
              <a:rPr lang="en-US" altLang="zh-CN" dirty="0" smtClean="0"/>
              <a:t>IPTV</a:t>
            </a:r>
            <a:r>
              <a:rPr lang="zh-CN" altLang="en-US" dirty="0" smtClean="0"/>
              <a:t>芯片及解决方案。同时产品涵盖多种制式和封装的通信模块产品、车联网通信终端产品、行业特种终端以及</a:t>
            </a:r>
            <a:r>
              <a:rPr lang="en-US" altLang="zh-CN" dirty="0" err="1" smtClean="0"/>
              <a:t>IoT</a:t>
            </a:r>
            <a:r>
              <a:rPr lang="zh-CN" altLang="en-US" dirty="0" smtClean="0"/>
              <a:t>整体解决方案，并以持续创新和优异品质获得国内外各行业的认可。</a:t>
            </a:r>
          </a:p>
          <a:p>
            <a:r>
              <a:rPr lang="zh-CN" altLang="en-US" dirty="0" smtClean="0"/>
              <a:t>　　总部：深圳</a:t>
            </a:r>
          </a:p>
          <a:p>
            <a:r>
              <a:rPr lang="zh-CN" altLang="en-US" dirty="0" smtClean="0"/>
              <a:t>　　</a:t>
            </a:r>
            <a:r>
              <a:rPr lang="en-US" altLang="zh-CN" dirty="0" err="1" smtClean="0"/>
              <a:t>Boudica</a:t>
            </a:r>
            <a:r>
              <a:rPr lang="en-US" altLang="zh-CN" dirty="0" smtClean="0"/>
              <a:t> 120</a:t>
            </a:r>
            <a:r>
              <a:rPr lang="zh-CN" altLang="en-US" dirty="0" smtClean="0"/>
              <a:t>、</a:t>
            </a:r>
            <a:r>
              <a:rPr lang="en-US" altLang="zh-CN" dirty="0" smtClean="0"/>
              <a:t>150</a:t>
            </a:r>
            <a:r>
              <a:rPr lang="zh-CN" altLang="en-US" dirty="0" smtClean="0"/>
              <a:t>芯片是华为物联网芯片的旗舰产品。这款芯片与晶圆代工伙伴台积电合作，将使其下半年低功耗物联网芯片出货真正发力。</a:t>
            </a:r>
          </a:p>
          <a:p>
            <a:r>
              <a:rPr lang="zh-CN" altLang="en-US" dirty="0" smtClean="0"/>
              <a:t>　　芯片型号：</a:t>
            </a:r>
            <a:r>
              <a:rPr lang="en-US" altLang="zh-CN" dirty="0" err="1" smtClean="0"/>
              <a:t>Boudica</a:t>
            </a:r>
            <a:r>
              <a:rPr lang="en-US" altLang="zh-CN" dirty="0" smtClean="0"/>
              <a:t> 120/Hi2110</a:t>
            </a:r>
          </a:p>
          <a:p>
            <a:r>
              <a:rPr lang="zh-CN" altLang="en-US" dirty="0" smtClean="0"/>
              <a:t>　　时间：</a:t>
            </a:r>
            <a:r>
              <a:rPr lang="en-US" altLang="zh-CN" dirty="0" smtClean="0"/>
              <a:t>2017</a:t>
            </a:r>
            <a:r>
              <a:rPr lang="zh-CN" altLang="en-US" dirty="0" smtClean="0"/>
              <a:t>年</a:t>
            </a:r>
            <a:r>
              <a:rPr lang="en-US" altLang="zh-CN" dirty="0" smtClean="0"/>
              <a:t>6</a:t>
            </a:r>
            <a:r>
              <a:rPr lang="zh-CN" altLang="en-US" dirty="0" smtClean="0"/>
              <a:t>月底量产</a:t>
            </a:r>
          </a:p>
          <a:p>
            <a:r>
              <a:rPr lang="zh-CN" altLang="en-US" dirty="0" smtClean="0"/>
              <a:t>　　产品特点：搭载</a:t>
            </a:r>
            <a:r>
              <a:rPr lang="en-US" altLang="zh-CN" dirty="0" err="1" smtClean="0"/>
              <a:t>Huawei</a:t>
            </a:r>
            <a:r>
              <a:rPr lang="en-US" altLang="zh-CN" dirty="0" smtClean="0"/>
              <a:t> </a:t>
            </a:r>
            <a:r>
              <a:rPr lang="en-US" altLang="zh-CN" u="sng" dirty="0" err="1" smtClean="0">
                <a:hlinkClick r:id="rId4"/>
              </a:rPr>
              <a:t>LiteOS</a:t>
            </a:r>
            <a:r>
              <a:rPr lang="zh-CN" altLang="en-US" dirty="0" smtClean="0"/>
              <a:t>嵌入式物联网操作系统</a:t>
            </a:r>
          </a:p>
          <a:p>
            <a:r>
              <a:rPr lang="zh-CN" altLang="en-US" dirty="0" smtClean="0"/>
              <a:t>　　</a:t>
            </a:r>
            <a:r>
              <a:rPr lang="en-US" altLang="zh-CN" dirty="0" smtClean="0"/>
              <a:t>SOC</a:t>
            </a:r>
            <a:r>
              <a:rPr lang="zh-CN" altLang="en-US" dirty="0" smtClean="0"/>
              <a:t>：</a:t>
            </a:r>
            <a:r>
              <a:rPr lang="en-US" altLang="zh-CN" dirty="0" err="1" smtClean="0"/>
              <a:t>BB+RF+PMU+AP+Memory</a:t>
            </a:r>
            <a:r>
              <a:rPr lang="zh-CN" altLang="en-US" dirty="0" smtClean="0"/>
              <a:t>；</a:t>
            </a:r>
          </a:p>
          <a:p>
            <a:r>
              <a:rPr lang="zh-CN" altLang="en-US" dirty="0" smtClean="0"/>
              <a:t>　　</a:t>
            </a:r>
            <a:r>
              <a:rPr lang="en-US" altLang="zh-CN" dirty="0" smtClean="0"/>
              <a:t>3 ARM Core</a:t>
            </a:r>
            <a:r>
              <a:rPr lang="zh-CN" altLang="en-US" dirty="0" smtClean="0"/>
              <a:t>：</a:t>
            </a:r>
            <a:r>
              <a:rPr lang="en-US" altLang="zh-CN" dirty="0" smtClean="0"/>
              <a:t>AP+CP+SP‘</a:t>
            </a:r>
          </a:p>
          <a:p>
            <a:r>
              <a:rPr lang="zh-CN" altLang="en-US" dirty="0" smtClean="0"/>
              <a:t>　　芯片型号：</a:t>
            </a:r>
            <a:r>
              <a:rPr lang="en-US" altLang="zh-CN" dirty="0" err="1" smtClean="0"/>
              <a:t>Boudica</a:t>
            </a:r>
            <a:r>
              <a:rPr lang="en-US" altLang="zh-CN" dirty="0" smtClean="0"/>
              <a:t> 150</a:t>
            </a:r>
          </a:p>
          <a:p>
            <a:r>
              <a:rPr lang="zh-CN" altLang="en-US" dirty="0" smtClean="0"/>
              <a:t>　　时间：</a:t>
            </a:r>
            <a:r>
              <a:rPr lang="en-US" altLang="zh-CN" dirty="0" smtClean="0"/>
              <a:t>2017</a:t>
            </a:r>
            <a:r>
              <a:rPr lang="zh-CN" altLang="en-US" dirty="0" smtClean="0"/>
              <a:t>年三季度小批量商用，第四季大规模商用出货</a:t>
            </a:r>
          </a:p>
          <a:p>
            <a:r>
              <a:rPr lang="zh-CN" altLang="en-US" dirty="0" smtClean="0"/>
              <a:t>　　产品特性：</a:t>
            </a:r>
          </a:p>
          <a:p>
            <a:r>
              <a:rPr lang="zh-CN" altLang="en-US" dirty="0" smtClean="0"/>
              <a:t>　　可支持</a:t>
            </a:r>
            <a:r>
              <a:rPr lang="en-US" altLang="zh-CN" dirty="0" smtClean="0"/>
              <a:t>698-960/1800/2100MHz</a:t>
            </a:r>
            <a:r>
              <a:rPr lang="zh-CN" altLang="en-US" dirty="0" smtClean="0"/>
              <a:t>，</a:t>
            </a:r>
          </a:p>
          <a:p>
            <a:r>
              <a:rPr lang="zh-CN" altLang="en-US" dirty="0" smtClean="0"/>
              <a:t>　　官网：</a:t>
            </a:r>
            <a:r>
              <a:rPr lang="en-US" altLang="zh-CN" dirty="0" smtClean="0"/>
              <a:t>http://www.hisilicon.com/</a:t>
            </a:r>
          </a:p>
          <a:p>
            <a:r>
              <a:rPr lang="zh-CN" altLang="en-US" b="1" dirty="0" smtClean="0"/>
              <a:t>　　</a:t>
            </a:r>
            <a:r>
              <a:rPr lang="en-US" altLang="zh-CN" b="1" dirty="0" smtClean="0"/>
              <a:t>2.</a:t>
            </a:r>
            <a:r>
              <a:rPr lang="zh-CN" altLang="en-US" b="1" u="sng" dirty="0" smtClean="0">
                <a:hlinkClick r:id="rId5"/>
              </a:rPr>
              <a:t>高通</a:t>
            </a:r>
            <a:r>
              <a:rPr lang="zh-CN" altLang="en-US" b="1" dirty="0" smtClean="0"/>
              <a:t>半导体</a:t>
            </a:r>
          </a:p>
          <a:p>
            <a:r>
              <a:rPr lang="zh-CN" altLang="en-US" dirty="0" smtClean="0"/>
              <a:t>　　简介：美国高通公司是全球</a:t>
            </a:r>
            <a:r>
              <a:rPr lang="en-US" altLang="zh-CN" dirty="0" smtClean="0"/>
              <a:t>3G</a:t>
            </a:r>
            <a:r>
              <a:rPr lang="zh-CN" altLang="en-US" dirty="0" smtClean="0"/>
              <a:t>、</a:t>
            </a:r>
            <a:r>
              <a:rPr lang="en-US" altLang="zh-CN" dirty="0" smtClean="0"/>
              <a:t>4G</a:t>
            </a:r>
            <a:r>
              <a:rPr lang="zh-CN" altLang="en-US" dirty="0" smtClean="0"/>
              <a:t>与下一代无线技术的领军企业，并致力于全球</a:t>
            </a:r>
            <a:r>
              <a:rPr lang="en-US" altLang="zh-CN" u="sng" dirty="0" smtClean="0">
                <a:hlinkClick r:id="rId6"/>
              </a:rPr>
              <a:t>5G</a:t>
            </a:r>
            <a:r>
              <a:rPr lang="zh-CN" altLang="en-US" dirty="0" smtClean="0"/>
              <a:t>和</a:t>
            </a:r>
            <a:r>
              <a:rPr lang="en-US" altLang="zh-CN" dirty="0" smtClean="0"/>
              <a:t>NB-IOT</a:t>
            </a:r>
            <a:r>
              <a:rPr lang="zh-CN" altLang="en-US" dirty="0" smtClean="0"/>
              <a:t>标准和研发。主要产品有骁龙（</a:t>
            </a:r>
            <a:r>
              <a:rPr lang="en-US" altLang="zh-CN" dirty="0" smtClean="0"/>
              <a:t>Snapdragon</a:t>
            </a:r>
            <a:r>
              <a:rPr lang="zh-CN" altLang="en-US" dirty="0" smtClean="0"/>
              <a:t>）移动处理器平台，无线芯片组，</a:t>
            </a:r>
            <a:r>
              <a:rPr lang="en-US" altLang="zh-CN" dirty="0" smtClean="0"/>
              <a:t>3G/4G</a:t>
            </a:r>
            <a:r>
              <a:rPr lang="zh-CN" altLang="en-US" dirty="0" smtClean="0"/>
              <a:t>芯片组，系统软件及开发工具和产品、无线解决方案等。</a:t>
            </a:r>
          </a:p>
          <a:p>
            <a:r>
              <a:rPr lang="zh-CN" altLang="en-US" dirty="0" smtClean="0"/>
              <a:t>　　总部：美国</a:t>
            </a:r>
          </a:p>
          <a:p>
            <a:r>
              <a:rPr lang="zh-CN" altLang="en-US" dirty="0" smtClean="0"/>
              <a:t>　　芯片型号：</a:t>
            </a:r>
            <a:r>
              <a:rPr lang="en-US" altLang="zh-CN" dirty="0" smtClean="0"/>
              <a:t>MDM9206</a:t>
            </a:r>
          </a:p>
          <a:p>
            <a:r>
              <a:rPr lang="zh-CN" altLang="en-US" dirty="0" smtClean="0"/>
              <a:t>　　时间：</a:t>
            </a:r>
            <a:r>
              <a:rPr lang="en-US" altLang="zh-CN" dirty="0" smtClean="0"/>
              <a:t>2017</a:t>
            </a:r>
            <a:r>
              <a:rPr lang="zh-CN" altLang="en-US" dirty="0" smtClean="0"/>
              <a:t>年</a:t>
            </a:r>
            <a:r>
              <a:rPr lang="en-US" altLang="zh-CN" dirty="0" smtClean="0"/>
              <a:t>3</a:t>
            </a:r>
            <a:r>
              <a:rPr lang="zh-CN" altLang="en-US" dirty="0" smtClean="0"/>
              <a:t>月份发布，</a:t>
            </a:r>
            <a:r>
              <a:rPr lang="en-US" altLang="zh-CN" dirty="0" smtClean="0"/>
              <a:t>5</a:t>
            </a:r>
            <a:r>
              <a:rPr lang="zh-CN" altLang="en-US" dirty="0" smtClean="0"/>
              <a:t>月底量产</a:t>
            </a:r>
          </a:p>
          <a:p>
            <a:r>
              <a:rPr lang="zh-CN" altLang="en-US" dirty="0" smtClean="0"/>
              <a:t>　　产品特点：</a:t>
            </a:r>
          </a:p>
          <a:p>
            <a:r>
              <a:rPr lang="zh-CN" altLang="en-US" dirty="0" smtClean="0"/>
              <a:t>　　同时支持</a:t>
            </a:r>
            <a:r>
              <a:rPr lang="en-US" altLang="zh-CN" dirty="0" smtClean="0"/>
              <a:t>Cat-M1</a:t>
            </a:r>
            <a:r>
              <a:rPr lang="zh-CN" altLang="en-US" dirty="0" smtClean="0"/>
              <a:t>和</a:t>
            </a:r>
            <a:r>
              <a:rPr lang="en-US" altLang="zh-CN" dirty="0" smtClean="0"/>
              <a:t>Cat-NB1 LTE</a:t>
            </a:r>
            <a:r>
              <a:rPr lang="zh-CN" altLang="en-US" dirty="0" smtClean="0"/>
              <a:t>的全球所有频段，</a:t>
            </a:r>
            <a:r>
              <a:rPr lang="en-US" altLang="zh-CN" dirty="0" err="1" smtClean="0"/>
              <a:t>eMTC</a:t>
            </a:r>
            <a:r>
              <a:rPr lang="en-US" altLang="zh-CN" dirty="0" smtClean="0"/>
              <a:t>/NB-</a:t>
            </a:r>
            <a:r>
              <a:rPr lang="en-US" altLang="zh-CN" dirty="0" err="1" smtClean="0"/>
              <a:t>IoT</a:t>
            </a:r>
            <a:r>
              <a:rPr lang="en-US" altLang="zh-CN" dirty="0" smtClean="0"/>
              <a:t>/GSM</a:t>
            </a:r>
            <a:r>
              <a:rPr lang="zh-CN" altLang="en-US" dirty="0" smtClean="0"/>
              <a:t>多模支持，集成了</a:t>
            </a:r>
            <a:r>
              <a:rPr lang="en-US" altLang="zh-CN" dirty="0" smtClean="0"/>
              <a:t>GPS</a:t>
            </a:r>
            <a:r>
              <a:rPr lang="zh-CN" altLang="en-US" dirty="0" smtClean="0"/>
              <a:t>、格纳洛斯、北斗以及伽利略全球导航卫星定位。服务。可实现低成本、低功耗、低带宽、广覆盖的物联网产品与服务。通过多模的形式，基于</a:t>
            </a:r>
            <a:r>
              <a:rPr lang="en-US" altLang="zh-CN" dirty="0" smtClean="0"/>
              <a:t>MDM9206</a:t>
            </a:r>
            <a:r>
              <a:rPr lang="zh-CN" altLang="en-US" dirty="0" smtClean="0"/>
              <a:t>芯片的应用解决方案，可以同时支持</a:t>
            </a:r>
            <a:r>
              <a:rPr lang="en-US" altLang="zh-CN" dirty="0" smtClean="0"/>
              <a:t>Cat-M1</a:t>
            </a:r>
            <a:r>
              <a:rPr lang="zh-CN" altLang="en-US" dirty="0" smtClean="0"/>
              <a:t>和</a:t>
            </a:r>
            <a:r>
              <a:rPr lang="en-US" altLang="zh-CN" dirty="0" smtClean="0"/>
              <a:t>Cat-NB1</a:t>
            </a:r>
            <a:r>
              <a:rPr lang="zh-CN" altLang="en-US" dirty="0" smtClean="0"/>
              <a:t>标准，并且降低了芯片、应用的复杂性以及功耗，有更深度的覆盖范围和更高的节点密度支撑能力。</a:t>
            </a:r>
          </a:p>
          <a:p>
            <a:r>
              <a:rPr lang="zh-CN" altLang="en-US" dirty="0" smtClean="0"/>
              <a:t>　　</a:t>
            </a:r>
          </a:p>
          <a:p>
            <a:r>
              <a:rPr lang="zh-CN" altLang="en-US" dirty="0" smtClean="0"/>
              <a:t>　　官网：</a:t>
            </a:r>
            <a:r>
              <a:rPr lang="en-US" altLang="zh-CN" dirty="0" smtClean="0"/>
              <a:t>http://www.qualcomm.cn/</a:t>
            </a:r>
          </a:p>
          <a:p>
            <a:r>
              <a:rPr lang="zh-CN" altLang="en-US" b="1" dirty="0" smtClean="0"/>
              <a:t>　　</a:t>
            </a:r>
            <a:r>
              <a:rPr lang="en-US" altLang="zh-CN" b="1" dirty="0" smtClean="0"/>
              <a:t>3.</a:t>
            </a:r>
            <a:r>
              <a:rPr lang="zh-CN" altLang="en-US" b="1" dirty="0" smtClean="0"/>
              <a:t>中兴微电子</a:t>
            </a:r>
          </a:p>
          <a:p>
            <a:r>
              <a:rPr lang="zh-CN" altLang="en-US" dirty="0" smtClean="0"/>
              <a:t>　　简介：提供</a:t>
            </a:r>
            <a:r>
              <a:rPr lang="en-US" altLang="zh-CN" dirty="0" smtClean="0"/>
              <a:t>3G/4G/</a:t>
            </a:r>
            <a:r>
              <a:rPr lang="zh-CN" altLang="en-US" dirty="0" smtClean="0"/>
              <a:t>物联网等整体解决方案，提供基带处理器（</a:t>
            </a:r>
            <a:r>
              <a:rPr lang="en-US" altLang="zh-CN" dirty="0" smtClean="0"/>
              <a:t>Modem</a:t>
            </a:r>
            <a:r>
              <a:rPr lang="zh-CN" altLang="en-US" dirty="0" smtClean="0"/>
              <a:t>）、射频（</a:t>
            </a:r>
            <a:r>
              <a:rPr lang="en-US" altLang="zh-CN" dirty="0" smtClean="0"/>
              <a:t>RF</a:t>
            </a:r>
            <a:r>
              <a:rPr lang="zh-CN" altLang="en-US" dirty="0" smtClean="0"/>
              <a:t>）、应用处理器（</a:t>
            </a:r>
            <a:r>
              <a:rPr lang="en-US" altLang="zh-CN" dirty="0" smtClean="0"/>
              <a:t>AP</a:t>
            </a:r>
            <a:r>
              <a:rPr lang="zh-CN" altLang="en-US" dirty="0" smtClean="0"/>
              <a:t>）、电源芯片（</a:t>
            </a:r>
            <a:r>
              <a:rPr lang="en-US" altLang="zh-CN" dirty="0" smtClean="0"/>
              <a:t>PMU</a:t>
            </a:r>
            <a:r>
              <a:rPr lang="zh-CN" altLang="en-US" dirty="0" smtClean="0"/>
              <a:t>）等产品，为用户提供高工艺、低功耗、低成本、快速高效的整体解决方案。目前主推一高一低两个物联网芯片系列：以极速</a:t>
            </a:r>
            <a:r>
              <a:rPr lang="en-US" altLang="zh-CN" dirty="0" smtClean="0"/>
              <a:t>Cat4</a:t>
            </a:r>
            <a:r>
              <a:rPr lang="zh-CN" altLang="en-US" dirty="0" smtClean="0"/>
              <a:t>为特质</a:t>
            </a:r>
            <a:r>
              <a:rPr lang="en-US" altLang="zh-CN" dirty="0" smtClean="0"/>
              <a:t>4G</a:t>
            </a:r>
            <a:r>
              <a:rPr lang="zh-CN" altLang="en-US" dirty="0" smtClean="0"/>
              <a:t>物联网芯片</a:t>
            </a:r>
            <a:r>
              <a:rPr lang="en-US" altLang="zh-CN" dirty="0" err="1" smtClean="0"/>
              <a:t>WiseFone</a:t>
            </a:r>
            <a:r>
              <a:rPr lang="zh-CN" altLang="en-US" dirty="0" smtClean="0"/>
              <a:t>系列，该系列累计发货千万片，发往欧洲和亚非拉共</a:t>
            </a:r>
            <a:r>
              <a:rPr lang="en-US" altLang="zh-CN" dirty="0" smtClean="0"/>
              <a:t>30</a:t>
            </a:r>
            <a:r>
              <a:rPr lang="zh-CN" altLang="en-US" dirty="0" smtClean="0"/>
              <a:t>多个国家，覆盖移动宽带、车联网、智能电网等</a:t>
            </a:r>
            <a:r>
              <a:rPr lang="en-US" altLang="zh-CN" dirty="0" smtClean="0"/>
              <a:t>20</a:t>
            </a:r>
            <a:r>
              <a:rPr lang="zh-CN" altLang="en-US" dirty="0" smtClean="0"/>
              <a:t>多个行业；以轻盈低功耗为特质的</a:t>
            </a:r>
            <a:r>
              <a:rPr lang="en-US" altLang="zh-CN" dirty="0" smtClean="0"/>
              <a:t>NB-</a:t>
            </a:r>
            <a:r>
              <a:rPr lang="en-US" altLang="zh-CN" dirty="0" err="1" smtClean="0"/>
              <a:t>IoT</a:t>
            </a:r>
            <a:r>
              <a:rPr lang="zh-CN" altLang="en-US" dirty="0" smtClean="0"/>
              <a:t>物联网芯片</a:t>
            </a:r>
            <a:r>
              <a:rPr lang="en-US" altLang="zh-CN" dirty="0" err="1" smtClean="0"/>
              <a:t>RoseFinch</a:t>
            </a:r>
            <a:r>
              <a:rPr lang="zh-CN" altLang="en-US" dirty="0" smtClean="0"/>
              <a:t>系列将进一步引起物联网行业行业的深度变革。此外，中兴微电子的</a:t>
            </a:r>
            <a:r>
              <a:rPr lang="en-US" altLang="zh-CN" dirty="0" smtClean="0"/>
              <a:t>5G</a:t>
            </a:r>
            <a:r>
              <a:rPr lang="zh-CN" altLang="en-US" dirty="0" smtClean="0"/>
              <a:t>关联技术也在预研中，预计</a:t>
            </a:r>
            <a:r>
              <a:rPr lang="en-US" altLang="zh-CN" dirty="0" smtClean="0"/>
              <a:t>2019</a:t>
            </a:r>
            <a:r>
              <a:rPr lang="zh-CN" altLang="en-US" dirty="0" smtClean="0"/>
              <a:t>年将进入测试阶段。</a:t>
            </a:r>
          </a:p>
          <a:p>
            <a:r>
              <a:rPr lang="zh-CN" altLang="en-US" dirty="0" smtClean="0"/>
              <a:t>　　总部：深圳</a:t>
            </a:r>
          </a:p>
          <a:p>
            <a:r>
              <a:rPr lang="zh-CN" altLang="en-US" dirty="0" smtClean="0"/>
              <a:t>　　芯片型号：</a:t>
            </a:r>
            <a:r>
              <a:rPr lang="en-US" altLang="zh-CN" dirty="0" smtClean="0"/>
              <a:t>RoseFinch7100</a:t>
            </a:r>
            <a:r>
              <a:rPr lang="zh-CN" altLang="en-US" dirty="0" smtClean="0"/>
              <a:t>（中文名“朱雀”）</a:t>
            </a:r>
          </a:p>
          <a:p>
            <a:r>
              <a:rPr lang="zh-CN" altLang="en-US" dirty="0" smtClean="0"/>
              <a:t>　　时间：</a:t>
            </a:r>
            <a:r>
              <a:rPr lang="en-US" altLang="zh-CN" dirty="0" smtClean="0"/>
              <a:t>2017</a:t>
            </a:r>
            <a:r>
              <a:rPr lang="zh-CN" altLang="en-US" dirty="0" smtClean="0"/>
              <a:t>年</a:t>
            </a:r>
            <a:r>
              <a:rPr lang="en-US" altLang="zh-CN" dirty="0" smtClean="0"/>
              <a:t>9</a:t>
            </a:r>
            <a:r>
              <a:rPr lang="zh-CN" altLang="en-US" dirty="0" smtClean="0"/>
              <a:t>月开始商用</a:t>
            </a:r>
          </a:p>
          <a:p>
            <a:r>
              <a:rPr lang="zh-CN" altLang="en-US" dirty="0" smtClean="0"/>
              <a:t>　　产品特点：</a:t>
            </a:r>
          </a:p>
          <a:p>
            <a:r>
              <a:rPr lang="zh-CN" altLang="en-US" dirty="0" smtClean="0"/>
              <a:t>　　专为低功耗物联网而设计，在睡眠功耗、截止电压和外围接口数量等与物联网应用关联的核心指标上都在业界处于领先水平。</a:t>
            </a:r>
          </a:p>
          <a:p>
            <a:r>
              <a:rPr lang="zh-CN" altLang="en-US" dirty="0" smtClean="0"/>
              <a:t>　　官网：</a:t>
            </a:r>
            <a:r>
              <a:rPr lang="en-US" altLang="zh-CN" dirty="0" smtClean="0"/>
              <a:t>http://www.sanechips.com.cn/</a:t>
            </a:r>
          </a:p>
          <a:p>
            <a:r>
              <a:rPr lang="zh-CN" altLang="en-US" b="1" dirty="0" smtClean="0"/>
              <a:t>　　</a:t>
            </a:r>
            <a:r>
              <a:rPr lang="en-US" altLang="zh-CN" b="1" dirty="0" smtClean="0"/>
              <a:t>4.RDA</a:t>
            </a:r>
          </a:p>
          <a:p>
            <a:r>
              <a:rPr lang="zh-CN" altLang="en-US" dirty="0" smtClean="0"/>
              <a:t>　　简介：射频及混合信号芯片和系统芯片的设计、开发、制造、销售并提供相关技术咨询和技术服务。产品主要包括</a:t>
            </a:r>
            <a:r>
              <a:rPr lang="en-US" altLang="zh-CN" dirty="0" smtClean="0"/>
              <a:t>GSM</a:t>
            </a:r>
            <a:r>
              <a:rPr lang="zh-CN" altLang="en-US" dirty="0" smtClean="0"/>
              <a:t>基带</a:t>
            </a:r>
            <a:r>
              <a:rPr lang="en-US" altLang="zh-CN" dirty="0" smtClean="0"/>
              <a:t>/</a:t>
            </a:r>
            <a:r>
              <a:rPr lang="zh-CN" altLang="en-US" dirty="0" smtClean="0"/>
              <a:t>多制式射频</a:t>
            </a:r>
            <a:r>
              <a:rPr lang="zh-CN" altLang="en-US" u="sng" dirty="0" smtClean="0">
                <a:hlinkClick r:id="rId7"/>
              </a:rPr>
              <a:t>收发器</a:t>
            </a:r>
            <a:r>
              <a:rPr lang="zh-CN" altLang="en-US" dirty="0" smtClean="0"/>
              <a:t>芯片</a:t>
            </a:r>
            <a:r>
              <a:rPr lang="en-US" altLang="zh-CN" dirty="0" smtClean="0"/>
              <a:t>/</a:t>
            </a:r>
            <a:r>
              <a:rPr lang="zh-CN" altLang="en-US" dirty="0" smtClean="0"/>
              <a:t>多制式射频功放芯片</a:t>
            </a:r>
            <a:r>
              <a:rPr lang="en-US" altLang="zh-CN" dirty="0" smtClean="0"/>
              <a:t>/</a:t>
            </a:r>
            <a:r>
              <a:rPr lang="zh-CN" altLang="en-US" dirty="0" smtClean="0"/>
              <a:t>蓝牙、无线、调频收音组合芯片</a:t>
            </a:r>
            <a:r>
              <a:rPr lang="en-US" altLang="zh-CN" dirty="0" smtClean="0"/>
              <a:t>/</a:t>
            </a:r>
            <a:r>
              <a:rPr lang="zh-CN" altLang="en-US" dirty="0" smtClean="0"/>
              <a:t>机顶盒调谐器</a:t>
            </a:r>
            <a:r>
              <a:rPr lang="en-US" altLang="zh-CN" dirty="0" smtClean="0"/>
              <a:t>/</a:t>
            </a:r>
            <a:r>
              <a:rPr lang="zh-CN" altLang="en-US" dirty="0" smtClean="0"/>
              <a:t>数字及模拟电视芯片</a:t>
            </a:r>
            <a:r>
              <a:rPr lang="en-US" altLang="zh-CN" dirty="0" smtClean="0"/>
              <a:t>/</a:t>
            </a:r>
            <a:r>
              <a:rPr lang="zh-CN" altLang="en-US" dirty="0" smtClean="0"/>
              <a:t>对讲机</a:t>
            </a:r>
            <a:r>
              <a:rPr lang="zh-CN" altLang="en-US" u="sng" dirty="0" smtClean="0">
                <a:hlinkClick r:id="rId7"/>
              </a:rPr>
              <a:t>收发器</a:t>
            </a:r>
            <a:r>
              <a:rPr lang="en-US" altLang="zh-CN" dirty="0" smtClean="0"/>
              <a:t>/</a:t>
            </a:r>
            <a:r>
              <a:rPr lang="zh-CN" altLang="en-US" dirty="0" smtClean="0"/>
              <a:t>卫星电视高频头等，锐迪科</a:t>
            </a:r>
            <a:r>
              <a:rPr lang="en-US" altLang="zh-CN" dirty="0" smtClean="0"/>
              <a:t>NB</a:t>
            </a:r>
            <a:r>
              <a:rPr lang="zh-CN" altLang="en-US" dirty="0" smtClean="0"/>
              <a:t>－</a:t>
            </a:r>
            <a:r>
              <a:rPr lang="en-US" altLang="zh-CN" dirty="0" err="1" smtClean="0"/>
              <a:t>IoT</a:t>
            </a:r>
            <a:r>
              <a:rPr lang="zh-CN" altLang="en-US" dirty="0" smtClean="0"/>
              <a:t>芯片</a:t>
            </a:r>
            <a:r>
              <a:rPr lang="en-US" altLang="zh-CN" dirty="0" smtClean="0"/>
              <a:t>RDA8909</a:t>
            </a:r>
            <a:r>
              <a:rPr lang="zh-CN" altLang="en-US" dirty="0" smtClean="0"/>
              <a:t>即将于今年第四季度正式量产。</a:t>
            </a:r>
            <a:r>
              <a:rPr lang="en-US" altLang="zh-CN" dirty="0" smtClean="0"/>
              <a:t>RDA8909 </a:t>
            </a:r>
            <a:r>
              <a:rPr lang="zh-CN" altLang="en-US" dirty="0" smtClean="0"/>
              <a:t>支持</a:t>
            </a:r>
            <a:r>
              <a:rPr lang="en-US" altLang="zh-CN" dirty="0" smtClean="0"/>
              <a:t>2G</a:t>
            </a:r>
            <a:r>
              <a:rPr lang="zh-CN" altLang="en-US" dirty="0" smtClean="0"/>
              <a:t>、</a:t>
            </a:r>
            <a:r>
              <a:rPr lang="en-US" altLang="zh-CN" dirty="0" smtClean="0"/>
              <a:t>NB</a:t>
            </a:r>
            <a:r>
              <a:rPr lang="zh-CN" altLang="en-US" dirty="0" smtClean="0"/>
              <a:t>－</a:t>
            </a:r>
            <a:r>
              <a:rPr lang="en-US" altLang="zh-CN" dirty="0" err="1" smtClean="0"/>
              <a:t>IoT</a:t>
            </a:r>
            <a:r>
              <a:rPr lang="zh-CN" altLang="en-US" dirty="0" smtClean="0"/>
              <a:t>双模，通过合理规划芯片配置，产品覆盖面极为广泛。同时，</a:t>
            </a:r>
            <a:r>
              <a:rPr lang="en-US" altLang="zh-CN" dirty="0" smtClean="0"/>
              <a:t>RDA8909</a:t>
            </a:r>
            <a:r>
              <a:rPr lang="zh-CN" altLang="en-US" dirty="0" smtClean="0"/>
              <a:t>符合</a:t>
            </a:r>
            <a:r>
              <a:rPr lang="en-US" altLang="zh-CN" dirty="0" smtClean="0"/>
              <a:t>3GPP R13 NB</a:t>
            </a:r>
            <a:r>
              <a:rPr lang="zh-CN" altLang="en-US" dirty="0" smtClean="0"/>
              <a:t>－</a:t>
            </a:r>
            <a:r>
              <a:rPr lang="en-US" altLang="zh-CN" dirty="0" err="1" smtClean="0"/>
              <a:t>IoT</a:t>
            </a:r>
            <a:r>
              <a:rPr lang="zh-CN" altLang="en-US" dirty="0" smtClean="0"/>
              <a:t>标准，还可以通过软件升级支持最新的</a:t>
            </a:r>
            <a:r>
              <a:rPr lang="en-US" altLang="zh-CN" dirty="0" smtClean="0"/>
              <a:t>3GPP R14</a:t>
            </a:r>
            <a:r>
              <a:rPr lang="zh-CN" altLang="en-US" dirty="0" smtClean="0"/>
              <a:t>标准。此外，另一款支持</a:t>
            </a:r>
            <a:r>
              <a:rPr lang="en-US" altLang="zh-CN" dirty="0" err="1" smtClean="0"/>
              <a:t>eMTC</a:t>
            </a:r>
            <a:r>
              <a:rPr lang="zh-CN" altLang="en-US" dirty="0" smtClean="0"/>
              <a:t>、</a:t>
            </a:r>
            <a:r>
              <a:rPr lang="en-US" altLang="zh-CN" dirty="0" smtClean="0"/>
              <a:t>NB</a:t>
            </a:r>
            <a:r>
              <a:rPr lang="zh-CN" altLang="en-US" dirty="0" smtClean="0"/>
              <a:t>－</a:t>
            </a:r>
            <a:r>
              <a:rPr lang="en-US" altLang="zh-CN" dirty="0" err="1" smtClean="0"/>
              <a:t>IoT</a:t>
            </a:r>
            <a:r>
              <a:rPr lang="zh-CN" altLang="en-US" dirty="0" smtClean="0"/>
              <a:t>和</a:t>
            </a:r>
            <a:r>
              <a:rPr lang="en-US" altLang="zh-CN" dirty="0" smtClean="0"/>
              <a:t>GPRS</a:t>
            </a:r>
            <a:r>
              <a:rPr lang="zh-CN" altLang="en-US" dirty="0" smtClean="0"/>
              <a:t>的三模产品</a:t>
            </a:r>
            <a:r>
              <a:rPr lang="en-US" altLang="zh-CN" dirty="0" smtClean="0"/>
              <a:t>RDA8910</a:t>
            </a:r>
            <a:r>
              <a:rPr lang="zh-CN" altLang="en-US" dirty="0" smtClean="0"/>
              <a:t>也在准备中，预计将于</a:t>
            </a:r>
            <a:r>
              <a:rPr lang="en-US" altLang="zh-CN" dirty="0" smtClean="0"/>
              <a:t>2018</a:t>
            </a:r>
            <a:r>
              <a:rPr lang="zh-CN" altLang="en-US" dirty="0" smtClean="0"/>
              <a:t>年第二季度正式量产。</a:t>
            </a:r>
          </a:p>
          <a:p>
            <a:r>
              <a:rPr lang="zh-CN" altLang="en-US" dirty="0" smtClean="0"/>
              <a:t>　　总部：上海</a:t>
            </a:r>
          </a:p>
          <a:p>
            <a:r>
              <a:rPr lang="zh-CN" altLang="en-US" dirty="0" smtClean="0"/>
              <a:t>　　芯片型号：</a:t>
            </a:r>
            <a:r>
              <a:rPr lang="en-US" altLang="zh-CN" dirty="0" smtClean="0"/>
              <a:t>RDA8909</a:t>
            </a:r>
            <a:r>
              <a:rPr lang="zh-CN" altLang="en-US" dirty="0" smtClean="0"/>
              <a:t>、</a:t>
            </a:r>
            <a:r>
              <a:rPr lang="en-US" altLang="zh-CN" dirty="0" smtClean="0"/>
              <a:t>RDA8910</a:t>
            </a:r>
          </a:p>
          <a:p>
            <a:r>
              <a:rPr lang="zh-CN" altLang="en-US" dirty="0" smtClean="0"/>
              <a:t>　　时间：</a:t>
            </a:r>
            <a:r>
              <a:rPr lang="en-US" altLang="zh-CN" dirty="0" smtClean="0"/>
              <a:t>RDA8909 2017</a:t>
            </a:r>
            <a:r>
              <a:rPr lang="zh-CN" altLang="en-US" dirty="0" smtClean="0"/>
              <a:t>年四季度量产，</a:t>
            </a:r>
            <a:r>
              <a:rPr lang="en-US" altLang="zh-CN" dirty="0" smtClean="0"/>
              <a:t>RDA8910 18</a:t>
            </a:r>
            <a:r>
              <a:rPr lang="zh-CN" altLang="en-US" dirty="0" smtClean="0"/>
              <a:t>年量产</a:t>
            </a:r>
          </a:p>
          <a:p>
            <a:r>
              <a:rPr lang="zh-CN" altLang="en-US" dirty="0" smtClean="0"/>
              <a:t>　　产品特点：</a:t>
            </a:r>
          </a:p>
          <a:p>
            <a:r>
              <a:rPr lang="zh-CN" altLang="en-US" dirty="0" smtClean="0"/>
              <a:t>　　支持</a:t>
            </a:r>
            <a:r>
              <a:rPr lang="en-US" altLang="zh-CN" dirty="0" smtClean="0"/>
              <a:t>2G</a:t>
            </a:r>
            <a:r>
              <a:rPr lang="zh-CN" altLang="en-US" dirty="0" smtClean="0"/>
              <a:t>、</a:t>
            </a:r>
            <a:r>
              <a:rPr lang="en-US" altLang="zh-CN" dirty="0" smtClean="0"/>
              <a:t>NB</a:t>
            </a:r>
            <a:r>
              <a:rPr lang="zh-CN" altLang="en-US" dirty="0" smtClean="0"/>
              <a:t>－</a:t>
            </a:r>
            <a:r>
              <a:rPr lang="en-US" altLang="zh-CN" dirty="0" err="1" smtClean="0"/>
              <a:t>IoT</a:t>
            </a:r>
            <a:r>
              <a:rPr lang="zh-CN" altLang="en-US" dirty="0" smtClean="0"/>
              <a:t>双模，通过合理规划芯片配置，产品覆盖面极为广泛。同时，</a:t>
            </a:r>
            <a:r>
              <a:rPr lang="en-US" altLang="zh-CN" dirty="0" smtClean="0"/>
              <a:t>RDA8909</a:t>
            </a:r>
            <a:r>
              <a:rPr lang="zh-CN" altLang="en-US" dirty="0" smtClean="0"/>
              <a:t>符合</a:t>
            </a:r>
            <a:r>
              <a:rPr lang="en-US" altLang="zh-CN" dirty="0" smtClean="0"/>
              <a:t>3GPP R13 NB</a:t>
            </a:r>
            <a:r>
              <a:rPr lang="zh-CN" altLang="en-US" dirty="0" smtClean="0"/>
              <a:t>－</a:t>
            </a:r>
            <a:r>
              <a:rPr lang="en-US" altLang="zh-CN" dirty="0" err="1" smtClean="0"/>
              <a:t>IoT</a:t>
            </a:r>
            <a:r>
              <a:rPr lang="zh-CN" altLang="en-US" dirty="0" smtClean="0"/>
              <a:t>标准，还可以通过软件升级支持最新的</a:t>
            </a:r>
            <a:r>
              <a:rPr lang="en-US" altLang="zh-CN" dirty="0" smtClean="0"/>
              <a:t>3GPP R14</a:t>
            </a:r>
            <a:r>
              <a:rPr lang="zh-CN" altLang="en-US" dirty="0" smtClean="0"/>
              <a:t>标准</a:t>
            </a:r>
          </a:p>
          <a:p>
            <a:r>
              <a:rPr lang="zh-CN" altLang="en-US" dirty="0" smtClean="0"/>
              <a:t>　　官网：</a:t>
            </a:r>
            <a:r>
              <a:rPr lang="en-US" altLang="zh-CN" dirty="0" smtClean="0"/>
              <a:t>http://www.rdamicro.com/</a:t>
            </a:r>
            <a:br>
              <a:rPr lang="en-US" altLang="zh-CN" dirty="0" smtClean="0"/>
            </a:br>
            <a:r>
              <a:rPr lang="en-US" altLang="zh-CN" dirty="0" err="1" smtClean="0"/>
              <a:t>nordi</a:t>
            </a:r>
            <a:r>
              <a:rPr lang="en-US" altLang="zh-CN" u="sng" dirty="0" err="1" smtClean="0">
                <a:hlinkClick r:id="rId8"/>
              </a:rPr>
              <a:t>c#</a:t>
            </a:r>
            <a:r>
              <a:rPr lang="en-US" altLang="zh-CN" dirty="0" err="1" smtClean="0"/>
              <a:t>e</a:t>
            </a:r>
            <a:r>
              <a:rPr lang="en-US" altLang="zh-CN" dirty="0" smtClean="0"/>
              <a:t>#</a:t>
            </a:r>
          </a:p>
          <a:p>
            <a:r>
              <a:rPr lang="zh-CN" altLang="en-US" b="1" dirty="0" smtClean="0"/>
              <a:t>　　</a:t>
            </a:r>
            <a:r>
              <a:rPr lang="en-US" altLang="zh-CN" b="1" dirty="0" smtClean="0"/>
              <a:t>5.nordic</a:t>
            </a:r>
          </a:p>
          <a:p>
            <a:r>
              <a:rPr lang="zh-CN" altLang="en-US" dirty="0" smtClean="0"/>
              <a:t>　　简介：</a:t>
            </a:r>
            <a:r>
              <a:rPr lang="en-US" altLang="zh-CN" dirty="0" smtClean="0"/>
              <a:t>Nordic Semiconductor</a:t>
            </a:r>
            <a:r>
              <a:rPr lang="zh-CN" altLang="en-US" dirty="0" smtClean="0"/>
              <a:t>是一家无晶圆半导体公司，其专长是在免授权的 </a:t>
            </a:r>
            <a:r>
              <a:rPr lang="en-US" altLang="zh-CN" dirty="0" smtClean="0"/>
              <a:t>2.4GHz </a:t>
            </a:r>
            <a:r>
              <a:rPr lang="zh-CN" altLang="en-US" dirty="0" smtClean="0"/>
              <a:t>频段和低于 </a:t>
            </a:r>
            <a:r>
              <a:rPr lang="en-US" altLang="zh-CN" dirty="0" smtClean="0"/>
              <a:t>1 GHz </a:t>
            </a:r>
            <a:r>
              <a:rPr lang="zh-CN" altLang="en-US" dirty="0" smtClean="0"/>
              <a:t>的工业、科研及医疗 （</a:t>
            </a:r>
            <a:r>
              <a:rPr lang="en-US" altLang="zh-CN" dirty="0" smtClean="0"/>
              <a:t>ISM</a:t>
            </a:r>
            <a:r>
              <a:rPr lang="zh-CN" altLang="en-US" dirty="0" smtClean="0"/>
              <a:t>） 频段的超低功耗 （</a:t>
            </a:r>
            <a:r>
              <a:rPr lang="en-US" altLang="zh-CN" dirty="0" smtClean="0"/>
              <a:t>ULP</a:t>
            </a:r>
            <a:r>
              <a:rPr lang="zh-CN" altLang="en-US" dirty="0" smtClean="0"/>
              <a:t>） 短距离无线通信技术。客户可以利用 </a:t>
            </a:r>
            <a:r>
              <a:rPr lang="en-US" altLang="zh-CN" dirty="0" smtClean="0"/>
              <a:t>Nordic </a:t>
            </a:r>
            <a:r>
              <a:rPr lang="zh-CN" altLang="en-US" dirty="0" smtClean="0"/>
              <a:t>的超低功耗 （</a:t>
            </a:r>
            <a:r>
              <a:rPr lang="en-US" altLang="zh-CN" dirty="0" smtClean="0"/>
              <a:t>ULP</a:t>
            </a:r>
            <a:r>
              <a:rPr lang="zh-CN" altLang="en-US" dirty="0" smtClean="0"/>
              <a:t>） 无线解决方案，把无线连接加入到各种产品中。</a:t>
            </a:r>
            <a:r>
              <a:rPr lang="en-US" altLang="zh-CN" dirty="0" smtClean="0"/>
              <a:t>Nordic Semiconductor nRF91</a:t>
            </a:r>
            <a:r>
              <a:rPr lang="zh-CN" altLang="en-US" dirty="0" smtClean="0"/>
              <a:t>系列是</a:t>
            </a:r>
            <a:r>
              <a:rPr lang="en-US" altLang="zh-CN" dirty="0" smtClean="0"/>
              <a:t>Nordic</a:t>
            </a:r>
            <a:r>
              <a:rPr lang="zh-CN" altLang="en-US" dirty="0" smtClean="0"/>
              <a:t>的</a:t>
            </a:r>
            <a:r>
              <a:rPr lang="en-US" altLang="zh-CN" dirty="0" smtClean="0"/>
              <a:t>NB-</a:t>
            </a:r>
            <a:r>
              <a:rPr lang="en-US" altLang="zh-CN" dirty="0" err="1" smtClean="0"/>
              <a:t>IoT</a:t>
            </a:r>
            <a:r>
              <a:rPr lang="zh-CN" altLang="en-US" dirty="0" smtClean="0"/>
              <a:t>蜂窝技术产品。预计</a:t>
            </a:r>
            <a:r>
              <a:rPr lang="en-US" altLang="zh-CN" dirty="0" smtClean="0"/>
              <a:t>2017</a:t>
            </a:r>
            <a:r>
              <a:rPr lang="zh-CN" altLang="en-US" dirty="0" smtClean="0"/>
              <a:t>年下半年提供样品，</a:t>
            </a:r>
            <a:r>
              <a:rPr lang="en-US" altLang="zh-CN" dirty="0" smtClean="0"/>
              <a:t>2018</a:t>
            </a:r>
            <a:r>
              <a:rPr lang="zh-CN" altLang="en-US" dirty="0" smtClean="0"/>
              <a:t>年起供货。</a:t>
            </a:r>
          </a:p>
          <a:p>
            <a:r>
              <a:rPr lang="zh-CN" altLang="en-US" dirty="0" smtClean="0"/>
              <a:t>　　总部：挪威</a:t>
            </a:r>
          </a:p>
          <a:p>
            <a:r>
              <a:rPr lang="zh-CN" altLang="en-US" dirty="0" smtClean="0"/>
              <a:t>　　芯片型号：</a:t>
            </a:r>
            <a:r>
              <a:rPr lang="en-US" altLang="zh-CN" dirty="0" smtClean="0"/>
              <a:t>nRF91</a:t>
            </a:r>
          </a:p>
          <a:p>
            <a:r>
              <a:rPr lang="zh-CN" altLang="en-US" dirty="0" smtClean="0"/>
              <a:t>　　时间：</a:t>
            </a:r>
            <a:r>
              <a:rPr lang="en-US" altLang="zh-CN" dirty="0" smtClean="0"/>
              <a:t>2017</a:t>
            </a:r>
            <a:r>
              <a:rPr lang="zh-CN" altLang="en-US" dirty="0" smtClean="0"/>
              <a:t>年下半年提供样品，</a:t>
            </a:r>
            <a:r>
              <a:rPr lang="en-US" altLang="zh-CN" dirty="0" smtClean="0"/>
              <a:t>2018</a:t>
            </a:r>
            <a:r>
              <a:rPr lang="zh-CN" altLang="en-US" dirty="0" smtClean="0"/>
              <a:t>年供货</a:t>
            </a:r>
          </a:p>
          <a:p>
            <a:r>
              <a:rPr lang="zh-CN" altLang="en-US" dirty="0" smtClean="0"/>
              <a:t>　　产品特点：</a:t>
            </a:r>
          </a:p>
          <a:p>
            <a:r>
              <a:rPr lang="zh-CN" altLang="en-US" dirty="0" smtClean="0"/>
              <a:t>　　暂无样品，支持</a:t>
            </a:r>
            <a:r>
              <a:rPr lang="en-US" altLang="zh-CN" dirty="0" smtClean="0"/>
              <a:t>3GPP Release 13 LTE-M and NB-</a:t>
            </a:r>
            <a:r>
              <a:rPr lang="en-US" altLang="zh-CN" dirty="0" err="1" smtClean="0"/>
              <a:t>IoT</a:t>
            </a:r>
            <a:endParaRPr lang="en-US" altLang="zh-CN" dirty="0" smtClean="0"/>
          </a:p>
          <a:p>
            <a:r>
              <a:rPr lang="zh-CN" altLang="en-US" dirty="0" smtClean="0"/>
              <a:t>　　官网：</a:t>
            </a:r>
            <a:r>
              <a:rPr lang="en-US" altLang="zh-CN" dirty="0" smtClean="0"/>
              <a:t>http://www.nordicsemi.com/</a:t>
            </a:r>
          </a:p>
          <a:p>
            <a:r>
              <a:rPr lang="zh-CN" altLang="en-US" b="1" dirty="0" smtClean="0"/>
              <a:t>　　</a:t>
            </a:r>
            <a:r>
              <a:rPr lang="en-US" altLang="zh-CN" b="1" dirty="0" smtClean="0"/>
              <a:t>6.</a:t>
            </a:r>
            <a:r>
              <a:rPr lang="zh-CN" altLang="en-US" b="1" u="sng" dirty="0" smtClean="0">
                <a:hlinkClick r:id="rId9"/>
              </a:rPr>
              <a:t>英特尔</a:t>
            </a:r>
            <a:endParaRPr lang="zh-CN" altLang="en-US" b="1" dirty="0" smtClean="0"/>
          </a:p>
          <a:p>
            <a:r>
              <a:rPr lang="zh-CN" altLang="en-US" dirty="0" smtClean="0"/>
              <a:t>　　简介：全球最大的移动</a:t>
            </a:r>
            <a:r>
              <a:rPr lang="en-US" altLang="zh-CN" dirty="0" smtClean="0"/>
              <a:t>PC CPU</a:t>
            </a:r>
            <a:r>
              <a:rPr lang="zh-CN" altLang="en-US" dirty="0" smtClean="0"/>
              <a:t>设计商，同时具有物联网集成芯片设计、主板芯片组、网卡、闪存、绘图芯片、嵌入式处理器等一系列芯片与解决方案。英特尔</a:t>
            </a:r>
            <a:r>
              <a:rPr lang="en-US" altLang="zh-CN" dirty="0" smtClean="0"/>
              <a:t>Atom x3-M7272</a:t>
            </a:r>
            <a:r>
              <a:rPr lang="zh-CN" altLang="en-US" dirty="0" smtClean="0"/>
              <a:t>、</a:t>
            </a:r>
            <a:r>
              <a:rPr lang="en-US" altLang="zh-CN" dirty="0" smtClean="0"/>
              <a:t>Intel XMM 7115</a:t>
            </a:r>
            <a:r>
              <a:rPr lang="zh-CN" altLang="en-US" dirty="0" smtClean="0"/>
              <a:t>、</a:t>
            </a:r>
            <a:r>
              <a:rPr lang="en-US" altLang="zh-CN" dirty="0" smtClean="0"/>
              <a:t>Intel XMM 7315</a:t>
            </a:r>
            <a:r>
              <a:rPr lang="zh-CN" altLang="en-US" dirty="0" smtClean="0"/>
              <a:t>、</a:t>
            </a:r>
            <a:r>
              <a:rPr lang="en-US" altLang="zh-CN" dirty="0" smtClean="0"/>
              <a:t>Intel XMM 6225M</a:t>
            </a:r>
            <a:r>
              <a:rPr lang="zh-CN" altLang="en-US" dirty="0" smtClean="0"/>
              <a:t>、</a:t>
            </a:r>
            <a:r>
              <a:rPr lang="en-US" altLang="zh-CN" dirty="0" smtClean="0"/>
              <a:t>Intel XMM 7120M/XMM 7480 4G LTE Modem</a:t>
            </a:r>
            <a:r>
              <a:rPr lang="zh-CN" altLang="en-US" dirty="0" smtClean="0"/>
              <a:t>等将相继登场，未来注重物联网市场。</a:t>
            </a:r>
          </a:p>
          <a:p>
            <a:r>
              <a:rPr lang="zh-CN" altLang="en-US" dirty="0" smtClean="0"/>
              <a:t>　　总部：美国</a:t>
            </a:r>
          </a:p>
          <a:p>
            <a:r>
              <a:rPr lang="zh-CN" altLang="en-US" dirty="0" smtClean="0"/>
              <a:t>　　芯片型号：</a:t>
            </a:r>
            <a:r>
              <a:rPr lang="en-US" altLang="zh-CN" dirty="0" smtClean="0"/>
              <a:t>XMM 7115</a:t>
            </a:r>
            <a:r>
              <a:rPr lang="zh-CN" altLang="en-US" dirty="0" smtClean="0"/>
              <a:t>，</a:t>
            </a:r>
            <a:r>
              <a:rPr lang="en-US" altLang="zh-CN" dirty="0" smtClean="0"/>
              <a:t>XMM 7315</a:t>
            </a:r>
          </a:p>
          <a:p>
            <a:r>
              <a:rPr lang="zh-CN" altLang="en-US" dirty="0" smtClean="0"/>
              <a:t>　　时间：</a:t>
            </a:r>
            <a:r>
              <a:rPr lang="en-US" altLang="zh-CN" dirty="0" smtClean="0"/>
              <a:t>2017</a:t>
            </a:r>
            <a:r>
              <a:rPr lang="zh-CN" altLang="en-US" dirty="0" smtClean="0"/>
              <a:t>年</a:t>
            </a:r>
            <a:r>
              <a:rPr lang="en-US" altLang="zh-CN" dirty="0" smtClean="0"/>
              <a:t>Q4</a:t>
            </a:r>
            <a:r>
              <a:rPr lang="zh-CN" altLang="en-US" dirty="0" smtClean="0"/>
              <a:t>量产</a:t>
            </a:r>
          </a:p>
          <a:p>
            <a:r>
              <a:rPr lang="zh-CN" altLang="en-US" dirty="0" smtClean="0"/>
              <a:t>　　产品特点：</a:t>
            </a:r>
          </a:p>
          <a:p>
            <a:r>
              <a:rPr lang="zh-CN" altLang="en-US" dirty="0" smtClean="0"/>
              <a:t>　　支持</a:t>
            </a:r>
            <a:r>
              <a:rPr lang="en-US" altLang="zh-CN" dirty="0" smtClean="0"/>
              <a:t>3GPP Release 13 LTE-M and NB-</a:t>
            </a:r>
            <a:r>
              <a:rPr lang="en-US" altLang="zh-CN" dirty="0" err="1" smtClean="0"/>
              <a:t>IoT</a:t>
            </a:r>
            <a:r>
              <a:rPr lang="en-US" altLang="zh-CN" dirty="0" smtClean="0"/>
              <a:t> and GPP Release 14</a:t>
            </a:r>
          </a:p>
          <a:p>
            <a:r>
              <a:rPr lang="zh-CN" altLang="en-US" dirty="0" smtClean="0"/>
              <a:t>　　官网：</a:t>
            </a:r>
            <a:r>
              <a:rPr lang="en-US" altLang="zh-CN" dirty="0" smtClean="0"/>
              <a:t>http://www.intel.cn</a:t>
            </a:r>
          </a:p>
          <a:p>
            <a:r>
              <a:rPr lang="zh-CN" altLang="en-US" b="1" dirty="0" smtClean="0"/>
              <a:t>　　</a:t>
            </a:r>
            <a:r>
              <a:rPr lang="en-US" altLang="zh-CN" b="1" dirty="0" smtClean="0"/>
              <a:t>7.Altair</a:t>
            </a:r>
          </a:p>
          <a:p>
            <a:r>
              <a:rPr lang="zh-CN" altLang="en-US" dirty="0" smtClean="0"/>
              <a:t>　　简介：</a:t>
            </a:r>
            <a:r>
              <a:rPr lang="en-US" altLang="zh-CN" dirty="0" smtClean="0"/>
              <a:t>Altair</a:t>
            </a:r>
            <a:r>
              <a:rPr lang="zh-CN" altLang="en-US" dirty="0" smtClean="0"/>
              <a:t>是一家生产</a:t>
            </a:r>
            <a:r>
              <a:rPr lang="en-US" altLang="zh-CN" dirty="0" smtClean="0"/>
              <a:t>4G</a:t>
            </a:r>
            <a:r>
              <a:rPr lang="zh-CN" altLang="en-US" dirty="0" smtClean="0"/>
              <a:t>技术终端基带处理器的芯片设计（</a:t>
            </a:r>
            <a:r>
              <a:rPr lang="en-US" altLang="zh-CN" dirty="0" smtClean="0"/>
              <a:t>IC</a:t>
            </a:r>
            <a:r>
              <a:rPr lang="zh-CN" altLang="en-US" dirty="0" smtClean="0"/>
              <a:t>）公司，同时设计用于</a:t>
            </a:r>
            <a:r>
              <a:rPr lang="en-US" altLang="zh-CN" dirty="0" smtClean="0"/>
              <a:t>FDD</a:t>
            </a:r>
            <a:r>
              <a:rPr lang="zh-CN" altLang="en-US" dirty="0" smtClean="0"/>
              <a:t>和</a:t>
            </a:r>
            <a:r>
              <a:rPr lang="en-US" altLang="zh-CN" dirty="0" smtClean="0"/>
              <a:t>TDD</a:t>
            </a:r>
            <a:r>
              <a:rPr lang="zh-CN" altLang="en-US" dirty="0" smtClean="0"/>
              <a:t>频段的</a:t>
            </a:r>
            <a:r>
              <a:rPr lang="en-US" altLang="zh-CN" dirty="0" smtClean="0"/>
              <a:t>4G</a:t>
            </a:r>
            <a:r>
              <a:rPr lang="zh-CN" altLang="en-US" dirty="0" smtClean="0"/>
              <a:t>终端芯片射频收发器。</a:t>
            </a:r>
          </a:p>
          <a:p>
            <a:r>
              <a:rPr lang="zh-CN" altLang="en-US" dirty="0" smtClean="0"/>
              <a:t>　　总部：以色列</a:t>
            </a:r>
          </a:p>
          <a:p>
            <a:r>
              <a:rPr lang="zh-CN" altLang="en-US" dirty="0" smtClean="0"/>
              <a:t>　　芯片型号：</a:t>
            </a:r>
            <a:r>
              <a:rPr lang="en-US" altLang="zh-CN" dirty="0" smtClean="0"/>
              <a:t>ALT1250</a:t>
            </a:r>
          </a:p>
          <a:p>
            <a:r>
              <a:rPr lang="zh-CN" altLang="en-US" dirty="0" smtClean="0"/>
              <a:t>　　时间：</a:t>
            </a:r>
            <a:r>
              <a:rPr lang="en-US" altLang="zh-CN" dirty="0" smtClean="0"/>
              <a:t>2017</a:t>
            </a:r>
            <a:r>
              <a:rPr lang="zh-CN" altLang="en-US" dirty="0" smtClean="0"/>
              <a:t>年</a:t>
            </a:r>
            <a:r>
              <a:rPr lang="en-US" altLang="zh-CN" dirty="0" smtClean="0"/>
              <a:t>7</a:t>
            </a:r>
            <a:r>
              <a:rPr lang="zh-CN" altLang="en-US" dirty="0" smtClean="0"/>
              <a:t>月量产</a:t>
            </a:r>
          </a:p>
          <a:p>
            <a:r>
              <a:rPr lang="zh-CN" altLang="en-US" dirty="0" smtClean="0"/>
              <a:t>　　产品特点：</a:t>
            </a:r>
          </a:p>
          <a:p>
            <a:r>
              <a:rPr lang="zh-CN" altLang="en-US" dirty="0" smtClean="0"/>
              <a:t>　　</a:t>
            </a:r>
            <a:r>
              <a:rPr lang="en-US" altLang="zh-CN" dirty="0" smtClean="0"/>
              <a:t>Cat-M</a:t>
            </a:r>
            <a:r>
              <a:rPr lang="zh-CN" altLang="en-US" dirty="0" smtClean="0"/>
              <a:t>和</a:t>
            </a:r>
            <a:r>
              <a:rPr lang="en-US" altLang="zh-CN" dirty="0" smtClean="0"/>
              <a:t>Cat-NB1</a:t>
            </a:r>
            <a:r>
              <a:rPr lang="zh-CN" altLang="en-US" dirty="0" smtClean="0"/>
              <a:t>，集成</a:t>
            </a:r>
            <a:r>
              <a:rPr lang="en-US" altLang="zh-CN" dirty="0" smtClean="0"/>
              <a:t>GPS</a:t>
            </a:r>
            <a:r>
              <a:rPr lang="zh-CN" altLang="en-US" dirty="0" smtClean="0"/>
              <a:t>，蜂窝</a:t>
            </a:r>
            <a:r>
              <a:rPr lang="en-US" altLang="zh-CN" dirty="0" err="1" smtClean="0"/>
              <a:t>IoT</a:t>
            </a:r>
            <a:r>
              <a:rPr lang="zh-CN" altLang="en-US" dirty="0" smtClean="0"/>
              <a:t>模块中有</a:t>
            </a:r>
            <a:r>
              <a:rPr lang="en-US" altLang="zh-CN" dirty="0" smtClean="0"/>
              <a:t>90%</a:t>
            </a:r>
            <a:r>
              <a:rPr lang="zh-CN" altLang="en-US" dirty="0" smtClean="0"/>
              <a:t>的组件</a:t>
            </a:r>
            <a:r>
              <a:rPr lang="en-US" altLang="zh-CN" dirty="0" smtClean="0"/>
              <a:t>——</a:t>
            </a:r>
            <a:r>
              <a:rPr lang="zh-CN" altLang="en-US" dirty="0" smtClean="0"/>
              <a:t>如</a:t>
            </a:r>
            <a:r>
              <a:rPr lang="en-US" altLang="zh-CN" dirty="0" smtClean="0"/>
              <a:t>RF</a:t>
            </a:r>
            <a:r>
              <a:rPr lang="zh-CN" altLang="en-US" dirty="0" smtClean="0"/>
              <a:t>、基带、前端组件、功率</a:t>
            </a:r>
            <a:r>
              <a:rPr lang="zh-CN" altLang="en-US" u="sng" dirty="0" smtClean="0">
                <a:hlinkClick r:id="rId10"/>
              </a:rPr>
              <a:t>放大器</a:t>
            </a:r>
            <a:r>
              <a:rPr lang="zh-CN" altLang="en-US" dirty="0" smtClean="0"/>
              <a:t>、</a:t>
            </a:r>
            <a:r>
              <a:rPr lang="zh-CN" altLang="en-US" u="sng" dirty="0" smtClean="0">
                <a:hlinkClick r:id="rId11"/>
              </a:rPr>
              <a:t>滤波器</a:t>
            </a:r>
            <a:r>
              <a:rPr lang="zh-CN" altLang="en-US" dirty="0" smtClean="0"/>
              <a:t>和开关等，均已整合于</a:t>
            </a:r>
            <a:r>
              <a:rPr lang="en-US" altLang="zh-CN" dirty="0" smtClean="0"/>
              <a:t>ALT1250</a:t>
            </a:r>
          </a:p>
          <a:p>
            <a:r>
              <a:rPr lang="zh-CN" altLang="en-US" dirty="0" smtClean="0"/>
              <a:t>　　官网：</a:t>
            </a:r>
            <a:r>
              <a:rPr lang="en-US" altLang="zh-CN" dirty="0" smtClean="0"/>
              <a:t>https://altair-semi.com/</a:t>
            </a:r>
          </a:p>
          <a:p>
            <a:r>
              <a:rPr lang="zh-CN" altLang="en-US" b="1" dirty="0" smtClean="0"/>
              <a:t>　　</a:t>
            </a:r>
            <a:r>
              <a:rPr lang="en-US" altLang="zh-CN" b="1" dirty="0" smtClean="0"/>
              <a:t>8.‍SEQUANS</a:t>
            </a:r>
          </a:p>
          <a:p>
            <a:r>
              <a:rPr lang="zh-CN" altLang="en-US" dirty="0" smtClean="0"/>
              <a:t>　　简介：</a:t>
            </a:r>
            <a:r>
              <a:rPr lang="en-US" altLang="zh-CN" dirty="0" err="1" smtClean="0"/>
              <a:t>Sequans</a:t>
            </a:r>
            <a:r>
              <a:rPr lang="en-US" altLang="zh-CN" dirty="0" smtClean="0"/>
              <a:t> </a:t>
            </a:r>
            <a:r>
              <a:rPr lang="en-US" altLang="zh-CN" dirty="0" err="1" smtClean="0"/>
              <a:t>Communica</a:t>
            </a:r>
            <a:r>
              <a:rPr lang="en-US" altLang="zh-CN" u="sng" dirty="0" err="1" smtClean="0">
                <a:hlinkClick r:id="rId12" tooltip="TI社区"/>
              </a:rPr>
              <a:t>TI</a:t>
            </a:r>
            <a:r>
              <a:rPr lang="en-US" altLang="zh-CN" dirty="0" err="1" smtClean="0"/>
              <a:t>ons</a:t>
            </a:r>
            <a:r>
              <a:rPr lang="en-US" altLang="zh-CN" dirty="0" smtClean="0"/>
              <a:t> S.A. </a:t>
            </a:r>
            <a:r>
              <a:rPr lang="zh-CN" altLang="en-US" dirty="0" smtClean="0"/>
              <a:t>（</a:t>
            </a:r>
            <a:r>
              <a:rPr lang="en-US" altLang="zh-CN" dirty="0" smtClean="0"/>
              <a:t>NYSE</a:t>
            </a:r>
            <a:r>
              <a:rPr lang="zh-CN" altLang="en-US" dirty="0" smtClean="0"/>
              <a:t>： </a:t>
            </a:r>
            <a:r>
              <a:rPr lang="en-US" altLang="zh-CN" dirty="0" smtClean="0"/>
              <a:t>SQNS</a:t>
            </a:r>
            <a:r>
              <a:rPr lang="zh-CN" altLang="en-US" dirty="0" smtClean="0"/>
              <a:t>） </a:t>
            </a:r>
            <a:r>
              <a:rPr lang="en-US" altLang="zh-CN" dirty="0" smtClean="0"/>
              <a:t>is a 4G LTE chipmaker and le</a:t>
            </a:r>
            <a:r>
              <a:rPr lang="en-US" altLang="zh-CN" u="sng" dirty="0" smtClean="0">
                <a:hlinkClick r:id="rId13"/>
              </a:rPr>
              <a:t>adi</a:t>
            </a:r>
            <a:r>
              <a:rPr lang="en-US" altLang="zh-CN" dirty="0" smtClean="0"/>
              <a:t>ng provider of single-mode LTE chipset </a:t>
            </a:r>
            <a:r>
              <a:rPr lang="en-US" altLang="zh-CN" dirty="0" err="1" smtClean="0"/>
              <a:t>solu</a:t>
            </a:r>
            <a:r>
              <a:rPr lang="en-US" altLang="zh-CN" u="sng" dirty="0" err="1" smtClean="0">
                <a:hlinkClick r:id="rId12" tooltip="TI社区"/>
              </a:rPr>
              <a:t>TI</a:t>
            </a:r>
            <a:r>
              <a:rPr lang="en-US" altLang="zh-CN" dirty="0" err="1" smtClean="0"/>
              <a:t>ons</a:t>
            </a:r>
            <a:r>
              <a:rPr lang="en-US" altLang="zh-CN" dirty="0" smtClean="0"/>
              <a:t> to wireless device manufacture</a:t>
            </a:r>
            <a:r>
              <a:rPr lang="en-US" altLang="zh-CN" u="sng" dirty="0" smtClean="0">
                <a:hlinkClick r:id="rId14"/>
              </a:rPr>
              <a:t>rs</a:t>
            </a:r>
            <a:r>
              <a:rPr lang="zh-CN" altLang="en-US" dirty="0" smtClean="0"/>
              <a:t> </a:t>
            </a:r>
            <a:r>
              <a:rPr lang="en-US" altLang="zh-CN" dirty="0" smtClean="0"/>
              <a:t>worldwide. Founded in 2003</a:t>
            </a:r>
            <a:r>
              <a:rPr lang="zh-CN" altLang="en-US" dirty="0" smtClean="0"/>
              <a:t>， </a:t>
            </a:r>
            <a:r>
              <a:rPr lang="en-US" altLang="zh-CN" dirty="0" err="1" smtClean="0"/>
              <a:t>Sequans</a:t>
            </a:r>
            <a:r>
              <a:rPr lang="en-US" altLang="zh-CN" dirty="0" smtClean="0"/>
              <a:t> has developed and delivered seven </a:t>
            </a:r>
            <a:r>
              <a:rPr lang="en-US" altLang="zh-CN" dirty="0" err="1" smtClean="0"/>
              <a:t>genera</a:t>
            </a:r>
            <a:r>
              <a:rPr lang="en-US" altLang="zh-CN" dirty="0" err="1" smtClean="0">
                <a:hlinkClick r:id="rId12" tooltip="TI社区"/>
              </a:rPr>
              <a:t>TI</a:t>
            </a:r>
            <a:r>
              <a:rPr lang="en-US" altLang="zh-CN" dirty="0" err="1" smtClean="0"/>
              <a:t>ons</a:t>
            </a:r>
            <a:r>
              <a:rPr lang="en-US" altLang="zh-CN" dirty="0" smtClean="0"/>
              <a:t> of 4G technology and its chips are </a:t>
            </a:r>
            <a:r>
              <a:rPr lang="en-US" altLang="zh-CN" dirty="0" err="1" smtClean="0"/>
              <a:t>cer</a:t>
            </a:r>
            <a:r>
              <a:rPr lang="en-US" altLang="zh-CN" dirty="0" err="1" smtClean="0">
                <a:hlinkClick r:id="rId12" tooltip="TI社区"/>
              </a:rPr>
              <a:t>TI</a:t>
            </a:r>
            <a:r>
              <a:rPr lang="en-US" altLang="zh-CN" dirty="0" err="1" smtClean="0"/>
              <a:t>fied</a:t>
            </a:r>
            <a:r>
              <a:rPr lang="en-US" altLang="zh-CN" dirty="0" smtClean="0"/>
              <a:t> and shipping in 4G networks around the world. Today</a:t>
            </a:r>
            <a:r>
              <a:rPr lang="zh-CN" altLang="en-US" dirty="0" smtClean="0"/>
              <a:t>， </a:t>
            </a:r>
            <a:r>
              <a:rPr lang="en-US" altLang="zh-CN" dirty="0" err="1" smtClean="0"/>
              <a:t>Sequans</a:t>
            </a:r>
            <a:r>
              <a:rPr lang="en-US" altLang="zh-CN" dirty="0" smtClean="0"/>
              <a:t> offe</a:t>
            </a:r>
            <a:r>
              <a:rPr lang="en-US" altLang="zh-CN" u="sng" dirty="0" smtClean="0">
                <a:hlinkClick r:id="rId14"/>
              </a:rPr>
              <a:t>rs</a:t>
            </a:r>
            <a:r>
              <a:rPr lang="zh-CN" altLang="en-US" dirty="0" smtClean="0"/>
              <a:t> </a:t>
            </a:r>
            <a:r>
              <a:rPr lang="en-US" altLang="zh-CN" dirty="0" smtClean="0"/>
              <a:t>two LTE product lines</a:t>
            </a:r>
            <a:r>
              <a:rPr lang="zh-CN" altLang="en-US" dirty="0" smtClean="0"/>
              <a:t>： </a:t>
            </a:r>
            <a:r>
              <a:rPr lang="en-US" altLang="zh-CN" dirty="0" err="1" smtClean="0"/>
              <a:t>StreamrichLTE</a:t>
            </a:r>
            <a:r>
              <a:rPr lang="en-US" altLang="zh-CN" dirty="0" smtClean="0"/>
              <a:t>™</a:t>
            </a:r>
            <a:r>
              <a:rPr lang="zh-CN" altLang="en-US" dirty="0" smtClean="0"/>
              <a:t>， </a:t>
            </a:r>
            <a:r>
              <a:rPr lang="en-US" altLang="zh-CN" dirty="0" smtClean="0"/>
              <a:t>optimized for broadband devices</a:t>
            </a:r>
            <a:r>
              <a:rPr lang="zh-CN" altLang="en-US" dirty="0" smtClean="0"/>
              <a:t>， </a:t>
            </a:r>
            <a:r>
              <a:rPr lang="en-US" altLang="zh-CN" dirty="0" smtClean="0"/>
              <a:t>and </a:t>
            </a:r>
            <a:r>
              <a:rPr lang="en-US" altLang="zh-CN" dirty="0" err="1" smtClean="0"/>
              <a:t>StreamliteLTE</a:t>
            </a:r>
            <a:r>
              <a:rPr lang="en-US" altLang="zh-CN" dirty="0" smtClean="0"/>
              <a:t>™</a:t>
            </a:r>
            <a:r>
              <a:rPr lang="zh-CN" altLang="en-US" dirty="0" smtClean="0"/>
              <a:t>， </a:t>
            </a:r>
            <a:r>
              <a:rPr lang="en-US" altLang="zh-CN" dirty="0" smtClean="0"/>
              <a:t>optimized for narrowband </a:t>
            </a:r>
            <a:r>
              <a:rPr lang="en-US" altLang="zh-CN" dirty="0" err="1" smtClean="0"/>
              <a:t>IoT</a:t>
            </a:r>
            <a:r>
              <a:rPr lang="en-US" altLang="zh-CN" dirty="0" smtClean="0"/>
              <a:t> devices</a:t>
            </a:r>
            <a:r>
              <a:rPr lang="zh-CN" altLang="en-US" dirty="0" smtClean="0"/>
              <a:t>。</a:t>
            </a:r>
          </a:p>
          <a:p>
            <a:r>
              <a:rPr lang="zh-CN" altLang="en-US" dirty="0" smtClean="0"/>
              <a:t>　　总部：美国</a:t>
            </a:r>
          </a:p>
          <a:p>
            <a:r>
              <a:rPr lang="zh-CN" altLang="en-US" dirty="0" smtClean="0"/>
              <a:t>　　芯片型号：</a:t>
            </a:r>
            <a:r>
              <a:rPr lang="en-US" altLang="zh-CN" dirty="0" smtClean="0"/>
              <a:t>Monarch SX</a:t>
            </a:r>
          </a:p>
          <a:p>
            <a:r>
              <a:rPr lang="zh-CN" altLang="en-US" dirty="0" smtClean="0"/>
              <a:t>　　时间：</a:t>
            </a:r>
            <a:r>
              <a:rPr lang="en-US" altLang="zh-CN" dirty="0" smtClean="0"/>
              <a:t>2017</a:t>
            </a:r>
            <a:r>
              <a:rPr lang="zh-CN" altLang="en-US" dirty="0" smtClean="0"/>
              <a:t>年</a:t>
            </a:r>
            <a:r>
              <a:rPr lang="en-US" altLang="zh-CN" dirty="0" smtClean="0"/>
              <a:t>7</a:t>
            </a:r>
            <a:r>
              <a:rPr lang="zh-CN" altLang="en-US" dirty="0" smtClean="0"/>
              <a:t>月量产</a:t>
            </a:r>
          </a:p>
          <a:p>
            <a:r>
              <a:rPr lang="zh-CN" altLang="en-US" dirty="0" smtClean="0"/>
              <a:t>　　产品特点：</a:t>
            </a:r>
          </a:p>
          <a:p>
            <a:r>
              <a:rPr lang="zh-CN" altLang="en-US" dirty="0" smtClean="0"/>
              <a:t>　　</a:t>
            </a:r>
            <a:r>
              <a:rPr lang="en-US" altLang="zh-CN" dirty="0" smtClean="0"/>
              <a:t>3GPP Release 13 LTE Advanced Pro</a:t>
            </a:r>
          </a:p>
          <a:p>
            <a:r>
              <a:rPr lang="zh-CN" altLang="en-US" dirty="0" smtClean="0"/>
              <a:t>　　</a:t>
            </a:r>
            <a:r>
              <a:rPr lang="en-US" altLang="zh-CN" dirty="0" smtClean="0"/>
              <a:t>· Supports narrowband LTE UE categories M1/NB1</a:t>
            </a:r>
          </a:p>
          <a:p>
            <a:r>
              <a:rPr lang="zh-CN" altLang="en-US" dirty="0" smtClean="0"/>
              <a:t>　　</a:t>
            </a:r>
            <a:r>
              <a:rPr lang="en-US" altLang="zh-CN" dirty="0" smtClean="0"/>
              <a:t>· Single chip 6.5 x 8.5 mm FC-CSP package</a:t>
            </a:r>
          </a:p>
          <a:p>
            <a:r>
              <a:rPr lang="zh-CN" altLang="en-US" dirty="0" smtClean="0"/>
              <a:t>　　</a:t>
            </a:r>
            <a:r>
              <a:rPr lang="en-US" altLang="zh-CN" dirty="0" smtClean="0"/>
              <a:t>· Integrated baseband</a:t>
            </a:r>
            <a:r>
              <a:rPr lang="zh-CN" altLang="en-US" dirty="0" smtClean="0"/>
              <a:t>， </a:t>
            </a:r>
            <a:r>
              <a:rPr lang="en-US" altLang="zh-CN" dirty="0" smtClean="0"/>
              <a:t>RF</a:t>
            </a:r>
            <a:r>
              <a:rPr lang="zh-CN" altLang="en-US" dirty="0" smtClean="0"/>
              <a:t>， </a:t>
            </a:r>
            <a:r>
              <a:rPr lang="en-US" altLang="zh-CN" dirty="0" smtClean="0"/>
              <a:t>RAM memory</a:t>
            </a:r>
            <a:r>
              <a:rPr lang="zh-CN" altLang="en-US" dirty="0" smtClean="0"/>
              <a:t>， </a:t>
            </a:r>
            <a:r>
              <a:rPr lang="en-US" altLang="zh-CN" dirty="0" smtClean="0"/>
              <a:t>and power management</a:t>
            </a:r>
          </a:p>
          <a:p>
            <a:r>
              <a:rPr lang="zh-CN" altLang="en-US" dirty="0" smtClean="0"/>
              <a:t>　　</a:t>
            </a:r>
            <a:r>
              <a:rPr lang="en-US" altLang="zh-CN" dirty="0" smtClean="0"/>
              <a:t>· Extended DRX and PSM features for long sleep duration use cases</a:t>
            </a:r>
          </a:p>
          <a:p>
            <a:r>
              <a:rPr lang="zh-CN" altLang="en-US" dirty="0" smtClean="0"/>
              <a:t>　　</a:t>
            </a:r>
            <a:r>
              <a:rPr lang="en-US" altLang="zh-CN" dirty="0" smtClean="0"/>
              <a:t>· Programmable RF filtering for global band support in a single-SKU design</a:t>
            </a:r>
          </a:p>
          <a:p>
            <a:r>
              <a:rPr lang="zh-CN" altLang="en-US" dirty="0" smtClean="0"/>
              <a:t>　　</a:t>
            </a:r>
            <a:r>
              <a:rPr lang="en-US" altLang="zh-CN" dirty="0" smtClean="0"/>
              <a:t>· Proprietary Dynamic Power Management </a:t>
            </a:r>
            <a:r>
              <a:rPr lang="zh-CN" altLang="en-US" dirty="0" smtClean="0"/>
              <a:t>（</a:t>
            </a:r>
            <a:r>
              <a:rPr lang="en-US" altLang="zh-CN" dirty="0" smtClean="0"/>
              <a:t>DPM</a:t>
            </a:r>
            <a:r>
              <a:rPr lang="zh-CN" altLang="en-US" dirty="0" smtClean="0"/>
              <a:t>） </a:t>
            </a:r>
            <a:r>
              <a:rPr lang="en-US" altLang="zh-CN" dirty="0" smtClean="0"/>
              <a:t>technology for 10 years operation</a:t>
            </a:r>
          </a:p>
          <a:p>
            <a:r>
              <a:rPr lang="zh-CN" altLang="en-US" dirty="0" smtClean="0"/>
              <a:t>　　</a:t>
            </a:r>
            <a:r>
              <a:rPr lang="en-US" altLang="zh-CN" dirty="0" smtClean="0"/>
              <a:t>· Optimized for half-duplex FDD </a:t>
            </a:r>
            <a:r>
              <a:rPr lang="zh-CN" altLang="en-US" dirty="0" smtClean="0"/>
              <a:t>（</a:t>
            </a:r>
            <a:r>
              <a:rPr lang="en-US" altLang="zh-CN" dirty="0" smtClean="0"/>
              <a:t>HD-FDD</a:t>
            </a:r>
            <a:r>
              <a:rPr lang="zh-CN" altLang="en-US" dirty="0" smtClean="0"/>
              <a:t>） </a:t>
            </a:r>
            <a:r>
              <a:rPr lang="en-US" altLang="zh-CN" dirty="0" smtClean="0"/>
              <a:t>operation</a:t>
            </a:r>
            <a:r>
              <a:rPr lang="zh-CN" altLang="en-US" dirty="0" smtClean="0"/>
              <a:t>， </a:t>
            </a:r>
            <a:r>
              <a:rPr lang="en-US" altLang="zh-CN" dirty="0" smtClean="0"/>
              <a:t>also supports full-duplex FDD </a:t>
            </a:r>
            <a:r>
              <a:rPr lang="zh-CN" altLang="en-US" dirty="0" smtClean="0"/>
              <a:t>（</a:t>
            </a:r>
            <a:r>
              <a:rPr lang="en-US" altLang="zh-CN" dirty="0" smtClean="0"/>
              <a:t>FD-FDD</a:t>
            </a:r>
            <a:r>
              <a:rPr lang="zh-CN" altLang="en-US" dirty="0" smtClean="0"/>
              <a:t>）</a:t>
            </a:r>
          </a:p>
          <a:p>
            <a:r>
              <a:rPr lang="zh-CN" altLang="en-US" dirty="0" smtClean="0"/>
              <a:t>　　官网：</a:t>
            </a:r>
            <a:r>
              <a:rPr lang="en-US" altLang="zh-CN" dirty="0" smtClean="0"/>
              <a:t>http://www.sequans.com/</a:t>
            </a:r>
          </a:p>
          <a:p>
            <a:r>
              <a:rPr lang="zh-CN" altLang="en-US" b="1" dirty="0" smtClean="0"/>
              <a:t>　　第二部分：</a:t>
            </a:r>
            <a:r>
              <a:rPr lang="en-US" altLang="zh-CN" b="1" dirty="0" smtClean="0"/>
              <a:t>NB-</a:t>
            </a:r>
            <a:r>
              <a:rPr lang="en-US" altLang="zh-CN" b="1" dirty="0" err="1" smtClean="0"/>
              <a:t>IoT</a:t>
            </a:r>
            <a:r>
              <a:rPr lang="zh-CN" altLang="en-US" b="1" dirty="0" smtClean="0"/>
              <a:t>模组厂商收录大全</a:t>
            </a:r>
          </a:p>
          <a:p>
            <a:r>
              <a:rPr lang="zh-CN" altLang="en-US" dirty="0" smtClean="0"/>
              <a:t>　　下面整理了部分的</a:t>
            </a:r>
            <a:r>
              <a:rPr lang="en-US" altLang="zh-CN" dirty="0" smtClean="0"/>
              <a:t>NB-</a:t>
            </a:r>
            <a:r>
              <a:rPr lang="en-US" altLang="zh-CN" dirty="0" err="1" smtClean="0"/>
              <a:t>IoT</a:t>
            </a:r>
            <a:r>
              <a:rPr lang="zh-CN" altLang="en-US" dirty="0" smtClean="0"/>
              <a:t>模组的厂商，不少厂家采用了双模或多模的方式来满足更多的连接需求，国内模组厂商居多，</a:t>
            </a:r>
          </a:p>
          <a:p>
            <a:r>
              <a:rPr lang="zh-CN" altLang="en-US" b="1" dirty="0" smtClean="0"/>
              <a:t>　　</a:t>
            </a:r>
            <a:r>
              <a:rPr lang="en-US" altLang="zh-CN" b="1" dirty="0" smtClean="0"/>
              <a:t>1.</a:t>
            </a:r>
            <a:r>
              <a:rPr lang="zh-CN" altLang="en-US" b="1" dirty="0" smtClean="0"/>
              <a:t>中兴通讯</a:t>
            </a:r>
          </a:p>
          <a:p>
            <a:r>
              <a:rPr lang="zh-CN" altLang="en-US" dirty="0" smtClean="0"/>
              <a:t>　　简介：中兴通讯是全球领先的综合通信解决方案提供商。公司成立于</a:t>
            </a:r>
            <a:r>
              <a:rPr lang="en-US" altLang="zh-CN" dirty="0" smtClean="0"/>
              <a:t>1985</a:t>
            </a:r>
            <a:r>
              <a:rPr lang="zh-CN" altLang="en-US" dirty="0" smtClean="0"/>
              <a:t>年，是在香港和深圳两地上市的大型通讯设备公众公司。公司通过为全球电信运营商和企业网客户提供创新技术与产品解决方案。</a:t>
            </a:r>
          </a:p>
          <a:p>
            <a:r>
              <a:rPr lang="zh-CN" altLang="en-US" dirty="0" smtClean="0"/>
              <a:t>　　总部：中国深圳</a:t>
            </a:r>
          </a:p>
          <a:p>
            <a:r>
              <a:rPr lang="zh-CN" altLang="en-US" dirty="0" smtClean="0"/>
              <a:t>　　模组型号：</a:t>
            </a:r>
            <a:r>
              <a:rPr lang="en-US" altLang="zh-CN" dirty="0" smtClean="0"/>
              <a:t>ZM8300</a:t>
            </a:r>
          </a:p>
          <a:p>
            <a:r>
              <a:rPr lang="zh-CN" altLang="en-US" dirty="0" smtClean="0"/>
              <a:t>　　芯片：高通</a:t>
            </a:r>
            <a:r>
              <a:rPr lang="en-US" altLang="zh-CN" dirty="0" smtClean="0"/>
              <a:t>MDM920</a:t>
            </a:r>
          </a:p>
          <a:p>
            <a:r>
              <a:rPr lang="zh-CN" altLang="en-US" dirty="0" smtClean="0"/>
              <a:t>　　</a:t>
            </a:r>
            <a:r>
              <a:rPr lang="en-US" altLang="zh-CN" dirty="0" smtClean="0"/>
              <a:t>ZM8300</a:t>
            </a:r>
            <a:r>
              <a:rPr lang="zh-CN" altLang="en-US" dirty="0" smtClean="0"/>
              <a:t>是一款采用</a:t>
            </a:r>
            <a:r>
              <a:rPr lang="en-US" altLang="zh-CN" dirty="0" smtClean="0"/>
              <a:t>LGA</a:t>
            </a:r>
            <a:r>
              <a:rPr lang="zh-CN" altLang="en-US" dirty="0" smtClean="0"/>
              <a:t>封装的</a:t>
            </a:r>
            <a:r>
              <a:rPr lang="en-US" altLang="zh-CN" dirty="0" smtClean="0"/>
              <a:t>NB-</a:t>
            </a:r>
            <a:r>
              <a:rPr lang="en-US" altLang="zh-CN" dirty="0" err="1" smtClean="0"/>
              <a:t>IoT</a:t>
            </a:r>
            <a:r>
              <a:rPr lang="zh-CN" altLang="en-US" dirty="0" smtClean="0"/>
              <a:t>和</a:t>
            </a:r>
            <a:r>
              <a:rPr lang="en-US" altLang="zh-CN" dirty="0" err="1" smtClean="0"/>
              <a:t>eMTC</a:t>
            </a:r>
            <a:r>
              <a:rPr lang="zh-CN" altLang="en-US" dirty="0" smtClean="0"/>
              <a:t>双模的低功耗广域网无线通讯模块。相比传统的</a:t>
            </a:r>
            <a:r>
              <a:rPr lang="en-US" altLang="zh-CN" dirty="0" smtClean="0"/>
              <a:t>4G</a:t>
            </a:r>
            <a:r>
              <a:rPr lang="zh-CN" altLang="en-US" dirty="0" smtClean="0"/>
              <a:t>模块，覆盖增强</a:t>
            </a:r>
            <a:r>
              <a:rPr lang="en-US" altLang="zh-CN" dirty="0" smtClean="0"/>
              <a:t>20dB</a:t>
            </a:r>
            <a:r>
              <a:rPr lang="zh-CN" altLang="en-US" dirty="0" smtClean="0"/>
              <a:t>，节电模式下功耗可低至</a:t>
            </a:r>
            <a:r>
              <a:rPr lang="en-US" altLang="zh-CN" dirty="0" smtClean="0"/>
              <a:t>8μA</a:t>
            </a:r>
            <a:r>
              <a:rPr lang="zh-CN" altLang="en-US" dirty="0" smtClean="0"/>
              <a:t>，同时支持</a:t>
            </a:r>
            <a:r>
              <a:rPr lang="en-US" altLang="zh-CN" dirty="0" smtClean="0"/>
              <a:t>GPS</a:t>
            </a:r>
            <a:r>
              <a:rPr lang="zh-CN" altLang="en-US" dirty="0" smtClean="0"/>
              <a:t>及北斗定位服务，可广泛应用于计量、监测、穿戴、物流、智慧城市、工业物联网等诸多领域</a:t>
            </a:r>
          </a:p>
          <a:p>
            <a:r>
              <a:rPr lang="zh-CN" altLang="en-US" dirty="0" smtClean="0"/>
              <a:t>　　</a:t>
            </a:r>
          </a:p>
          <a:p>
            <a:r>
              <a:rPr lang="zh-CN" altLang="en-US" dirty="0" smtClean="0"/>
              <a:t>　　官网：</a:t>
            </a:r>
            <a:r>
              <a:rPr lang="en-US" altLang="zh-CN" dirty="0" smtClean="0"/>
              <a:t>http://www.zte.com.cn/</a:t>
            </a:r>
          </a:p>
          <a:p>
            <a:r>
              <a:rPr lang="zh-CN" altLang="en-US" b="1" dirty="0" smtClean="0"/>
              <a:t>　　</a:t>
            </a:r>
            <a:r>
              <a:rPr lang="en-US" altLang="zh-CN" b="1" dirty="0" smtClean="0"/>
              <a:t>2.</a:t>
            </a:r>
            <a:r>
              <a:rPr lang="zh-CN" altLang="en-US" b="1" dirty="0" smtClean="0"/>
              <a:t>上海移远通信技术有限公司（</a:t>
            </a:r>
            <a:r>
              <a:rPr lang="en-US" altLang="zh-CN" b="1" dirty="0" err="1" smtClean="0"/>
              <a:t>Quectel</a:t>
            </a:r>
            <a:r>
              <a:rPr lang="zh-CN" altLang="en-US" b="1" dirty="0" smtClean="0"/>
              <a:t>）</a:t>
            </a:r>
          </a:p>
          <a:p>
            <a:r>
              <a:rPr lang="zh-CN" altLang="en-US" dirty="0" smtClean="0"/>
              <a:t>　　简介：华为</a:t>
            </a:r>
            <a:r>
              <a:rPr lang="en-US" altLang="zh-CN" dirty="0" smtClean="0"/>
              <a:t>NB-IOT</a:t>
            </a:r>
            <a:r>
              <a:rPr lang="zh-CN" altLang="en-US" dirty="0" smtClean="0"/>
              <a:t>主要合作伙伴，</a:t>
            </a:r>
            <a:r>
              <a:rPr lang="en-US" altLang="zh-CN" dirty="0" err="1" smtClean="0"/>
              <a:t>Quectel</a:t>
            </a:r>
            <a:r>
              <a:rPr lang="en-US" altLang="zh-CN" dirty="0" smtClean="0"/>
              <a:t> Wireless Solutions</a:t>
            </a:r>
            <a:r>
              <a:rPr lang="zh-CN" altLang="en-US" dirty="0" smtClean="0"/>
              <a:t>是</a:t>
            </a:r>
            <a:r>
              <a:rPr lang="en-US" altLang="zh-CN" dirty="0" smtClean="0"/>
              <a:t>GSM / GPRS</a:t>
            </a:r>
            <a:r>
              <a:rPr lang="zh-CN" altLang="en-US" dirty="0" smtClean="0"/>
              <a:t>，</a:t>
            </a:r>
            <a:r>
              <a:rPr lang="en-US" altLang="zh-CN" dirty="0" smtClean="0"/>
              <a:t>UMTS / HSPA /</a:t>
            </a:r>
            <a:r>
              <a:rPr lang="zh-CN" altLang="en-US" dirty="0" smtClean="0"/>
              <a:t>（</a:t>
            </a:r>
            <a:r>
              <a:rPr lang="en-US" altLang="zh-CN" dirty="0" smtClean="0"/>
              <a:t>+</a:t>
            </a:r>
            <a:r>
              <a:rPr lang="zh-CN" altLang="en-US" dirty="0" smtClean="0"/>
              <a:t>），</a:t>
            </a:r>
            <a:r>
              <a:rPr lang="en-US" altLang="zh-CN" dirty="0" smtClean="0"/>
              <a:t>LTE</a:t>
            </a:r>
            <a:r>
              <a:rPr lang="zh-CN" altLang="en-US" dirty="0" smtClean="0"/>
              <a:t>和</a:t>
            </a:r>
            <a:r>
              <a:rPr lang="en-US" altLang="zh-CN" dirty="0" smtClean="0"/>
              <a:t>GNSS</a:t>
            </a:r>
            <a:r>
              <a:rPr lang="zh-CN" altLang="en-US" dirty="0" smtClean="0"/>
              <a:t>模块的全球领先供应商。</a:t>
            </a:r>
          </a:p>
          <a:p>
            <a:r>
              <a:rPr lang="zh-CN" altLang="en-US" dirty="0" smtClean="0"/>
              <a:t>　　总部：上海</a:t>
            </a:r>
          </a:p>
          <a:p>
            <a:r>
              <a:rPr lang="zh-CN" altLang="en-US" dirty="0" smtClean="0"/>
              <a:t>　　模组型号：</a:t>
            </a:r>
            <a:r>
              <a:rPr lang="en-US" altLang="zh-CN" dirty="0" smtClean="0"/>
              <a:t>BC95-B20/B8/B5/B28</a:t>
            </a:r>
            <a:r>
              <a:rPr lang="zh-CN" altLang="en-US" dirty="0" smtClean="0"/>
              <a:t>（采用华为芯片），</a:t>
            </a:r>
            <a:r>
              <a:rPr lang="en-US" altLang="zh-CN" dirty="0" smtClean="0"/>
              <a:t>BG96</a:t>
            </a:r>
            <a:r>
              <a:rPr lang="zh-CN" altLang="en-US" dirty="0" smtClean="0"/>
              <a:t>模组（采用高通</a:t>
            </a:r>
            <a:r>
              <a:rPr lang="en-US" altLang="zh-CN" dirty="0" smtClean="0"/>
              <a:t>MDM9206</a:t>
            </a:r>
            <a:r>
              <a:rPr lang="zh-CN" altLang="en-US" dirty="0" smtClean="0"/>
              <a:t>）</a:t>
            </a:r>
          </a:p>
          <a:p>
            <a:r>
              <a:rPr lang="zh-CN" altLang="en-US" dirty="0" smtClean="0"/>
              <a:t>　　芯片：华为，海思</a:t>
            </a:r>
          </a:p>
          <a:p>
            <a:r>
              <a:rPr lang="zh-CN" altLang="en-US" dirty="0" smtClean="0"/>
              <a:t>　　</a:t>
            </a:r>
            <a:r>
              <a:rPr lang="en-US" altLang="zh-CN" dirty="0" smtClean="0"/>
              <a:t>BC95 </a:t>
            </a:r>
            <a:r>
              <a:rPr lang="zh-CN" altLang="en-US" dirty="0" smtClean="0"/>
              <a:t>是一款高性能、低功耗的</a:t>
            </a:r>
            <a:r>
              <a:rPr lang="en-US" altLang="zh-CN" dirty="0" smtClean="0"/>
              <a:t>NB-</a:t>
            </a:r>
            <a:r>
              <a:rPr lang="en-US" altLang="zh-CN" dirty="0" err="1" smtClean="0"/>
              <a:t>IoT</a:t>
            </a:r>
            <a:r>
              <a:rPr lang="en-US" altLang="zh-CN" dirty="0" smtClean="0"/>
              <a:t> </a:t>
            </a:r>
            <a:r>
              <a:rPr lang="zh-CN" altLang="en-US" dirty="0" smtClean="0"/>
              <a:t>无线通信模块。其尺寸仅为</a:t>
            </a:r>
            <a:r>
              <a:rPr lang="en-US" altLang="zh-CN" dirty="0" smtClean="0"/>
              <a:t>19.9 × 23.6 × 2.2mm</a:t>
            </a:r>
            <a:r>
              <a:rPr lang="zh-CN" altLang="en-US" dirty="0" smtClean="0"/>
              <a:t>，能最大限度地满足终端设备对小尺寸模块产品的需求，同时有效地帮助客户减小产品尺寸并优化产品成本。</a:t>
            </a:r>
            <a:r>
              <a:rPr lang="en-US" altLang="zh-CN" dirty="0" smtClean="0"/>
              <a:t>BC95 </a:t>
            </a:r>
            <a:r>
              <a:rPr lang="zh-CN" altLang="en-US" dirty="0" smtClean="0"/>
              <a:t>在设计上兼容移远通信</a:t>
            </a:r>
            <a:r>
              <a:rPr lang="en-US" altLang="zh-CN" dirty="0" smtClean="0"/>
              <a:t>GSM/GPRS </a:t>
            </a:r>
            <a:r>
              <a:rPr lang="zh-CN" altLang="en-US" dirty="0" smtClean="0"/>
              <a:t>系列的</a:t>
            </a:r>
            <a:r>
              <a:rPr lang="en-US" altLang="zh-CN" dirty="0" smtClean="0"/>
              <a:t>M95 </a:t>
            </a:r>
            <a:r>
              <a:rPr lang="zh-CN" altLang="en-US" dirty="0" smtClean="0"/>
              <a:t>模块，方便客户快速、灵活的进行产品设计和升级。 </a:t>
            </a:r>
            <a:r>
              <a:rPr lang="en-US" altLang="zh-CN" dirty="0" smtClean="0"/>
              <a:t>BC95 </a:t>
            </a:r>
            <a:r>
              <a:rPr lang="zh-CN" altLang="en-US" dirty="0" smtClean="0"/>
              <a:t>采用更易于焊接的</a:t>
            </a:r>
            <a:r>
              <a:rPr lang="en-US" altLang="zh-CN" dirty="0" smtClean="0"/>
              <a:t>LCC </a:t>
            </a:r>
            <a:r>
              <a:rPr lang="zh-CN" altLang="en-US" dirty="0" smtClean="0"/>
              <a:t>封装，可通过标准</a:t>
            </a:r>
            <a:r>
              <a:rPr lang="en-US" altLang="zh-CN" dirty="0" smtClean="0"/>
              <a:t>SMT </a:t>
            </a:r>
            <a:r>
              <a:rPr lang="zh-CN" altLang="en-US" dirty="0" smtClean="0"/>
              <a:t>设备实现模块的快速生产，为客户提供可靠的连接方式，特别适合自动化、大规模、低成本的现代化生产方式。</a:t>
            </a:r>
            <a:r>
              <a:rPr lang="en-US" altLang="zh-CN" dirty="0" smtClean="0"/>
              <a:t>SMT </a:t>
            </a:r>
            <a:r>
              <a:rPr lang="zh-CN" altLang="en-US" dirty="0" smtClean="0"/>
              <a:t>贴片技术也使</a:t>
            </a:r>
            <a:r>
              <a:rPr lang="en-US" altLang="zh-CN" dirty="0" smtClean="0"/>
              <a:t>BC95 </a:t>
            </a:r>
            <a:r>
              <a:rPr lang="zh-CN" altLang="en-US" dirty="0" smtClean="0"/>
              <a:t>具有高可靠性，以满足复杂环境下的应用需求。 凭借紧凑的尺寸、超低功耗和超宽工作温度范围，</a:t>
            </a:r>
            <a:r>
              <a:rPr lang="en-US" altLang="zh-CN" dirty="0" smtClean="0"/>
              <a:t>BC95 </a:t>
            </a:r>
            <a:r>
              <a:rPr lang="zh-CN" altLang="en-US" dirty="0" smtClean="0"/>
              <a:t>成为</a:t>
            </a:r>
            <a:r>
              <a:rPr lang="en-US" altLang="zh-CN" u="sng" dirty="0" smtClean="0">
                <a:hlinkClick r:id="rId15"/>
              </a:rPr>
              <a:t>M2M</a:t>
            </a:r>
            <a:r>
              <a:rPr lang="zh-CN" altLang="en-US" dirty="0" smtClean="0"/>
              <a:t> 应用领域的理想选择，常被用于无线抄表、智慧城市、安防、资产追踪、智能家电、农业和环境监测以及其它诸多行业，以提供完善的短信和数据传输服务。</a:t>
            </a:r>
          </a:p>
          <a:p>
            <a:r>
              <a:rPr lang="zh-CN" altLang="en-US" dirty="0" smtClean="0"/>
              <a:t>　　优势</a:t>
            </a:r>
          </a:p>
          <a:p>
            <a:r>
              <a:rPr lang="zh-CN" altLang="en-US" dirty="0" smtClean="0"/>
              <a:t>　　● 尺寸紧凑的</a:t>
            </a:r>
            <a:r>
              <a:rPr lang="en-US" altLang="zh-CN" dirty="0" smtClean="0"/>
              <a:t>NB-</a:t>
            </a:r>
            <a:r>
              <a:rPr lang="en-US" altLang="zh-CN" dirty="0" err="1" smtClean="0"/>
              <a:t>IoT</a:t>
            </a:r>
            <a:r>
              <a:rPr lang="en-US" altLang="zh-CN" dirty="0" smtClean="0"/>
              <a:t> </a:t>
            </a:r>
            <a:r>
              <a:rPr lang="zh-CN" altLang="en-US" dirty="0" smtClean="0"/>
              <a:t>无线通信模块</a:t>
            </a:r>
          </a:p>
          <a:p>
            <a:r>
              <a:rPr lang="zh-CN" altLang="en-US" dirty="0" smtClean="0"/>
              <a:t>　　● 超低功耗、超高灵敏度</a:t>
            </a:r>
          </a:p>
          <a:p>
            <a:r>
              <a:rPr lang="zh-CN" altLang="en-US" dirty="0" smtClean="0"/>
              <a:t>　　● </a:t>
            </a:r>
            <a:r>
              <a:rPr lang="en-US" altLang="zh-CN" dirty="0" smtClean="0"/>
              <a:t>LCC </a:t>
            </a:r>
            <a:r>
              <a:rPr lang="zh-CN" altLang="en-US" dirty="0" smtClean="0"/>
              <a:t>封装，适合批量生产</a:t>
            </a:r>
          </a:p>
          <a:p>
            <a:r>
              <a:rPr lang="zh-CN" altLang="en-US" dirty="0" smtClean="0"/>
              <a:t>　　● 封装设计兼容移远通信</a:t>
            </a:r>
            <a:r>
              <a:rPr lang="en-US" altLang="zh-CN" dirty="0" smtClean="0"/>
              <a:t>GSM/GPRS </a:t>
            </a:r>
            <a:r>
              <a:rPr lang="zh-CN" altLang="en-US" dirty="0" smtClean="0"/>
              <a:t>模块，易于产品升级</a:t>
            </a:r>
          </a:p>
          <a:p>
            <a:r>
              <a:rPr lang="zh-CN" altLang="en-US" dirty="0" smtClean="0"/>
              <a:t>　　● 内嵌丰富的网络服务协议栈</a:t>
            </a:r>
          </a:p>
          <a:p>
            <a:r>
              <a:rPr lang="zh-CN" altLang="en-US" dirty="0" smtClean="0"/>
              <a:t>　　● 通过提供参考设计、评估板和及时的技术支持可满足客户产品快速上市的要求</a:t>
            </a:r>
          </a:p>
          <a:p>
            <a:r>
              <a:rPr lang="zh-CN" altLang="en-US" dirty="0" smtClean="0"/>
              <a:t>　　主要特征 频段 </a:t>
            </a:r>
            <a:r>
              <a:rPr lang="en-US" altLang="zh-CN" dirty="0" smtClean="0"/>
              <a:t>BC95-B8</a:t>
            </a:r>
            <a:r>
              <a:rPr lang="zh-CN" altLang="en-US" dirty="0" smtClean="0"/>
              <a:t>： </a:t>
            </a:r>
            <a:r>
              <a:rPr lang="en-US" altLang="zh-CN" dirty="0" smtClean="0"/>
              <a:t>900MHz BC95-B5</a:t>
            </a:r>
            <a:r>
              <a:rPr lang="zh-CN" altLang="en-US" dirty="0" smtClean="0"/>
              <a:t>： </a:t>
            </a:r>
            <a:r>
              <a:rPr lang="en-US" altLang="zh-CN" dirty="0" smtClean="0"/>
              <a:t>850MHz BC95-B20</a:t>
            </a:r>
            <a:r>
              <a:rPr lang="zh-CN" altLang="en-US" dirty="0" smtClean="0"/>
              <a:t>： </a:t>
            </a:r>
            <a:r>
              <a:rPr lang="en-US" altLang="zh-CN" dirty="0" smtClean="0"/>
              <a:t>800MHz</a:t>
            </a:r>
          </a:p>
          <a:p>
            <a:r>
              <a:rPr lang="zh-CN" altLang="en-US" dirty="0" smtClean="0"/>
              <a:t>　　封装类型 </a:t>
            </a:r>
            <a:r>
              <a:rPr lang="en-US" altLang="zh-CN" dirty="0" smtClean="0"/>
              <a:t>LCC</a:t>
            </a:r>
          </a:p>
          <a:p>
            <a:r>
              <a:rPr lang="zh-CN" altLang="en-US" dirty="0" smtClean="0"/>
              <a:t>　　管脚数量 </a:t>
            </a:r>
            <a:r>
              <a:rPr lang="en-US" altLang="zh-CN" dirty="0" smtClean="0"/>
              <a:t>94</a:t>
            </a:r>
          </a:p>
          <a:p>
            <a:r>
              <a:rPr lang="zh-CN" altLang="en-US" dirty="0" smtClean="0"/>
              <a:t>　　供电电压 </a:t>
            </a:r>
            <a:r>
              <a:rPr lang="en-US" altLang="zh-CN" dirty="0" smtClean="0"/>
              <a:t>3.1V~4.2V</a:t>
            </a:r>
            <a:r>
              <a:rPr lang="zh-CN" altLang="en-US" dirty="0" smtClean="0"/>
              <a:t>，典型值：</a:t>
            </a:r>
            <a:r>
              <a:rPr lang="en-US" altLang="zh-CN" dirty="0" smtClean="0"/>
              <a:t>3.8V</a:t>
            </a:r>
          </a:p>
          <a:p>
            <a:r>
              <a:rPr lang="zh-CN" altLang="en-US" dirty="0" smtClean="0"/>
              <a:t>　　工作温度 </a:t>
            </a:r>
            <a:r>
              <a:rPr lang="en-US" altLang="zh-CN" dirty="0" smtClean="0"/>
              <a:t>-40°C ~ +85°C</a:t>
            </a:r>
          </a:p>
          <a:p>
            <a:r>
              <a:rPr lang="zh-CN" altLang="en-US" dirty="0" smtClean="0"/>
              <a:t>　　模块尺寸 </a:t>
            </a:r>
            <a:r>
              <a:rPr lang="en-US" altLang="zh-CN" dirty="0" smtClean="0"/>
              <a:t>19.9 × 23.6 × 2.2mm</a:t>
            </a:r>
          </a:p>
          <a:p>
            <a:r>
              <a:rPr lang="zh-CN" altLang="en-US" dirty="0" smtClean="0"/>
              <a:t>　　模块重量 </a:t>
            </a:r>
            <a:r>
              <a:rPr lang="en-US" altLang="zh-CN" dirty="0" smtClean="0"/>
              <a:t>1.6g AT</a:t>
            </a:r>
          </a:p>
          <a:p>
            <a:r>
              <a:rPr lang="zh-CN" altLang="en-US" dirty="0" smtClean="0"/>
              <a:t>　　指令控制 </a:t>
            </a:r>
            <a:r>
              <a:rPr lang="en-US" altLang="zh-CN" dirty="0" smtClean="0"/>
              <a:t>3GPP Rel-13 </a:t>
            </a:r>
            <a:r>
              <a:rPr lang="zh-CN" altLang="en-US" dirty="0" smtClean="0"/>
              <a:t>以及增强型</a:t>
            </a:r>
            <a:r>
              <a:rPr lang="en-US" altLang="zh-CN" dirty="0" smtClean="0"/>
              <a:t>AT </a:t>
            </a:r>
            <a:r>
              <a:rPr lang="zh-CN" altLang="en-US" dirty="0" smtClean="0"/>
              <a:t>指令</a:t>
            </a:r>
          </a:p>
          <a:p>
            <a:r>
              <a:rPr lang="zh-CN" altLang="en-US" dirty="0" smtClean="0"/>
              <a:t>　　下载方式 </a:t>
            </a:r>
            <a:r>
              <a:rPr lang="en-US" altLang="zh-CN" dirty="0" smtClean="0"/>
              <a:t>UART</a:t>
            </a:r>
            <a:r>
              <a:rPr lang="zh-CN" altLang="en-US" dirty="0" smtClean="0"/>
              <a:t>， </a:t>
            </a:r>
            <a:r>
              <a:rPr lang="en-US" altLang="zh-CN" dirty="0" smtClean="0"/>
              <a:t>Over the Air*</a:t>
            </a:r>
          </a:p>
          <a:p>
            <a:r>
              <a:rPr lang="zh-CN" altLang="en-US" dirty="0" smtClean="0"/>
              <a:t>　　</a:t>
            </a:r>
            <a:r>
              <a:rPr lang="en-US" altLang="zh-CN" dirty="0" smtClean="0"/>
              <a:t>SIM </a:t>
            </a:r>
            <a:r>
              <a:rPr lang="zh-CN" altLang="en-US" dirty="0" smtClean="0"/>
              <a:t>应用工具包</a:t>
            </a:r>
          </a:p>
          <a:p>
            <a:r>
              <a:rPr lang="zh-CN" altLang="en-US" dirty="0" smtClean="0"/>
              <a:t>　　规格参数</a:t>
            </a:r>
          </a:p>
          <a:p>
            <a:r>
              <a:rPr lang="zh-CN" altLang="en-US" dirty="0" smtClean="0"/>
              <a:t>　　数据传输 </a:t>
            </a:r>
            <a:r>
              <a:rPr lang="en-US" altLang="zh-CN" dirty="0" smtClean="0"/>
              <a:t>100bps</a:t>
            </a:r>
          </a:p>
          <a:p>
            <a:r>
              <a:rPr lang="zh-CN" altLang="en-US" dirty="0" smtClean="0"/>
              <a:t>　　官网：</a:t>
            </a:r>
            <a:r>
              <a:rPr lang="en-US" altLang="zh-CN" dirty="0" smtClean="0"/>
              <a:t>http://www.quectel.com/cn/</a:t>
            </a:r>
            <a:br>
              <a:rPr lang="en-US" altLang="zh-CN" dirty="0" smtClean="0"/>
            </a:br>
            <a:endParaRPr lang="en-US" altLang="zh-CN" dirty="0" smtClean="0"/>
          </a:p>
          <a:p>
            <a:r>
              <a:rPr lang="zh-CN" altLang="en-US" b="1" dirty="0" smtClean="0"/>
              <a:t>　　</a:t>
            </a:r>
            <a:r>
              <a:rPr lang="en-US" altLang="zh-CN" b="1" dirty="0" smtClean="0"/>
              <a:t>3.</a:t>
            </a:r>
            <a:r>
              <a:rPr lang="zh-CN" altLang="en-US" b="1" dirty="0" smtClean="0"/>
              <a:t>深圳市中兴物联科技有限公司</a:t>
            </a:r>
          </a:p>
          <a:p>
            <a:r>
              <a:rPr lang="zh-CN" altLang="en-US" dirty="0" smtClean="0"/>
              <a:t>　　简介：致力于实现更多、更智能、更安全可靠的无线连接和服务，产品涵盖多种制式和封装的通信模块产品、车联网通信终端产品、行业特种终端以及</a:t>
            </a:r>
            <a:r>
              <a:rPr lang="en-US" altLang="zh-CN" dirty="0" err="1" smtClean="0"/>
              <a:t>IoT</a:t>
            </a:r>
            <a:r>
              <a:rPr lang="zh-CN" altLang="en-US" dirty="0" smtClean="0"/>
              <a:t>整体解决方案，并以持续创新和优异品质获得国内外各行业的认</a:t>
            </a:r>
          </a:p>
          <a:p>
            <a:r>
              <a:rPr lang="zh-CN" altLang="en-US" dirty="0" smtClean="0"/>
              <a:t>　　总部：深圳</a:t>
            </a:r>
          </a:p>
          <a:p>
            <a:r>
              <a:rPr lang="zh-CN" altLang="en-US" dirty="0" smtClean="0"/>
              <a:t>　　模组型号：</a:t>
            </a:r>
            <a:r>
              <a:rPr lang="en-US" altLang="zh-CN" dirty="0" smtClean="0"/>
              <a:t>ME3612</a:t>
            </a:r>
          </a:p>
          <a:p>
            <a:r>
              <a:rPr lang="zh-CN" altLang="en-US" dirty="0" smtClean="0"/>
              <a:t>　　芯片：高通</a:t>
            </a:r>
            <a:r>
              <a:rPr lang="en-US" altLang="zh-CN" dirty="0" smtClean="0"/>
              <a:t>MDM9206</a:t>
            </a:r>
          </a:p>
          <a:p>
            <a:r>
              <a:rPr lang="zh-CN" altLang="en-US" dirty="0" smtClean="0"/>
              <a:t>　　基于</a:t>
            </a:r>
            <a:r>
              <a:rPr lang="en-US" altLang="zh-CN" dirty="0" smtClean="0"/>
              <a:t>LTE</a:t>
            </a:r>
            <a:r>
              <a:rPr lang="zh-CN" altLang="en-US" dirty="0" smtClean="0"/>
              <a:t>制式</a:t>
            </a:r>
            <a:r>
              <a:rPr lang="en-US" altLang="zh-CN" dirty="0" smtClean="0"/>
              <a:t>NB-</a:t>
            </a:r>
            <a:r>
              <a:rPr lang="en-US" altLang="zh-CN" dirty="0" err="1" smtClean="0"/>
              <a:t>IoT</a:t>
            </a:r>
            <a:r>
              <a:rPr lang="zh-CN" altLang="en-US" dirty="0" smtClean="0"/>
              <a:t>窄带通信标准的模块产品，支持</a:t>
            </a:r>
            <a:r>
              <a:rPr lang="en-US" altLang="zh-CN" dirty="0" smtClean="0"/>
              <a:t>LTE FDD B3/B5/B8</a:t>
            </a:r>
            <a:r>
              <a:rPr lang="zh-CN" altLang="en-US" dirty="0" smtClean="0"/>
              <a:t>频段。在</a:t>
            </a:r>
            <a:r>
              <a:rPr lang="en-US" altLang="zh-CN" dirty="0" smtClean="0"/>
              <a:t>LTE</a:t>
            </a:r>
            <a:r>
              <a:rPr lang="zh-CN" altLang="en-US" dirty="0" smtClean="0"/>
              <a:t>制式下，该模块可以提供最大</a:t>
            </a:r>
            <a:r>
              <a:rPr lang="en-US" altLang="zh-CN" dirty="0" smtClean="0"/>
              <a:t>200 Kbps</a:t>
            </a:r>
            <a:r>
              <a:rPr lang="zh-CN" altLang="en-US" dirty="0" smtClean="0"/>
              <a:t>上</a:t>
            </a:r>
            <a:r>
              <a:rPr lang="en-US" altLang="zh-CN" dirty="0" smtClean="0"/>
              <a:t>/</a:t>
            </a:r>
            <a:r>
              <a:rPr lang="zh-CN" altLang="en-US" dirty="0" smtClean="0"/>
              <a:t>下行速率，并支持多种网络协议多种功能。</a:t>
            </a:r>
            <a:r>
              <a:rPr lang="en-US" altLang="zh-CN" dirty="0" smtClean="0"/>
              <a:t>ME3612</a:t>
            </a:r>
            <a:r>
              <a:rPr lang="zh-CN" altLang="en-US" dirty="0" smtClean="0"/>
              <a:t>的特性和功能、将可以使其适用于需求低功耗、低成本、深度覆盖、海量连接等的多种类型物联网应用场景。</a:t>
            </a:r>
          </a:p>
          <a:p>
            <a:r>
              <a:rPr lang="zh-CN" altLang="en-US" dirty="0" smtClean="0"/>
              <a:t>　　</a:t>
            </a:r>
          </a:p>
          <a:p>
            <a:r>
              <a:rPr lang="zh-CN" altLang="en-US" dirty="0" smtClean="0"/>
              <a:t>　　官网：</a:t>
            </a:r>
            <a:r>
              <a:rPr lang="en-US" altLang="zh-CN" dirty="0" smtClean="0"/>
              <a:t>http://www.ztewelink.com/</a:t>
            </a:r>
          </a:p>
          <a:p>
            <a:r>
              <a:rPr lang="zh-CN" altLang="en-US" b="1" dirty="0" smtClean="0"/>
              <a:t>　　</a:t>
            </a:r>
            <a:r>
              <a:rPr lang="en-US" altLang="zh-CN" b="1" dirty="0" smtClean="0"/>
              <a:t>4.</a:t>
            </a:r>
            <a:r>
              <a:rPr lang="zh-CN" altLang="en-US" b="1" dirty="0" smtClean="0"/>
              <a:t>上海移柯通信技术有限公司</a:t>
            </a:r>
          </a:p>
          <a:p>
            <a:r>
              <a:rPr lang="zh-CN" altLang="en-US" dirty="0" smtClean="0"/>
              <a:t>　　简介：一家</a:t>
            </a:r>
            <a:r>
              <a:rPr lang="en-US" altLang="zh-CN" dirty="0" smtClean="0"/>
              <a:t>GSM/GPRS</a:t>
            </a:r>
            <a:r>
              <a:rPr lang="zh-CN" altLang="en-US" dirty="0" smtClean="0"/>
              <a:t>、</a:t>
            </a:r>
            <a:r>
              <a:rPr lang="en-US" altLang="zh-CN" dirty="0" smtClean="0"/>
              <a:t>WCDMA/LTE</a:t>
            </a:r>
            <a:r>
              <a:rPr lang="zh-CN" altLang="en-US" dirty="0" smtClean="0"/>
              <a:t>、</a:t>
            </a:r>
            <a:r>
              <a:rPr lang="en-US" altLang="zh-CN" dirty="0" smtClean="0"/>
              <a:t>NB-</a:t>
            </a:r>
            <a:r>
              <a:rPr lang="en-US" altLang="zh-CN" dirty="0" err="1" smtClean="0"/>
              <a:t>IoT</a:t>
            </a:r>
            <a:r>
              <a:rPr lang="zh-CN" altLang="en-US" dirty="0" smtClean="0"/>
              <a:t>、</a:t>
            </a:r>
            <a:r>
              <a:rPr lang="en-US" altLang="zh-CN" dirty="0" smtClean="0"/>
              <a:t>GPS/GNSS</a:t>
            </a:r>
            <a:r>
              <a:rPr lang="zh-CN" altLang="en-US" dirty="0" smtClean="0"/>
              <a:t>模块供应商。公司致力于提供智能和非智能无线模块产品和应用方案。</a:t>
            </a:r>
          </a:p>
          <a:p>
            <a:r>
              <a:rPr lang="zh-CN" altLang="en-US" dirty="0" smtClean="0"/>
              <a:t>　　总部：上海</a:t>
            </a:r>
          </a:p>
          <a:p>
            <a:r>
              <a:rPr lang="zh-CN" altLang="en-US" dirty="0" smtClean="0"/>
              <a:t>　　模组型号：</a:t>
            </a:r>
            <a:r>
              <a:rPr lang="en-US" altLang="zh-CN" dirty="0" smtClean="0"/>
              <a:t>L700</a:t>
            </a:r>
          </a:p>
          <a:p>
            <a:r>
              <a:rPr lang="zh-CN" altLang="en-US" dirty="0" smtClean="0"/>
              <a:t>　　芯片：高通</a:t>
            </a:r>
            <a:r>
              <a:rPr lang="en-US" altLang="zh-CN" dirty="0" smtClean="0"/>
              <a:t>MDM9206</a:t>
            </a:r>
          </a:p>
          <a:p>
            <a:r>
              <a:rPr lang="zh-CN" altLang="en-US" dirty="0" smtClean="0"/>
              <a:t>　　</a:t>
            </a:r>
            <a:r>
              <a:rPr lang="en-US" altLang="zh-CN" dirty="0" smtClean="0"/>
              <a:t>L700</a:t>
            </a:r>
            <a:r>
              <a:rPr lang="zh-CN" altLang="en-US" dirty="0" smtClean="0"/>
              <a:t>是一款多模的</a:t>
            </a:r>
            <a:r>
              <a:rPr lang="en-US" altLang="zh-CN" dirty="0" smtClean="0"/>
              <a:t>IOT</a:t>
            </a:r>
            <a:r>
              <a:rPr lang="zh-CN" altLang="en-US" dirty="0" smtClean="0"/>
              <a:t>模块，其支持多个频段包括</a:t>
            </a:r>
            <a:r>
              <a:rPr lang="en-US" altLang="zh-CN" dirty="0" smtClean="0"/>
              <a:t>CATM1/NB-IOT/GSM/GPRS/EDGE</a:t>
            </a:r>
            <a:r>
              <a:rPr lang="zh-CN" altLang="en-US" dirty="0" smtClean="0"/>
              <a:t>， 其尺寸为</a:t>
            </a:r>
            <a:r>
              <a:rPr lang="en-US" altLang="zh-CN" dirty="0" smtClean="0"/>
              <a:t>30.0 × 30.0 × 2.6mm</a:t>
            </a:r>
            <a:r>
              <a:rPr lang="zh-CN" altLang="en-US" dirty="0" smtClean="0"/>
              <a:t>。其采用</a:t>
            </a:r>
            <a:r>
              <a:rPr lang="en-US" altLang="zh-CN" dirty="0" smtClean="0"/>
              <a:t>LCC</a:t>
            </a:r>
            <a:r>
              <a:rPr lang="zh-CN" altLang="en-US" dirty="0" smtClean="0"/>
              <a:t>的封装，成本优化的</a:t>
            </a:r>
            <a:r>
              <a:rPr lang="en-US" altLang="zh-CN" dirty="0" smtClean="0"/>
              <a:t>SMT</a:t>
            </a:r>
            <a:r>
              <a:rPr lang="zh-CN" altLang="en-US" dirty="0" smtClean="0"/>
              <a:t>形式，高集成度使客户方便设计他们自己的应用产品并能切身感受到模块的小尺寸，低功耗以及高机械强度所带来的益处，</a:t>
            </a:r>
            <a:r>
              <a:rPr lang="en-US" altLang="zh-CN" dirty="0" smtClean="0"/>
              <a:t>L700</a:t>
            </a:r>
            <a:r>
              <a:rPr lang="zh-CN" altLang="en-US" dirty="0" smtClean="0"/>
              <a:t>同时集成了高灵敏度的</a:t>
            </a:r>
            <a:r>
              <a:rPr lang="en-US" altLang="zh-CN" dirty="0" smtClean="0"/>
              <a:t>GNSS</a:t>
            </a:r>
            <a:r>
              <a:rPr lang="zh-CN" altLang="en-US" dirty="0" smtClean="0"/>
              <a:t>，可支持</a:t>
            </a:r>
            <a:r>
              <a:rPr lang="en-US" altLang="zh-CN" dirty="0" smtClean="0"/>
              <a:t>GPS/BEIDOU/ GLO</a:t>
            </a:r>
            <a:r>
              <a:rPr lang="en-US" altLang="zh-CN" u="sng" dirty="0" smtClean="0">
                <a:hlinkClick r:id="rId16"/>
              </a:rPr>
              <a:t>NAS</a:t>
            </a:r>
            <a:r>
              <a:rPr lang="en-US" altLang="zh-CN" dirty="0" smtClean="0"/>
              <a:t>S </a:t>
            </a:r>
            <a:r>
              <a:rPr lang="zh-CN" altLang="en-US" dirty="0" smtClean="0"/>
              <a:t>等定位系统，使其特别适用于各种</a:t>
            </a:r>
            <a:r>
              <a:rPr lang="en-US" altLang="zh-CN" dirty="0" smtClean="0"/>
              <a:t>IOT</a:t>
            </a:r>
            <a:r>
              <a:rPr lang="zh-CN" altLang="en-US" dirty="0" smtClean="0"/>
              <a:t>产品和设备中。</a:t>
            </a:r>
          </a:p>
          <a:p>
            <a:r>
              <a:rPr lang="zh-CN" altLang="en-US" dirty="0" smtClean="0"/>
              <a:t>　　</a:t>
            </a:r>
          </a:p>
          <a:p>
            <a:r>
              <a:rPr lang="zh-CN" altLang="en-US" dirty="0" smtClean="0"/>
              <a:t>　　</a:t>
            </a:r>
            <a:r>
              <a:rPr lang="en-US" altLang="zh-CN" dirty="0" smtClean="0"/>
              <a:t>L700-CM</a:t>
            </a:r>
          </a:p>
          <a:p>
            <a:r>
              <a:rPr lang="zh-CN" altLang="en-US" dirty="0" smtClean="0"/>
              <a:t>　　</a:t>
            </a:r>
            <a:r>
              <a:rPr lang="en-US" altLang="zh-CN" dirty="0" smtClean="0"/>
              <a:t>Support LTE CatM1</a:t>
            </a:r>
            <a:r>
              <a:rPr lang="zh-CN" altLang="en-US" dirty="0" smtClean="0"/>
              <a:t>：</a:t>
            </a:r>
            <a:r>
              <a:rPr lang="en-US" altLang="zh-CN" dirty="0" smtClean="0"/>
              <a:t>B39</a:t>
            </a:r>
          </a:p>
          <a:p>
            <a:r>
              <a:rPr lang="zh-CN" altLang="en-US" dirty="0" smtClean="0"/>
              <a:t>　　</a:t>
            </a:r>
            <a:r>
              <a:rPr lang="en-US" altLang="zh-CN" dirty="0" smtClean="0"/>
              <a:t>Support NB-IOT</a:t>
            </a:r>
            <a:r>
              <a:rPr lang="zh-CN" altLang="en-US" dirty="0" smtClean="0"/>
              <a:t>：</a:t>
            </a:r>
            <a:r>
              <a:rPr lang="en-US" altLang="zh-CN" dirty="0" smtClean="0"/>
              <a:t>B8</a:t>
            </a:r>
          </a:p>
          <a:p>
            <a:r>
              <a:rPr lang="zh-CN" altLang="en-US" dirty="0" smtClean="0"/>
              <a:t>　　</a:t>
            </a:r>
            <a:r>
              <a:rPr lang="en-US" altLang="zh-CN" dirty="0" smtClean="0"/>
              <a:t>Support GSM</a:t>
            </a:r>
            <a:r>
              <a:rPr lang="zh-CN" altLang="en-US" dirty="0" smtClean="0"/>
              <a:t>：</a:t>
            </a:r>
            <a:r>
              <a:rPr lang="en-US" altLang="zh-CN" dirty="0" smtClean="0"/>
              <a:t>Quad-Band 850/900/1800/1900MHz</a:t>
            </a:r>
          </a:p>
          <a:p>
            <a:r>
              <a:rPr lang="zh-CN" altLang="en-US" dirty="0" smtClean="0"/>
              <a:t>　　官网：</a:t>
            </a:r>
            <a:r>
              <a:rPr lang="en-US" altLang="zh-CN" dirty="0" smtClean="0"/>
              <a:t>http://www.mobiletek.cn/</a:t>
            </a:r>
          </a:p>
          <a:p>
            <a:r>
              <a:rPr lang="zh-CN" altLang="en-US" b="1" dirty="0" smtClean="0"/>
              <a:t>　　</a:t>
            </a:r>
            <a:r>
              <a:rPr lang="en-US" altLang="zh-CN" b="1" dirty="0" smtClean="0"/>
              <a:t>5.u-blox</a:t>
            </a:r>
          </a:p>
          <a:p>
            <a:r>
              <a:rPr lang="zh-CN" altLang="en-US" dirty="0" smtClean="0"/>
              <a:t>　　简介： 该公司通过使用其他厂商的</a:t>
            </a:r>
            <a:r>
              <a:rPr lang="en-US" altLang="zh-CN" dirty="0" smtClean="0"/>
              <a:t>GPS</a:t>
            </a:r>
            <a:r>
              <a:rPr lang="zh-CN" altLang="en-US" dirty="0" smtClean="0"/>
              <a:t>芯片设计生产</a:t>
            </a:r>
            <a:r>
              <a:rPr lang="en-US" altLang="zh-CN" dirty="0" smtClean="0"/>
              <a:t>GPS</a:t>
            </a:r>
            <a:r>
              <a:rPr lang="zh-CN" altLang="en-US" dirty="0" smtClean="0"/>
              <a:t>模块的方式打入</a:t>
            </a:r>
            <a:r>
              <a:rPr lang="en-US" altLang="zh-CN" dirty="0" smtClean="0"/>
              <a:t>GPS</a:t>
            </a:r>
            <a:r>
              <a:rPr lang="zh-CN" altLang="en-US" dirty="0" smtClean="0"/>
              <a:t>行业，主攻车载</a:t>
            </a:r>
            <a:r>
              <a:rPr lang="en-US" altLang="zh-CN" dirty="0" smtClean="0"/>
              <a:t>GPS</a:t>
            </a:r>
            <a:r>
              <a:rPr lang="zh-CN" altLang="en-US" dirty="0" smtClean="0"/>
              <a:t>市场，</a:t>
            </a:r>
            <a:r>
              <a:rPr lang="en-US" altLang="zh-CN" dirty="0" smtClean="0"/>
              <a:t>2006</a:t>
            </a:r>
            <a:r>
              <a:rPr lang="zh-CN" altLang="en-US" dirty="0" smtClean="0"/>
              <a:t>成功推出</a:t>
            </a:r>
            <a:r>
              <a:rPr lang="en-US" altLang="zh-CN" dirty="0" smtClean="0"/>
              <a:t>U- blox5</a:t>
            </a:r>
            <a:r>
              <a:rPr lang="zh-CN" altLang="en-US" dirty="0" smtClean="0"/>
              <a:t>系列芯片组，前瞻性地具备兼容美国</a:t>
            </a:r>
            <a:r>
              <a:rPr lang="en-US" altLang="zh-CN" dirty="0" smtClean="0"/>
              <a:t>GPS</a:t>
            </a:r>
            <a:r>
              <a:rPr lang="zh-CN" altLang="en-US" dirty="0" smtClean="0"/>
              <a:t>卫星系统和欧盟伽利略卫星系统引擎，数据刷新频率可小于</a:t>
            </a:r>
            <a:r>
              <a:rPr lang="en-US" altLang="zh-CN" dirty="0" smtClean="0"/>
              <a:t>1</a:t>
            </a:r>
            <a:r>
              <a:rPr lang="zh-CN" altLang="en-US" dirty="0" smtClean="0"/>
              <a:t>秒，</a:t>
            </a:r>
            <a:r>
              <a:rPr lang="en-US" altLang="zh-CN" dirty="0" smtClean="0"/>
              <a:t>50</a:t>
            </a:r>
            <a:r>
              <a:rPr lang="zh-CN" altLang="en-US" dirty="0" smtClean="0"/>
              <a:t>毫瓦的超低功耗和高达</a:t>
            </a:r>
            <a:r>
              <a:rPr lang="en-US" altLang="zh-CN" dirty="0" smtClean="0"/>
              <a:t>-160 </a:t>
            </a:r>
            <a:r>
              <a:rPr lang="en-US" altLang="zh-CN" dirty="0" err="1" smtClean="0"/>
              <a:t>dBm</a:t>
            </a:r>
            <a:r>
              <a:rPr lang="zh-CN" altLang="en-US" dirty="0" smtClean="0"/>
              <a:t>的</a:t>
            </a:r>
            <a:r>
              <a:rPr lang="en-US" altLang="zh-CN" dirty="0" err="1" smtClean="0"/>
              <a:t>SuperSense</a:t>
            </a:r>
            <a:r>
              <a:rPr lang="zh-CN" altLang="en-US" dirty="0" smtClean="0"/>
              <a:t>跟踪灵敏度等领先性能而终成霸业。在公司成立</a:t>
            </a:r>
            <a:r>
              <a:rPr lang="en-US" altLang="zh-CN" dirty="0" smtClean="0"/>
              <a:t>10</a:t>
            </a:r>
            <a:r>
              <a:rPr lang="zh-CN" altLang="en-US" dirty="0" smtClean="0"/>
              <a:t>年后的</a:t>
            </a:r>
            <a:r>
              <a:rPr lang="en-US" altLang="zh-CN" dirty="0" smtClean="0"/>
              <a:t>2007</a:t>
            </a:r>
            <a:r>
              <a:rPr lang="zh-CN" altLang="en-US" dirty="0" smtClean="0"/>
              <a:t>年成功在瑞士证券交易所上市。，是欧洲汽车</a:t>
            </a:r>
            <a:r>
              <a:rPr lang="en-US" altLang="zh-CN" dirty="0" smtClean="0"/>
              <a:t>GPS</a:t>
            </a:r>
            <a:r>
              <a:rPr lang="zh-CN" altLang="en-US" dirty="0" smtClean="0"/>
              <a:t>导航委员会及伽利略委员会委员，参与制定欧洲汽车</a:t>
            </a:r>
            <a:r>
              <a:rPr lang="en-US" altLang="zh-CN" dirty="0" smtClean="0"/>
              <a:t>GPS</a:t>
            </a:r>
            <a:r>
              <a:rPr lang="zh-CN" altLang="en-US" dirty="0" smtClean="0"/>
              <a:t>导航专业标准制定及修正。</a:t>
            </a:r>
          </a:p>
          <a:p>
            <a:r>
              <a:rPr lang="zh-CN" altLang="en-US" dirty="0" smtClean="0"/>
              <a:t>　　总部：美国</a:t>
            </a:r>
          </a:p>
          <a:p>
            <a:r>
              <a:rPr lang="zh-CN" altLang="en-US" dirty="0" smtClean="0"/>
              <a:t>　　模组型号：</a:t>
            </a:r>
            <a:r>
              <a:rPr lang="en-US" altLang="zh-CN" dirty="0" smtClean="0"/>
              <a:t>SARA-S200 module</a:t>
            </a:r>
          </a:p>
          <a:p>
            <a:r>
              <a:rPr lang="zh-CN" altLang="en-US" dirty="0" smtClean="0"/>
              <a:t>　　采用芯片：华为海思</a:t>
            </a:r>
            <a:r>
              <a:rPr lang="en-US" altLang="zh-CN" dirty="0" err="1" smtClean="0"/>
              <a:t>Boudica</a:t>
            </a:r>
            <a:endParaRPr lang="en-US" altLang="zh-CN" dirty="0" smtClean="0"/>
          </a:p>
          <a:p>
            <a:r>
              <a:rPr lang="zh-CN" altLang="en-US" dirty="0" smtClean="0"/>
              <a:t>　　</a:t>
            </a:r>
          </a:p>
          <a:p>
            <a:r>
              <a:rPr lang="zh-CN" altLang="en-US" dirty="0" smtClean="0"/>
              <a:t>　　</a:t>
            </a:r>
          </a:p>
          <a:p>
            <a:r>
              <a:rPr lang="zh-CN" altLang="en-US" dirty="0" smtClean="0"/>
              <a:t>　　</a:t>
            </a:r>
            <a:r>
              <a:rPr lang="en-US" altLang="zh-CN" dirty="0" smtClean="0"/>
              <a:t>Easy migration between </a:t>
            </a:r>
            <a:r>
              <a:rPr lang="en-US" altLang="zh-CN" dirty="0" err="1" smtClean="0"/>
              <a:t>u‑blox</a:t>
            </a:r>
            <a:r>
              <a:rPr lang="en-US" altLang="zh-CN" dirty="0" smtClean="0"/>
              <a:t> 2G</a:t>
            </a:r>
            <a:r>
              <a:rPr lang="zh-CN" altLang="en-US" dirty="0" smtClean="0"/>
              <a:t>， </a:t>
            </a:r>
            <a:r>
              <a:rPr lang="en-US" altLang="zh-CN" dirty="0" smtClean="0"/>
              <a:t>3G and 4G modules</a:t>
            </a:r>
          </a:p>
          <a:p>
            <a:r>
              <a:rPr lang="zh-CN" altLang="en-US" dirty="0" smtClean="0"/>
              <a:t>　　</a:t>
            </a:r>
            <a:r>
              <a:rPr lang="en-US" altLang="zh-CN" dirty="0" smtClean="0"/>
              <a:t>Ultra low power consumption yielding 10+ years battery life</a:t>
            </a:r>
          </a:p>
          <a:p>
            <a:r>
              <a:rPr lang="zh-CN" altLang="en-US" dirty="0" smtClean="0"/>
              <a:t>　　</a:t>
            </a:r>
            <a:r>
              <a:rPr lang="en-US" altLang="zh-CN" dirty="0" smtClean="0"/>
              <a:t>Supports </a:t>
            </a:r>
            <a:r>
              <a:rPr lang="en-US" altLang="zh-CN" dirty="0" err="1" smtClean="0"/>
              <a:t>QoS</a:t>
            </a:r>
            <a:r>
              <a:rPr lang="en-US" altLang="zh-CN" dirty="0" smtClean="0"/>
              <a:t> and NERC CIP compliant secure design</a:t>
            </a:r>
          </a:p>
          <a:p>
            <a:r>
              <a:rPr lang="zh-CN" altLang="en-US" dirty="0" smtClean="0"/>
              <a:t>　　</a:t>
            </a:r>
            <a:r>
              <a:rPr lang="en-US" altLang="zh-CN" dirty="0" smtClean="0"/>
              <a:t>Autonomous adaptation optimizes real world interference</a:t>
            </a:r>
          </a:p>
          <a:p>
            <a:r>
              <a:rPr lang="zh-CN" altLang="en-US" dirty="0" smtClean="0"/>
              <a:t>　　</a:t>
            </a:r>
            <a:r>
              <a:rPr lang="en-US" altLang="zh-CN" dirty="0" smtClean="0"/>
              <a:t>Separate bro</a:t>
            </a:r>
            <a:r>
              <a:rPr lang="en-US" altLang="zh-CN" u="sng" dirty="0" smtClean="0">
                <a:hlinkClick r:id="rId17"/>
              </a:rPr>
              <a:t>adc</a:t>
            </a:r>
            <a:r>
              <a:rPr lang="en-US" altLang="zh-CN" dirty="0" smtClean="0"/>
              <a:t>ast channel for rapid FOTA updates</a:t>
            </a:r>
          </a:p>
          <a:p>
            <a:r>
              <a:rPr lang="zh-CN" altLang="en-US" dirty="0" smtClean="0"/>
              <a:t>　　官网：</a:t>
            </a:r>
            <a:r>
              <a:rPr lang="en-US" altLang="zh-CN" dirty="0" smtClean="0"/>
              <a:t>https://www.u-blox.com/</a:t>
            </a:r>
            <a:br>
              <a:rPr lang="en-US" altLang="zh-CN" dirty="0" smtClean="0"/>
            </a:br>
            <a:endParaRPr lang="en-US" altLang="zh-CN" dirty="0" smtClean="0"/>
          </a:p>
          <a:p>
            <a:r>
              <a:rPr lang="zh-CN" altLang="en-US" b="1" dirty="0" smtClean="0"/>
              <a:t>　　</a:t>
            </a:r>
            <a:r>
              <a:rPr lang="en-US" altLang="zh-CN" b="1" dirty="0" smtClean="0"/>
              <a:t>6.</a:t>
            </a:r>
            <a:r>
              <a:rPr lang="zh-CN" altLang="en-US" b="1" dirty="0" smtClean="0"/>
              <a:t>深圳市有方科技股份有限公司</a:t>
            </a:r>
          </a:p>
          <a:p>
            <a:r>
              <a:rPr lang="zh-CN" altLang="en-US" dirty="0" smtClean="0"/>
              <a:t>　　简介：有方科技专注于无线应用需求的挖掘和实现，提供专业的</a:t>
            </a:r>
            <a:r>
              <a:rPr lang="en-US" altLang="zh-CN" dirty="0" smtClean="0"/>
              <a:t>LTE</a:t>
            </a:r>
            <a:r>
              <a:rPr lang="zh-CN" altLang="en-US" dirty="0" smtClean="0"/>
              <a:t>、</a:t>
            </a:r>
            <a:r>
              <a:rPr lang="en-US" altLang="zh-CN" dirty="0" smtClean="0"/>
              <a:t>WCDMA</a:t>
            </a:r>
            <a:r>
              <a:rPr lang="zh-CN" altLang="en-US" dirty="0" smtClean="0"/>
              <a:t>、</a:t>
            </a:r>
            <a:r>
              <a:rPr lang="en-US" altLang="zh-CN" dirty="0" smtClean="0"/>
              <a:t>EVDO</a:t>
            </a:r>
            <a:r>
              <a:rPr lang="zh-CN" altLang="en-US" dirty="0" smtClean="0"/>
              <a:t>、</a:t>
            </a:r>
            <a:r>
              <a:rPr lang="en-US" altLang="zh-CN" dirty="0" smtClean="0"/>
              <a:t>GPRS</a:t>
            </a:r>
            <a:r>
              <a:rPr lang="zh-CN" altLang="en-US" dirty="0" smtClean="0"/>
              <a:t>、</a:t>
            </a:r>
            <a:r>
              <a:rPr lang="en-US" altLang="zh-CN" dirty="0" smtClean="0"/>
              <a:t>CDMA 1X</a:t>
            </a:r>
            <a:r>
              <a:rPr lang="zh-CN" altLang="en-US" dirty="0" smtClean="0"/>
              <a:t>、短距无线等多种通讯制式的工业模块产品以及工业物联网解决方案，拥有产品规划、工业设计、结构、硬件、软件、测试、</a:t>
            </a:r>
            <a:r>
              <a:rPr lang="en-US" altLang="zh-CN" dirty="0" smtClean="0"/>
              <a:t>ID</a:t>
            </a:r>
            <a:r>
              <a:rPr lang="zh-CN" altLang="en-US" dirty="0" smtClean="0"/>
              <a:t>、物流等完整的研发及设计体系。</a:t>
            </a:r>
          </a:p>
          <a:p>
            <a:r>
              <a:rPr lang="zh-CN" altLang="en-US" dirty="0" smtClean="0"/>
              <a:t>　　总部：深圳</a:t>
            </a:r>
          </a:p>
          <a:p>
            <a:r>
              <a:rPr lang="zh-CN" altLang="en-US" dirty="0" smtClean="0"/>
              <a:t>　　</a:t>
            </a:r>
            <a:r>
              <a:rPr lang="en-US" altLang="zh-CN" dirty="0" smtClean="0"/>
              <a:t>NB-IOT</a:t>
            </a:r>
            <a:r>
              <a:rPr lang="zh-CN" altLang="en-US" dirty="0" smtClean="0"/>
              <a:t>模组型号：</a:t>
            </a:r>
            <a:r>
              <a:rPr lang="en-US" altLang="zh-CN" dirty="0" smtClean="0"/>
              <a:t>N20</a:t>
            </a:r>
          </a:p>
          <a:p>
            <a:r>
              <a:rPr lang="zh-CN" altLang="en-US" dirty="0" smtClean="0"/>
              <a:t>　　采用芯片：高通</a:t>
            </a:r>
            <a:r>
              <a:rPr lang="en-US" altLang="zh-CN" dirty="0" smtClean="0"/>
              <a:t>MDM9206</a:t>
            </a:r>
          </a:p>
          <a:p>
            <a:r>
              <a:rPr lang="zh-CN" altLang="en-US" dirty="0" smtClean="0"/>
              <a:t>　　官网：</a:t>
            </a:r>
            <a:r>
              <a:rPr lang="en-US" altLang="zh-CN" dirty="0" smtClean="0"/>
              <a:t>http://www.neoway.com/</a:t>
            </a:r>
          </a:p>
          <a:p>
            <a:r>
              <a:rPr lang="zh-CN" altLang="en-US" b="1" dirty="0" smtClean="0"/>
              <a:t>　　</a:t>
            </a:r>
            <a:r>
              <a:rPr lang="en-US" altLang="zh-CN" b="1" dirty="0" smtClean="0"/>
              <a:t>7.</a:t>
            </a:r>
            <a:r>
              <a:rPr lang="zh-CN" altLang="en-US" b="1" dirty="0" smtClean="0"/>
              <a:t>中移物联网有限公司</a:t>
            </a:r>
          </a:p>
          <a:p>
            <a:r>
              <a:rPr lang="zh-CN" altLang="en-US" dirty="0" smtClean="0"/>
              <a:t>　　简介：中国移动通信集团公司出资成立的全资子公司。物联网业务服务的支撑者、专用模组和芯片的提供者、物联网专用产品的推动者。</a:t>
            </a:r>
          </a:p>
          <a:p>
            <a:r>
              <a:rPr lang="zh-CN" altLang="en-US" dirty="0" smtClean="0"/>
              <a:t>　　总部：深圳</a:t>
            </a:r>
          </a:p>
          <a:p>
            <a:r>
              <a:rPr lang="zh-CN" altLang="en-US" dirty="0" smtClean="0"/>
              <a:t>　　</a:t>
            </a:r>
            <a:r>
              <a:rPr lang="en-US" altLang="zh-CN" dirty="0" smtClean="0"/>
              <a:t>NB-IOT</a:t>
            </a:r>
            <a:r>
              <a:rPr lang="zh-CN" altLang="en-US" dirty="0" smtClean="0"/>
              <a:t>模组型号：</a:t>
            </a:r>
            <a:r>
              <a:rPr lang="en-US" altLang="zh-CN" dirty="0" smtClean="0"/>
              <a:t>M5310</a:t>
            </a:r>
          </a:p>
          <a:p>
            <a:r>
              <a:rPr lang="zh-CN" altLang="en-US" dirty="0" smtClean="0"/>
              <a:t>　　采用芯片：华为海思</a:t>
            </a:r>
            <a:r>
              <a:rPr lang="en-US" altLang="zh-CN" dirty="0" smtClean="0"/>
              <a:t>Hi2110</a:t>
            </a:r>
          </a:p>
          <a:p>
            <a:r>
              <a:rPr lang="zh-CN" altLang="en-US" dirty="0" smtClean="0"/>
              <a:t>　　目前世界上同类产品中最小尺寸，仅</a:t>
            </a:r>
            <a:r>
              <a:rPr lang="en-US" altLang="zh-CN" dirty="0" smtClean="0"/>
              <a:t>19×18.4×2.7mm</a:t>
            </a:r>
            <a:r>
              <a:rPr lang="zh-CN" altLang="en-US" dirty="0" smtClean="0"/>
              <a:t>，节省布板面积达</a:t>
            </a:r>
            <a:r>
              <a:rPr lang="en-US" altLang="zh-CN" dirty="0" smtClean="0"/>
              <a:t>30%</a:t>
            </a:r>
            <a:r>
              <a:rPr lang="zh-CN" altLang="en-US" dirty="0" smtClean="0"/>
              <a:t>以上。模组采用的是海思</a:t>
            </a:r>
            <a:r>
              <a:rPr lang="en-US" altLang="zh-CN" dirty="0" smtClean="0"/>
              <a:t>Hi2110</a:t>
            </a:r>
            <a:r>
              <a:rPr lang="zh-CN" altLang="en-US" dirty="0" smtClean="0"/>
              <a:t>芯片，支持</a:t>
            </a:r>
            <a:r>
              <a:rPr lang="en-US" altLang="zh-CN" dirty="0" err="1" smtClean="0"/>
              <a:t>eSIM</a:t>
            </a:r>
            <a:r>
              <a:rPr lang="zh-CN" altLang="en-US" dirty="0" smtClean="0"/>
              <a:t>技术以及</a:t>
            </a:r>
            <a:r>
              <a:rPr lang="en-US" altLang="zh-CN" dirty="0" err="1" smtClean="0"/>
              <a:t>OneNET</a:t>
            </a:r>
            <a:r>
              <a:rPr lang="zh-CN" altLang="en-US" dirty="0" smtClean="0"/>
              <a:t>平台协议，这使其适合物联网终端的无线连接，能够有效解决当前物联网的诸多问题，适用于智能抄表、智能停车、智能楼宇、智能家居等行业，助推中国移动在物联网领域业务的有效落地。</a:t>
            </a:r>
          </a:p>
          <a:p>
            <a:r>
              <a:rPr lang="zh-CN" altLang="en-US" dirty="0" smtClean="0"/>
              <a:t>　　官网：</a:t>
            </a:r>
            <a:r>
              <a:rPr lang="en-US" altLang="zh-CN" dirty="0" smtClean="0"/>
              <a:t>http://iot.10086.cn/</a:t>
            </a:r>
          </a:p>
          <a:p>
            <a:r>
              <a:rPr lang="zh-CN" altLang="en-US" b="1" dirty="0" smtClean="0"/>
              <a:t>　　</a:t>
            </a:r>
            <a:r>
              <a:rPr lang="en-US" altLang="zh-CN" b="1" dirty="0" smtClean="0"/>
              <a:t>8.</a:t>
            </a:r>
            <a:r>
              <a:rPr lang="zh-CN" altLang="en-US" b="1" dirty="0" smtClean="0"/>
              <a:t>深圳市美格智能技术股份有限公司</a:t>
            </a:r>
          </a:p>
          <a:p>
            <a:r>
              <a:rPr lang="zh-CN" altLang="en-US" dirty="0" smtClean="0"/>
              <a:t>　　简介：公司的核心业务是以新一代信息技术和远距离无线数据传输技术为基础的物联网智能终端、无线通信模块（</a:t>
            </a:r>
            <a:r>
              <a:rPr lang="en-US" altLang="zh-CN" dirty="0" smtClean="0"/>
              <a:t>M2M</a:t>
            </a:r>
            <a:r>
              <a:rPr lang="zh-CN" altLang="en-US" dirty="0" smtClean="0"/>
              <a:t>）及智能硬件的研发生产销售，以及精密模具开发和精密组件生产销售。公司的物联网智能终端、</a:t>
            </a:r>
            <a:r>
              <a:rPr lang="en-US" altLang="zh-CN" dirty="0" smtClean="0"/>
              <a:t>LTE</a:t>
            </a:r>
            <a:r>
              <a:rPr lang="zh-CN" altLang="en-US" dirty="0" smtClean="0"/>
              <a:t>模块产品及无线数据解决方案已经在安防监控、移动支付金融</a:t>
            </a:r>
            <a:r>
              <a:rPr lang="en-US" altLang="zh-CN" dirty="0" smtClean="0"/>
              <a:t>POS</a:t>
            </a:r>
            <a:r>
              <a:rPr lang="zh-CN" altLang="en-US" dirty="0" smtClean="0"/>
              <a:t>、车载（机）智能后视镜、</a:t>
            </a:r>
            <a:r>
              <a:rPr lang="en-US" altLang="zh-CN" dirty="0" smtClean="0"/>
              <a:t>DTU</a:t>
            </a:r>
            <a:r>
              <a:rPr lang="zh-CN" altLang="en-US" dirty="0" smtClean="0"/>
              <a:t>、充电桩、警务通、物流手持等领域形成大规模应用。精密组件业务已进入国内顶尖消费品牌的核心供应商行列。</a:t>
            </a:r>
          </a:p>
          <a:p>
            <a:r>
              <a:rPr lang="zh-CN" altLang="en-US" dirty="0" smtClean="0"/>
              <a:t>　　。</a:t>
            </a:r>
          </a:p>
          <a:p>
            <a:r>
              <a:rPr lang="zh-CN" altLang="en-US" dirty="0" smtClean="0"/>
              <a:t>　　总部：深圳</a:t>
            </a:r>
          </a:p>
          <a:p>
            <a:r>
              <a:rPr lang="zh-CN" altLang="en-US" dirty="0" smtClean="0"/>
              <a:t>　　</a:t>
            </a:r>
            <a:r>
              <a:rPr lang="en-US" altLang="zh-CN" dirty="0" smtClean="0"/>
              <a:t>NB-IOT</a:t>
            </a:r>
            <a:r>
              <a:rPr lang="zh-CN" altLang="en-US" dirty="0" smtClean="0"/>
              <a:t>模组型号：</a:t>
            </a:r>
            <a:r>
              <a:rPr lang="en-US" altLang="zh-CN" dirty="0" smtClean="0"/>
              <a:t>SLM150</a:t>
            </a:r>
          </a:p>
          <a:p>
            <a:r>
              <a:rPr lang="zh-CN" altLang="en-US" dirty="0" smtClean="0"/>
              <a:t>　　采用芯片：华为海思</a:t>
            </a:r>
            <a:r>
              <a:rPr lang="en-US" altLang="zh-CN" dirty="0" smtClean="0"/>
              <a:t>Hi2110</a:t>
            </a:r>
          </a:p>
          <a:p>
            <a:r>
              <a:rPr lang="zh-CN" altLang="en-US" dirty="0" smtClean="0"/>
              <a:t>　　</a:t>
            </a:r>
          </a:p>
          <a:p>
            <a:r>
              <a:rPr lang="zh-CN" altLang="en-US" dirty="0" smtClean="0"/>
              <a:t>　　</a:t>
            </a:r>
          </a:p>
          <a:p>
            <a:r>
              <a:rPr lang="zh-CN" altLang="en-US" dirty="0" smtClean="0"/>
              <a:t>　　官网：</a:t>
            </a:r>
            <a:r>
              <a:rPr lang="en-US" altLang="zh-CN" dirty="0" smtClean="0"/>
              <a:t>http://www.meigchina.com/</a:t>
            </a:r>
          </a:p>
          <a:p>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42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45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GPRS/3G/LORA</a:t>
            </a:r>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49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行业客户价值：</a:t>
            </a:r>
          </a:p>
          <a:p>
            <a:r>
              <a:rPr lang="zh-CN" altLang="en-US" dirty="0" smtClean="0"/>
              <a:t>平台离线托管行业应用下发的命令，应用无需同步等待命令结果，降低系统开销</a:t>
            </a:r>
          </a:p>
          <a:p>
            <a:r>
              <a:rPr lang="zh-CN" altLang="en-US" dirty="0" smtClean="0"/>
              <a:t>运营商价值：</a:t>
            </a:r>
          </a:p>
          <a:p>
            <a:r>
              <a:rPr lang="zh-CN" altLang="en-US" dirty="0" smtClean="0"/>
              <a:t>避免设备睡眠对行业应用没响应时，应用层重复下命令，减少系统压力</a:t>
            </a:r>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51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52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57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Cycleo</a:t>
            </a:r>
            <a:r>
              <a:rPr lang="zh-CN" altLang="en-US" dirty="0" smtClean="0"/>
              <a:t>（成立于</a:t>
            </a:r>
            <a:r>
              <a:rPr lang="en-US" altLang="zh-CN" dirty="0" smtClean="0"/>
              <a:t>2009</a:t>
            </a:r>
            <a:r>
              <a:rPr lang="zh-CN" altLang="en-US" dirty="0" smtClean="0"/>
              <a:t>年，一个</a:t>
            </a:r>
            <a:r>
              <a:rPr lang="en-US" altLang="zh-CN" dirty="0" smtClean="0"/>
              <a:t>IP</a:t>
            </a:r>
            <a:r>
              <a:rPr lang="zh-CN" altLang="en-US" dirty="0" smtClean="0"/>
              <a:t>和设计方案提供商）</a:t>
            </a:r>
            <a:r>
              <a:rPr lang="en-US" altLang="zh-CN" dirty="0" smtClean="0"/>
              <a:t> </a:t>
            </a:r>
          </a:p>
          <a:p>
            <a:r>
              <a:rPr lang="en-US" altLang="zh-CN" dirty="0" smtClean="0"/>
              <a:t>(EP2763321 from 2013 </a:t>
            </a:r>
            <a:r>
              <a:rPr lang="zh-CN" altLang="en-US" dirty="0" smtClean="0"/>
              <a:t>和 </a:t>
            </a:r>
            <a:r>
              <a:rPr lang="en-US" altLang="zh-CN" dirty="0" smtClean="0"/>
              <a:t>US7791415 from 2008) </a:t>
            </a:r>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2014</a:t>
            </a:r>
            <a:r>
              <a:rPr lang="zh-CN" altLang="en-US" dirty="0" smtClean="0"/>
              <a:t>年</a:t>
            </a:r>
            <a:r>
              <a:rPr lang="en-US" altLang="zh-CN" dirty="0" smtClean="0"/>
              <a:t>5</a:t>
            </a:r>
            <a:r>
              <a:rPr lang="zh-CN" altLang="en-US" dirty="0" smtClean="0"/>
              <a:t>月，华为联合沃达丰在</a:t>
            </a:r>
            <a:r>
              <a:rPr lang="en-US" altLang="zh-CN" dirty="0" smtClean="0"/>
              <a:t>3</a:t>
            </a:r>
            <a:r>
              <a:rPr lang="en-US" dirty="0" smtClean="0"/>
              <a:t>GPP</a:t>
            </a:r>
            <a:r>
              <a:rPr lang="zh-CN" altLang="en-US" dirty="0" smtClean="0"/>
              <a:t>的</a:t>
            </a:r>
            <a:r>
              <a:rPr lang="en-US" dirty="0" smtClean="0"/>
              <a:t>GSM/EDGD</a:t>
            </a:r>
            <a:r>
              <a:rPr lang="zh-CN" altLang="en-US" dirty="0" smtClean="0"/>
              <a:t>无线接入网</a:t>
            </a:r>
            <a:r>
              <a:rPr lang="en-US" altLang="zh-CN" dirty="0" smtClean="0"/>
              <a:t>(</a:t>
            </a:r>
            <a:r>
              <a:rPr lang="en-US" dirty="0" smtClean="0"/>
              <a:t>GSM EDGE Radio Access Network, GERAN)</a:t>
            </a:r>
            <a:r>
              <a:rPr lang="zh-CN" altLang="en-US" dirty="0" smtClean="0"/>
              <a:t>研究项目中提出</a:t>
            </a:r>
            <a:r>
              <a:rPr lang="en-US" dirty="0" smtClean="0"/>
              <a:t>NB-M2M</a:t>
            </a:r>
            <a:r>
              <a:rPr lang="zh-CN" altLang="en-US" dirty="0" smtClean="0"/>
              <a:t>技术。同年，高通公司提交了窄带正交频分复用</a:t>
            </a:r>
            <a:r>
              <a:rPr lang="en-US" altLang="zh-CN" dirty="0" smtClean="0"/>
              <a:t>(</a:t>
            </a:r>
            <a:r>
              <a:rPr lang="en-US" dirty="0" smtClean="0"/>
              <a:t>Narrow Band Orthogonal Frequency Division Multiplexing, NB-OFDM)</a:t>
            </a:r>
            <a:r>
              <a:rPr lang="zh-CN" altLang="en-US" dirty="0" smtClean="0"/>
              <a:t>技术。</a:t>
            </a:r>
            <a:r>
              <a:rPr lang="en-US" altLang="zh-CN" dirty="0" smtClean="0"/>
              <a:t>2015</a:t>
            </a:r>
            <a:r>
              <a:rPr lang="zh-CN" altLang="en-US" dirty="0" smtClean="0"/>
              <a:t>年</a:t>
            </a:r>
            <a:r>
              <a:rPr lang="en-US" altLang="zh-CN" dirty="0" smtClean="0"/>
              <a:t>5</a:t>
            </a:r>
            <a:r>
              <a:rPr lang="zh-CN" altLang="en-US" dirty="0" smtClean="0"/>
              <a:t>月，</a:t>
            </a:r>
            <a:r>
              <a:rPr lang="en-US" dirty="0" smtClean="0"/>
              <a:t>NB-M2M</a:t>
            </a:r>
            <a:r>
              <a:rPr lang="zh-CN" altLang="en-US" dirty="0" smtClean="0"/>
              <a:t>与</a:t>
            </a:r>
            <a:r>
              <a:rPr lang="en-US" dirty="0" smtClean="0"/>
              <a:t>NB-OFDM</a:t>
            </a:r>
            <a:r>
              <a:rPr lang="zh-CN" altLang="en-US" dirty="0" smtClean="0"/>
              <a:t>合并为</a:t>
            </a:r>
            <a:r>
              <a:rPr lang="en-US" dirty="0" smtClean="0"/>
              <a:t>NB-</a:t>
            </a:r>
            <a:r>
              <a:rPr lang="en-US" dirty="0" err="1" smtClean="0"/>
              <a:t>CIoT</a:t>
            </a:r>
            <a:r>
              <a:rPr lang="en-US" dirty="0" smtClean="0"/>
              <a:t>。7</a:t>
            </a:r>
            <a:r>
              <a:rPr lang="zh-CN" altLang="en-US" dirty="0" smtClean="0"/>
              <a:t>月，爱立信提出</a:t>
            </a:r>
            <a:r>
              <a:rPr lang="en-US" dirty="0" smtClean="0"/>
              <a:t>NB-LTE</a:t>
            </a:r>
            <a:r>
              <a:rPr lang="zh-CN" altLang="en-US" dirty="0" smtClean="0"/>
              <a:t>方案。</a:t>
            </a:r>
            <a:r>
              <a:rPr lang="en-US" altLang="zh-CN" dirty="0" smtClean="0"/>
              <a:t>2015</a:t>
            </a:r>
            <a:r>
              <a:rPr lang="zh-CN" altLang="en-US" dirty="0" smtClean="0"/>
              <a:t>年</a:t>
            </a:r>
            <a:r>
              <a:rPr lang="en-US" altLang="zh-CN" dirty="0" smtClean="0"/>
              <a:t>9</a:t>
            </a:r>
            <a:r>
              <a:rPr lang="zh-CN" altLang="en-US" dirty="0" smtClean="0"/>
              <a:t>月的</a:t>
            </a:r>
            <a:r>
              <a:rPr lang="en-US" dirty="0" smtClean="0"/>
              <a:t>RAN#69</a:t>
            </a:r>
            <a:r>
              <a:rPr lang="zh-CN" altLang="en-US" dirty="0" smtClean="0"/>
              <a:t>次会议经过激烈讨论，最终将</a:t>
            </a:r>
            <a:r>
              <a:rPr lang="en-US" dirty="0" smtClean="0"/>
              <a:t>NB-</a:t>
            </a:r>
            <a:r>
              <a:rPr lang="en-US" dirty="0" err="1" smtClean="0"/>
              <a:t>CIoT</a:t>
            </a:r>
            <a:r>
              <a:rPr lang="zh-CN" altLang="en-US" dirty="0" smtClean="0"/>
              <a:t>与</a:t>
            </a:r>
            <a:r>
              <a:rPr lang="en-US" dirty="0" smtClean="0"/>
              <a:t>NB-LTE</a:t>
            </a:r>
            <a:r>
              <a:rPr lang="zh-CN" altLang="en-US" dirty="0" smtClean="0"/>
              <a:t>进一步融合，并重新命名为</a:t>
            </a:r>
            <a:r>
              <a:rPr lang="en-US" dirty="0" smtClean="0"/>
              <a:t>NB-</a:t>
            </a:r>
            <a:r>
              <a:rPr lang="en-US" dirty="0" err="1" smtClean="0"/>
              <a:t>IoT</a:t>
            </a:r>
            <a:r>
              <a:rPr lang="en-US" dirty="0" smtClean="0"/>
              <a:t>。</a:t>
            </a:r>
          </a:p>
          <a:p>
            <a:r>
              <a:rPr lang="en-US" dirty="0" smtClean="0"/>
              <a:t>2016</a:t>
            </a:r>
            <a:r>
              <a:rPr lang="zh-CN" altLang="en-US" dirty="0" smtClean="0"/>
              <a:t>年</a:t>
            </a:r>
            <a:r>
              <a:rPr lang="en-US" altLang="zh-CN" dirty="0" smtClean="0"/>
              <a:t>6</a:t>
            </a:r>
            <a:r>
              <a:rPr lang="zh-CN" altLang="en-US" dirty="0" smtClean="0"/>
              <a:t>月</a:t>
            </a:r>
            <a:r>
              <a:rPr lang="en-US" altLang="zh-CN" dirty="0" smtClean="0"/>
              <a:t>16</a:t>
            </a:r>
            <a:r>
              <a:rPr lang="zh-CN" altLang="en-US" dirty="0" smtClean="0"/>
              <a:t>日，</a:t>
            </a:r>
            <a:r>
              <a:rPr lang="en-US" dirty="0" smtClean="0"/>
              <a:t>NB-</a:t>
            </a:r>
            <a:r>
              <a:rPr lang="en-US" dirty="0" err="1" smtClean="0"/>
              <a:t>IoT</a:t>
            </a:r>
            <a:r>
              <a:rPr lang="zh-CN" altLang="en-US" dirty="0" smtClean="0"/>
              <a:t>作为</a:t>
            </a:r>
            <a:r>
              <a:rPr lang="en-US" altLang="zh-CN" dirty="0" smtClean="0"/>
              <a:t>3</a:t>
            </a:r>
            <a:r>
              <a:rPr lang="en-US" dirty="0" smtClean="0"/>
              <a:t>GPP R13</a:t>
            </a:r>
            <a:r>
              <a:rPr lang="zh-CN" altLang="en-US" dirty="0" smtClean="0"/>
              <a:t>一项重要课题，其对应的</a:t>
            </a:r>
            <a:r>
              <a:rPr lang="en-US" altLang="zh-CN" dirty="0" smtClean="0"/>
              <a:t>3</a:t>
            </a:r>
            <a:r>
              <a:rPr lang="en-US" dirty="0" smtClean="0"/>
              <a:t>GPP</a:t>
            </a:r>
            <a:r>
              <a:rPr lang="zh-CN" altLang="en-US" dirty="0" smtClean="0"/>
              <a:t>协议相关内容获得了</a:t>
            </a:r>
            <a:r>
              <a:rPr lang="en-US" dirty="0" smtClean="0"/>
              <a:t>RAN</a:t>
            </a:r>
            <a:r>
              <a:rPr lang="zh-CN" altLang="en-US" dirty="0" smtClean="0"/>
              <a:t>全会批准，正式宣告了这项受到无线产业广泛支持的</a:t>
            </a:r>
            <a:r>
              <a:rPr lang="en-US" dirty="0" smtClean="0"/>
              <a:t>NB-</a:t>
            </a:r>
            <a:r>
              <a:rPr lang="en-US" dirty="0" err="1" smtClean="0"/>
              <a:t>IoT</a:t>
            </a:r>
            <a:r>
              <a:rPr lang="zh-CN" altLang="en-US" dirty="0" smtClean="0"/>
              <a:t>标准核心协议历经</a:t>
            </a:r>
            <a:r>
              <a:rPr lang="en-US" altLang="zh-CN" dirty="0" smtClean="0"/>
              <a:t>2</a:t>
            </a:r>
            <a:r>
              <a:rPr lang="zh-CN" altLang="en-US" dirty="0" smtClean="0"/>
              <a:t>年多的研究终于全部完成。</a:t>
            </a:r>
          </a:p>
          <a:p>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dirty="0" smtClean="0"/>
              <a:t>首先，从传输内容看，可以传输三种数据类型：</a:t>
            </a:r>
            <a:r>
              <a:rPr lang="en-US" altLang="zh-CN" dirty="0" smtClean="0"/>
              <a:t>IP</a:t>
            </a:r>
            <a:r>
              <a:rPr lang="zh-CN" altLang="en-US" dirty="0" smtClean="0"/>
              <a:t>，</a:t>
            </a:r>
            <a:r>
              <a:rPr lang="en-US" altLang="zh-CN" dirty="0" smtClean="0"/>
              <a:t>Non-IP</a:t>
            </a:r>
            <a:r>
              <a:rPr lang="zh-CN" altLang="en-US" dirty="0" smtClean="0"/>
              <a:t>，</a:t>
            </a:r>
            <a:r>
              <a:rPr lang="en-US" altLang="zh-CN" dirty="0" smtClean="0"/>
              <a:t>SMS</a:t>
            </a:r>
            <a:r>
              <a:rPr lang="zh-CN" altLang="en-US" dirty="0" smtClean="0"/>
              <a:t>（短消息）。</a:t>
            </a:r>
          </a:p>
          <a:p>
            <a:r>
              <a:rPr lang="zh-CN" altLang="en-US" dirty="0" smtClean="0"/>
              <a:t>       由于单小区内 </a:t>
            </a:r>
            <a:r>
              <a:rPr lang="en-US" altLang="zh-CN" dirty="0" smtClean="0"/>
              <a:t>NB-</a:t>
            </a:r>
            <a:r>
              <a:rPr lang="en-US" altLang="zh-CN" dirty="0" err="1" smtClean="0"/>
              <a:t>IoT</a:t>
            </a:r>
            <a:r>
              <a:rPr lang="en-US" altLang="zh-CN" dirty="0" smtClean="0"/>
              <a:t> </a:t>
            </a:r>
            <a:r>
              <a:rPr lang="zh-CN" altLang="en-US" dirty="0" smtClean="0"/>
              <a:t>的终端数量远大于 </a:t>
            </a:r>
            <a:r>
              <a:rPr lang="en-US" altLang="zh-CN" dirty="0" smtClean="0"/>
              <a:t>LTE </a:t>
            </a:r>
            <a:r>
              <a:rPr lang="zh-CN" altLang="en-US" dirty="0" smtClean="0"/>
              <a:t>终端数，因此控制面的建立和释放次数远大于 </a:t>
            </a:r>
            <a:r>
              <a:rPr lang="en-US" altLang="zh-CN" dirty="0" smtClean="0"/>
              <a:t>LTE</a:t>
            </a:r>
            <a:r>
              <a:rPr lang="zh-CN" altLang="en-US" dirty="0" smtClean="0"/>
              <a:t>，例如 </a:t>
            </a:r>
            <a:r>
              <a:rPr lang="en-US" altLang="zh-CN" dirty="0" smtClean="0"/>
              <a:t>RCC </a:t>
            </a:r>
            <a:r>
              <a:rPr lang="zh-CN" altLang="en-US" dirty="0" smtClean="0"/>
              <a:t>连接建立、释放等；另一方面，为了发送和接收很少字节的数据，终端从空闲态进入连接态消耗的网络信令开销远大于数据载荷本身；此外，基于 </a:t>
            </a:r>
            <a:r>
              <a:rPr lang="en-US" altLang="zh-CN" dirty="0" smtClean="0"/>
              <a:t>LTE/EPC </a:t>
            </a:r>
            <a:r>
              <a:rPr lang="zh-CN" altLang="en-US" dirty="0" smtClean="0"/>
              <a:t>复杂的信令流程，对终端的能耗也带来了挑战。</a:t>
            </a:r>
          </a:p>
          <a:p>
            <a:r>
              <a:rPr lang="zh-CN" altLang="en-US" dirty="0" smtClean="0"/>
              <a:t>       因此，从系统架构这个层面上看，控制面和用户面的效率都需要对 </a:t>
            </a:r>
            <a:r>
              <a:rPr lang="en-US" altLang="zh-CN" dirty="0" smtClean="0"/>
              <a:t>NB-</a:t>
            </a:r>
            <a:r>
              <a:rPr lang="en-US" altLang="zh-CN" dirty="0" err="1" smtClean="0"/>
              <a:t>IoT</a:t>
            </a:r>
            <a:r>
              <a:rPr lang="en-US" altLang="zh-CN" dirty="0" smtClean="0"/>
              <a:t> </a:t>
            </a:r>
            <a:r>
              <a:rPr lang="zh-CN" altLang="en-US" dirty="0" smtClean="0"/>
              <a:t>做增强与优化。下面将 </a:t>
            </a:r>
            <a:r>
              <a:rPr lang="en-US" altLang="zh-CN" dirty="0" smtClean="0"/>
              <a:t>NB-</a:t>
            </a:r>
            <a:r>
              <a:rPr lang="en-US" altLang="zh-CN" dirty="0" err="1" smtClean="0"/>
              <a:t>IoT</a:t>
            </a:r>
            <a:r>
              <a:rPr lang="zh-CN" altLang="en-US" dirty="0" smtClean="0"/>
              <a:t>传输优化方案分为两种，控制面传输优化方案与用户面传输优化方案，分别进行说明。</a:t>
            </a:r>
          </a:p>
          <a:p>
            <a:r>
              <a:rPr lang="zh-CN" altLang="en-US" dirty="0" smtClean="0"/>
              <a:t>        </a:t>
            </a:r>
            <a:r>
              <a:rPr lang="zh-CN" altLang="en-US" i="1" dirty="0" smtClean="0"/>
              <a:t>注：关于用户面与控制面，简单理解：控制面主要承载无线信令，负责 </a:t>
            </a:r>
            <a:r>
              <a:rPr lang="en-US" altLang="zh-CN" i="1" dirty="0" smtClean="0"/>
              <a:t>UE </a:t>
            </a:r>
            <a:r>
              <a:rPr lang="zh-CN" altLang="en-US" i="1" dirty="0" smtClean="0"/>
              <a:t>接入、资源分配等；用户面主要承载用户数据。</a:t>
            </a:r>
            <a:endParaRPr lang="zh-CN" altLang="en-US" dirty="0" smtClean="0"/>
          </a:p>
          <a:p>
            <a:r>
              <a:rPr lang="en-US" altLang="zh-CN" b="1" dirty="0" smtClean="0"/>
              <a:t>3.1 </a:t>
            </a:r>
            <a:r>
              <a:rPr lang="zh-CN" altLang="en-US" b="1" dirty="0" smtClean="0"/>
              <a:t>控制面传输</a:t>
            </a:r>
          </a:p>
          <a:p>
            <a:r>
              <a:rPr lang="zh-CN" altLang="en-US" dirty="0" smtClean="0"/>
              <a:t>       控制面数据传输方案针对小数据传输进行优化，支持将</a:t>
            </a:r>
            <a:r>
              <a:rPr lang="en-US" altLang="zh-CN" dirty="0" smtClean="0"/>
              <a:t>IP</a:t>
            </a:r>
            <a:r>
              <a:rPr lang="zh-CN" altLang="en-US" dirty="0" smtClean="0"/>
              <a:t>数据包、非</a:t>
            </a:r>
            <a:r>
              <a:rPr lang="en-US" altLang="zh-CN" dirty="0" smtClean="0"/>
              <a:t>IP</a:t>
            </a:r>
            <a:r>
              <a:rPr lang="zh-CN" altLang="en-US" dirty="0" smtClean="0"/>
              <a:t>数据包或</a:t>
            </a:r>
            <a:r>
              <a:rPr lang="en-US" altLang="zh-CN" dirty="0" smtClean="0"/>
              <a:t>SMS</a:t>
            </a:r>
            <a:r>
              <a:rPr lang="zh-CN" altLang="en-US" dirty="0" smtClean="0"/>
              <a:t>封装到</a:t>
            </a:r>
            <a:r>
              <a:rPr lang="en-US" altLang="zh-CN" dirty="0" smtClean="0"/>
              <a:t>PDU</a:t>
            </a:r>
            <a:r>
              <a:rPr lang="zh-CN" altLang="en-US" dirty="0" smtClean="0"/>
              <a:t>中进行传输，无须建立</a:t>
            </a:r>
            <a:r>
              <a:rPr lang="en-US" altLang="zh-CN" dirty="0" smtClean="0"/>
              <a:t>DRB</a:t>
            </a:r>
            <a:r>
              <a:rPr lang="zh-CN" altLang="en-US" dirty="0" smtClean="0"/>
              <a:t>（无线承载）和基站与</a:t>
            </a:r>
            <a:r>
              <a:rPr lang="en-US" altLang="zh-CN" dirty="0" smtClean="0"/>
              <a:t>S-GW</a:t>
            </a:r>
            <a:r>
              <a:rPr lang="zh-CN" altLang="en-US" dirty="0" smtClean="0"/>
              <a:t>间的</a:t>
            </a:r>
            <a:r>
              <a:rPr lang="en-US" altLang="zh-CN" dirty="0" smtClean="0"/>
              <a:t>S1-U</a:t>
            </a:r>
            <a:r>
              <a:rPr lang="zh-CN" altLang="en-US" dirty="0" smtClean="0"/>
              <a:t>承载。</a:t>
            </a:r>
          </a:p>
          <a:p>
            <a:r>
              <a:rPr lang="zh-CN" altLang="en-US" dirty="0" smtClean="0"/>
              <a:t>       当采用控制面传输方案时，小包数据通过</a:t>
            </a:r>
            <a:r>
              <a:rPr lang="en-US" altLang="zh-CN" dirty="0" smtClean="0"/>
              <a:t>NAS</a:t>
            </a:r>
            <a:r>
              <a:rPr lang="zh-CN" altLang="en-US" dirty="0" smtClean="0"/>
              <a:t>信令随路传输到</a:t>
            </a:r>
            <a:r>
              <a:rPr lang="en-US" altLang="zh-CN" dirty="0" smtClean="0"/>
              <a:t>MME</a:t>
            </a:r>
            <a:r>
              <a:rPr lang="zh-CN" altLang="en-US" dirty="0" smtClean="0"/>
              <a:t>，并通过与</a:t>
            </a:r>
            <a:r>
              <a:rPr lang="en-US" altLang="zh-CN" dirty="0" smtClean="0"/>
              <a:t>S-GW</a:t>
            </a:r>
            <a:r>
              <a:rPr lang="zh-CN" altLang="en-US" dirty="0" smtClean="0"/>
              <a:t>间建立</a:t>
            </a:r>
            <a:r>
              <a:rPr lang="en-US" altLang="zh-CN" dirty="0" smtClean="0"/>
              <a:t>S11-U</a:t>
            </a:r>
            <a:r>
              <a:rPr lang="zh-CN" altLang="en-US" dirty="0" smtClean="0"/>
              <a:t>连接，完成小包数据在</a:t>
            </a:r>
            <a:r>
              <a:rPr lang="en-US" altLang="zh-CN" dirty="0" smtClean="0"/>
              <a:t>MME</a:t>
            </a:r>
            <a:r>
              <a:rPr lang="zh-CN" altLang="en-US" dirty="0" smtClean="0"/>
              <a:t>与</a:t>
            </a:r>
            <a:r>
              <a:rPr lang="en-US" altLang="zh-CN" dirty="0" smtClean="0"/>
              <a:t>S-GW</a:t>
            </a:r>
            <a:r>
              <a:rPr lang="zh-CN" altLang="en-US" dirty="0" smtClean="0"/>
              <a:t>间的传输。当</a:t>
            </a:r>
            <a:r>
              <a:rPr lang="en-US" altLang="zh-CN" dirty="0" smtClean="0"/>
              <a:t>SGW</a:t>
            </a:r>
            <a:r>
              <a:rPr lang="zh-CN" altLang="en-US" dirty="0" smtClean="0"/>
              <a:t>收到下行数据时，如果</a:t>
            </a:r>
            <a:r>
              <a:rPr lang="en-US" altLang="zh-CN" dirty="0" smtClean="0"/>
              <a:t>S11-U</a:t>
            </a:r>
            <a:r>
              <a:rPr lang="zh-CN" altLang="en-US" dirty="0" smtClean="0"/>
              <a:t>连接存在，</a:t>
            </a:r>
            <a:r>
              <a:rPr lang="en-US" altLang="zh-CN" dirty="0" smtClean="0"/>
              <a:t>SGW </a:t>
            </a:r>
            <a:r>
              <a:rPr lang="zh-CN" altLang="en-US" dirty="0" smtClean="0"/>
              <a:t>将下行数据发给</a:t>
            </a:r>
            <a:r>
              <a:rPr lang="en-US" altLang="zh-CN" dirty="0" smtClean="0"/>
              <a:t>MME</a:t>
            </a:r>
            <a:r>
              <a:rPr lang="zh-CN" altLang="en-US" dirty="0" smtClean="0"/>
              <a:t>，否则触发</a:t>
            </a:r>
            <a:r>
              <a:rPr lang="en-US" altLang="zh-CN" dirty="0" smtClean="0"/>
              <a:t>MME </a:t>
            </a:r>
            <a:r>
              <a:rPr lang="zh-CN" altLang="en-US" dirty="0" smtClean="0"/>
              <a:t>执行寻呼。</a:t>
            </a:r>
          </a:p>
          <a:p>
            <a:r>
              <a:rPr lang="zh-CN" altLang="en-US" dirty="0" smtClean="0"/>
              <a:t>        这里得出在控制面传输方案下两个传输路径：</a:t>
            </a:r>
          </a:p>
          <a:p>
            <a:r>
              <a:rPr lang="en-US" altLang="zh-CN" i="1" dirty="0" smtClean="0"/>
              <a:t>UE —— </a:t>
            </a:r>
            <a:r>
              <a:rPr lang="en-US" altLang="zh-CN" i="1" dirty="0" err="1" smtClean="0"/>
              <a:t>eNodeB</a:t>
            </a:r>
            <a:r>
              <a:rPr lang="en-US" altLang="zh-CN" i="1" dirty="0" smtClean="0"/>
              <a:t> —— MME —— S-GW —— P-GW </a:t>
            </a:r>
            <a:endParaRPr lang="zh-CN" altLang="en-US" dirty="0" smtClean="0"/>
          </a:p>
          <a:p>
            <a:r>
              <a:rPr lang="en-US" altLang="zh-CN" i="1" dirty="0" smtClean="0"/>
              <a:t>UE —— </a:t>
            </a:r>
            <a:r>
              <a:rPr lang="en-US" altLang="zh-CN" i="1" dirty="0" err="1" smtClean="0"/>
              <a:t>eNodeB</a:t>
            </a:r>
            <a:r>
              <a:rPr lang="en-US" altLang="zh-CN" i="1" dirty="0" smtClean="0"/>
              <a:t> —— MME —— SCEF </a:t>
            </a:r>
          </a:p>
          <a:p>
            <a:endParaRPr lang="en-US" altLang="zh-CN" i="1" dirty="0" smtClean="0"/>
          </a:p>
          <a:p>
            <a:r>
              <a:rPr lang="en-US" altLang="zh-CN" b="1" dirty="0" smtClean="0"/>
              <a:t>3.2 </a:t>
            </a:r>
            <a:r>
              <a:rPr lang="zh-CN" altLang="en-US" b="1" dirty="0" smtClean="0"/>
              <a:t>用户面传输</a:t>
            </a:r>
          </a:p>
          <a:p>
            <a:r>
              <a:rPr lang="zh-CN" altLang="en-US" dirty="0" smtClean="0"/>
              <a:t>       用户面传输通过重新定义的挂起流程与恢复流程，使空闲态用户快速恢复到连接态，减少相关空口资源和信令开销。当终端从连接态进入空闲态时，</a:t>
            </a:r>
            <a:r>
              <a:rPr lang="en-US" altLang="zh-CN" dirty="0" err="1" smtClean="0"/>
              <a:t>eNodeB</a:t>
            </a:r>
            <a:r>
              <a:rPr lang="zh-CN" altLang="en-US" dirty="0" smtClean="0"/>
              <a:t>、核心网挂起暂存该终端的</a:t>
            </a:r>
            <a:r>
              <a:rPr lang="en-US" altLang="zh-CN" dirty="0" smtClean="0"/>
              <a:t>AS</a:t>
            </a:r>
            <a:r>
              <a:rPr lang="zh-CN" altLang="en-US" dirty="0" smtClean="0"/>
              <a:t>信息，</a:t>
            </a:r>
            <a:r>
              <a:rPr lang="en-US" altLang="zh-CN" dirty="0" smtClean="0"/>
              <a:t>S1AP</a:t>
            </a:r>
            <a:r>
              <a:rPr lang="zh-CN" altLang="en-US" dirty="0" smtClean="0"/>
              <a:t>关联信息和承载上下文，终端存储</a:t>
            </a:r>
            <a:r>
              <a:rPr lang="en-US" altLang="zh-CN" dirty="0" smtClean="0"/>
              <a:t>AS</a:t>
            </a:r>
            <a:r>
              <a:rPr lang="zh-CN" altLang="en-US" dirty="0" smtClean="0"/>
              <a:t>信息，</a:t>
            </a:r>
            <a:r>
              <a:rPr lang="en-US" altLang="zh-CN" dirty="0" smtClean="0"/>
              <a:t>MME</a:t>
            </a:r>
            <a:r>
              <a:rPr lang="zh-CN" altLang="en-US" dirty="0" smtClean="0"/>
              <a:t>存储终端的</a:t>
            </a:r>
            <a:r>
              <a:rPr lang="en-US" altLang="zh-CN" dirty="0" smtClean="0"/>
              <a:t>S1AP</a:t>
            </a:r>
            <a:r>
              <a:rPr lang="zh-CN" altLang="en-US" dirty="0" smtClean="0"/>
              <a:t>关联信息和承载上下文，有数据传递时快速恢复，不需要重新建立承载和安全信息的重协商。</a:t>
            </a:r>
          </a:p>
          <a:p>
            <a:r>
              <a:rPr lang="zh-CN" altLang="en-US" dirty="0" smtClean="0"/>
              <a:t>       另一方面，小数据报文通过用户面直接进行传输时，需要建立</a:t>
            </a:r>
            <a:r>
              <a:rPr lang="en-US" altLang="zh-CN" dirty="0" smtClean="0"/>
              <a:t>S1-U</a:t>
            </a:r>
            <a:r>
              <a:rPr lang="zh-CN" altLang="en-US" dirty="0" smtClean="0"/>
              <a:t>和</a:t>
            </a:r>
            <a:r>
              <a:rPr lang="en-US" altLang="zh-CN" dirty="0" smtClean="0"/>
              <a:t>DRB</a:t>
            </a:r>
            <a:r>
              <a:rPr lang="zh-CN" altLang="en-US" dirty="0" smtClean="0"/>
              <a:t>。</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0E5A756-C210-42A4-88FF-B15C88666E12}" type="slidenum">
              <a:rPr lang="zh-CN" altLang="en-US" smtClean="0"/>
              <a:pPr/>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pPr/>
              <a:t>2020/10/13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 Id="rId9"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hyperlink" Target="http://www.elecfans.com/uploads/allimg/171222/13501S493-0.p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jpe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jpe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tools.ietf.org/html/rfc7252"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47.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jpe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jpeg"/><Relationship Id="rId17" Type="http://schemas.openxmlformats.org/officeDocument/2006/relationships/image" Target="../media/image101.jpeg"/><Relationship Id="rId2" Type="http://schemas.openxmlformats.org/officeDocument/2006/relationships/image" Target="../media/image86.png"/><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0.jpeg"/><Relationship Id="rId11" Type="http://schemas.openxmlformats.org/officeDocument/2006/relationships/image" Target="../media/image95.png"/><Relationship Id="rId5" Type="http://schemas.openxmlformats.org/officeDocument/2006/relationships/image" Target="../media/image89.jpeg"/><Relationship Id="rId15" Type="http://schemas.openxmlformats.org/officeDocument/2006/relationships/image" Target="../media/image99.jpeg"/><Relationship Id="rId10" Type="http://schemas.openxmlformats.org/officeDocument/2006/relationships/image" Target="../media/image94.jpeg"/><Relationship Id="rId4" Type="http://schemas.openxmlformats.org/officeDocument/2006/relationships/image" Target="../media/image88.jpeg"/><Relationship Id="rId9" Type="http://schemas.openxmlformats.org/officeDocument/2006/relationships/image" Target="../media/image93.jpeg"/><Relationship Id="rId14" Type="http://schemas.openxmlformats.org/officeDocument/2006/relationships/image" Target="../media/image98.png"/></Relationships>
</file>

<file path=ppt/slides/_rels/slide5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jpeg"/><Relationship Id="rId18" Type="http://schemas.openxmlformats.org/officeDocument/2006/relationships/image" Target="../media/image119.jpeg"/><Relationship Id="rId3" Type="http://schemas.openxmlformats.org/officeDocument/2006/relationships/image" Target="../media/image104.jpeg"/><Relationship Id="rId7" Type="http://schemas.openxmlformats.org/officeDocument/2006/relationships/image" Target="../media/image108.png"/><Relationship Id="rId12" Type="http://schemas.openxmlformats.org/officeDocument/2006/relationships/image" Target="../media/image113.jpeg"/><Relationship Id="rId17" Type="http://schemas.openxmlformats.org/officeDocument/2006/relationships/image" Target="../media/image118.jpeg"/><Relationship Id="rId2" Type="http://schemas.openxmlformats.org/officeDocument/2006/relationships/image" Target="../media/image103.jpeg"/><Relationship Id="rId16" Type="http://schemas.openxmlformats.org/officeDocument/2006/relationships/image" Target="../media/image117.jpe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jpeg"/><Relationship Id="rId15" Type="http://schemas.openxmlformats.org/officeDocument/2006/relationships/image" Target="../media/image116.jpeg"/><Relationship Id="rId10" Type="http://schemas.openxmlformats.org/officeDocument/2006/relationships/image" Target="../media/image111.png"/><Relationship Id="rId19" Type="http://schemas.openxmlformats.org/officeDocument/2006/relationships/image" Target="../media/image120.jpeg"/><Relationship Id="rId4" Type="http://schemas.openxmlformats.org/officeDocument/2006/relationships/image" Target="../media/image105.jpeg"/><Relationship Id="rId9" Type="http://schemas.openxmlformats.org/officeDocument/2006/relationships/image" Target="../media/image110.png"/><Relationship Id="rId14" Type="http://schemas.openxmlformats.org/officeDocument/2006/relationships/image" Target="../media/image1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7.jpeg"/><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5.jpeg"/><Relationship Id="rId3" Type="http://schemas.openxmlformats.org/officeDocument/2006/relationships/image" Target="../media/image122.png"/><Relationship Id="rId21" Type="http://schemas.openxmlformats.org/officeDocument/2006/relationships/image" Target="../media/image140.png"/><Relationship Id="rId7" Type="http://schemas.openxmlformats.org/officeDocument/2006/relationships/image" Target="../media/image126.jpeg"/><Relationship Id="rId12" Type="http://schemas.openxmlformats.org/officeDocument/2006/relationships/image" Target="../media/image131.jpeg"/><Relationship Id="rId17" Type="http://schemas.openxmlformats.org/officeDocument/2006/relationships/image" Target="../media/image136.png"/><Relationship Id="rId25" Type="http://schemas.openxmlformats.org/officeDocument/2006/relationships/image" Target="../media/image144.jpeg"/><Relationship Id="rId2" Type="http://schemas.openxmlformats.org/officeDocument/2006/relationships/image" Target="../media/image121.png"/><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image" Target="../media/image148.jpeg"/><Relationship Id="rId1" Type="http://schemas.openxmlformats.org/officeDocument/2006/relationships/slideLayout" Target="../slideLayouts/slideLayout2.xml"/><Relationship Id="rId6" Type="http://schemas.openxmlformats.org/officeDocument/2006/relationships/image" Target="../media/image125.jpeg"/><Relationship Id="rId11" Type="http://schemas.openxmlformats.org/officeDocument/2006/relationships/image" Target="../media/image130.jpeg"/><Relationship Id="rId24" Type="http://schemas.openxmlformats.org/officeDocument/2006/relationships/image" Target="../media/image143.jpe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10" Type="http://schemas.openxmlformats.org/officeDocument/2006/relationships/image" Target="../media/image129.jpe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jpe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 Id="rId30" Type="http://schemas.openxmlformats.org/officeDocument/2006/relationships/image" Target="../media/image149.jpeg"/></Relationships>
</file>

<file path=ppt/slides/_rels/slide61.xml.rels><?xml version="1.0" encoding="UTF-8" standalone="yes"?>
<Relationships xmlns="http://schemas.openxmlformats.org/package/2006/relationships"><Relationship Id="rId8" Type="http://schemas.openxmlformats.org/officeDocument/2006/relationships/image" Target="../media/image156.jpeg"/><Relationship Id="rId13" Type="http://schemas.openxmlformats.org/officeDocument/2006/relationships/image" Target="../media/image161.png"/><Relationship Id="rId18" Type="http://schemas.openxmlformats.org/officeDocument/2006/relationships/image" Target="../media/image166.png"/><Relationship Id="rId3" Type="http://schemas.openxmlformats.org/officeDocument/2006/relationships/image" Target="../media/image151.png"/><Relationship Id="rId21" Type="http://schemas.openxmlformats.org/officeDocument/2006/relationships/image" Target="../media/image169.png"/><Relationship Id="rId7" Type="http://schemas.openxmlformats.org/officeDocument/2006/relationships/image" Target="../media/image155.jpeg"/><Relationship Id="rId12" Type="http://schemas.openxmlformats.org/officeDocument/2006/relationships/image" Target="../media/image160.jpeg"/><Relationship Id="rId17" Type="http://schemas.openxmlformats.org/officeDocument/2006/relationships/image" Target="../media/image165.png"/><Relationship Id="rId2" Type="http://schemas.openxmlformats.org/officeDocument/2006/relationships/image" Target="../media/image150.png"/><Relationship Id="rId16" Type="http://schemas.openxmlformats.org/officeDocument/2006/relationships/image" Target="../media/image164.png"/><Relationship Id="rId20"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54.jpeg"/><Relationship Id="rId11" Type="http://schemas.openxmlformats.org/officeDocument/2006/relationships/image" Target="../media/image159.jpeg"/><Relationship Id="rId24" Type="http://schemas.openxmlformats.org/officeDocument/2006/relationships/image" Target="../media/image172.png"/><Relationship Id="rId5" Type="http://schemas.openxmlformats.org/officeDocument/2006/relationships/image" Target="../media/image153.png"/><Relationship Id="rId15" Type="http://schemas.openxmlformats.org/officeDocument/2006/relationships/image" Target="../media/image163.png"/><Relationship Id="rId23" Type="http://schemas.openxmlformats.org/officeDocument/2006/relationships/image" Target="../media/image171.png"/><Relationship Id="rId10" Type="http://schemas.openxmlformats.org/officeDocument/2006/relationships/image" Target="../media/image158.jpeg"/><Relationship Id="rId19" Type="http://schemas.openxmlformats.org/officeDocument/2006/relationships/image" Target="../media/image167.png"/><Relationship Id="rId4" Type="http://schemas.openxmlformats.org/officeDocument/2006/relationships/image" Target="../media/image152.png"/><Relationship Id="rId9" Type="http://schemas.openxmlformats.org/officeDocument/2006/relationships/image" Target="../media/image157.jpeg"/><Relationship Id="rId14" Type="http://schemas.openxmlformats.org/officeDocument/2006/relationships/image" Target="../media/image162.png"/><Relationship Id="rId22" Type="http://schemas.openxmlformats.org/officeDocument/2006/relationships/image" Target="../media/image170.png"/></Relationships>
</file>

<file path=ppt/slides/_rels/slide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6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3" name="组合 13"/>
          <p:cNvGrpSpPr/>
          <p:nvPr/>
        </p:nvGrpSpPr>
        <p:grpSpPr>
          <a:xfrm>
            <a:off x="50800" y="1731706"/>
            <a:ext cx="12192000" cy="2663011"/>
            <a:chOff x="38100" y="1993858"/>
            <a:chExt cx="9144000" cy="2003467"/>
          </a:xfrm>
        </p:grpSpPr>
        <p:sp>
          <p:nvSpPr>
            <p:cNvPr id="3077" name="Rectangle 2"/>
            <p:cNvSpPr/>
            <p:nvPr/>
          </p:nvSpPr>
          <p:spPr>
            <a:xfrm>
              <a:off x="685800" y="2549525"/>
              <a:ext cx="7848600" cy="1447800"/>
            </a:xfrm>
            <a:prstGeom prst="rect">
              <a:avLst/>
            </a:prstGeom>
            <a:noFill/>
            <a:ln w="9525" cap="flat" cmpd="sng">
              <a:solidFill>
                <a:srgbClr val="7F7F7F"/>
              </a:solidFill>
              <a:prstDash val="solid"/>
              <a:miter/>
              <a:headEnd type="none" w="med" len="med"/>
              <a:tailEnd type="none" w="med" len="med"/>
            </a:ln>
          </p:spPr>
          <p:txBody>
            <a:bodyPr lIns="137160" tIns="0" rIns="164592" bIns="0" anchor="ctr"/>
            <a:lstStyle/>
            <a:p>
              <a:pPr lvl="0" algn="ctr" fontAlgn="ctr">
                <a:buClrTx/>
              </a:pPr>
              <a:endParaRPr lang="zh-CN" altLang="zh-CN" sz="4800" dirty="0">
                <a:solidFill>
                  <a:srgbClr val="E7E6E6"/>
                </a:solidFill>
                <a:latin typeface="Arial" panose="020B0604020202020204" pitchFamily="34" charset="0"/>
                <a:ea typeface="宋体" panose="02010600030101010101" pitchFamily="2" charset="-122"/>
              </a:endParaRPr>
            </a:p>
          </p:txBody>
        </p:sp>
        <p:pic>
          <p:nvPicPr>
            <p:cNvPr id="3078" name="图片 11"/>
            <p:cNvPicPr>
              <a:picLocks noChangeAspect="1"/>
            </p:cNvPicPr>
            <p:nvPr/>
          </p:nvPicPr>
          <p:blipFill>
            <a:blip r:embed="rId2"/>
            <a:stretch>
              <a:fillRect/>
            </a:stretch>
          </p:blipFill>
          <p:spPr>
            <a:xfrm>
              <a:off x="38100" y="1993858"/>
              <a:ext cx="9144000" cy="1600200"/>
            </a:xfrm>
            <a:prstGeom prst="rect">
              <a:avLst/>
            </a:prstGeom>
            <a:noFill/>
            <a:ln w="9525">
              <a:noFill/>
            </a:ln>
          </p:spPr>
        </p:pic>
        <p:sp>
          <p:nvSpPr>
            <p:cNvPr id="3079" name="Text Box 4"/>
            <p:cNvSpPr txBox="1"/>
            <p:nvPr/>
          </p:nvSpPr>
          <p:spPr>
            <a:xfrm>
              <a:off x="757237" y="2431184"/>
              <a:ext cx="7777163" cy="812371"/>
            </a:xfrm>
            <a:prstGeom prst="rect">
              <a:avLst/>
            </a:prstGeom>
            <a:noFill/>
            <a:ln w="9525">
              <a:noFill/>
            </a:ln>
          </p:spPr>
          <p:txBody>
            <a:bodyPr anchor="t">
              <a:spAutoFit/>
            </a:bodyPr>
            <a:lstStyle/>
            <a:p>
              <a:pPr lvl="0" algn="ctr">
                <a:lnSpc>
                  <a:spcPct val="120000"/>
                </a:lnSpc>
              </a:pPr>
              <a:r>
                <a:rPr lang="zh-CN" altLang="en-US" sz="4000" b="1" dirty="0" smtClean="0">
                  <a:solidFill>
                    <a:srgbClr val="FFFFFF"/>
                  </a:solidFill>
                  <a:latin typeface="微软雅黑" panose="020B0503020204020204" charset="-122"/>
                  <a:ea typeface="微软雅黑" panose="020B0503020204020204" charset="-122"/>
                </a:rPr>
                <a:t>窄带物联网技术概论</a:t>
              </a:r>
              <a:endParaRPr lang="zh-CN" altLang="en-US" sz="4000" b="1" dirty="0">
                <a:solidFill>
                  <a:srgbClr val="FFFFFF"/>
                </a:solidFill>
                <a:latin typeface="微软雅黑" panose="020B0503020204020204" charset="-122"/>
                <a:ea typeface="微软雅黑" panose="020B0503020204020204" charset="-122"/>
              </a:endParaRPr>
            </a:p>
          </p:txBody>
        </p:sp>
      </p:grpSp>
      <p:sp>
        <p:nvSpPr>
          <p:cNvPr id="3081" name="TextBox 6"/>
          <p:cNvSpPr txBox="1"/>
          <p:nvPr/>
        </p:nvSpPr>
        <p:spPr>
          <a:xfrm>
            <a:off x="1891690" y="4302004"/>
            <a:ext cx="8848725" cy="1615827"/>
          </a:xfrm>
          <a:prstGeom prst="rect">
            <a:avLst/>
          </a:prstGeom>
          <a:noFill/>
          <a:ln w="9525">
            <a:noFill/>
          </a:ln>
        </p:spPr>
        <p:txBody>
          <a:bodyPr wrap="square" anchor="t">
            <a:spAutoFit/>
          </a:bodyPr>
          <a:lstStyle/>
          <a:p>
            <a:pPr lvl="0" algn="ctr">
              <a:lnSpc>
                <a:spcPct val="150000"/>
              </a:lnSpc>
            </a:pPr>
            <a:r>
              <a:rPr lang="zh-CN" altLang="en-US" sz="2200" dirty="0" smtClean="0">
                <a:solidFill>
                  <a:srgbClr val="404040"/>
                </a:solidFill>
                <a:latin typeface="微软雅黑" panose="020B0503020204020204" charset="-122"/>
                <a:ea typeface="微软雅黑" panose="020B0503020204020204" charset="-122"/>
              </a:rPr>
              <a:t>计算机学院系统结构所</a:t>
            </a:r>
            <a:endParaRPr lang="en-US" altLang="zh-CN" sz="2200" dirty="0" smtClean="0">
              <a:solidFill>
                <a:srgbClr val="404040"/>
              </a:solidFill>
              <a:latin typeface="微软雅黑" panose="020B0503020204020204" charset="-122"/>
              <a:ea typeface="微软雅黑" panose="020B0503020204020204" charset="-122"/>
            </a:endParaRPr>
          </a:p>
          <a:p>
            <a:pPr lvl="0" algn="ctr">
              <a:lnSpc>
                <a:spcPct val="150000"/>
              </a:lnSpc>
            </a:pPr>
            <a:r>
              <a:rPr lang="zh-CN" altLang="en-US" sz="2200" dirty="0" smtClean="0">
                <a:solidFill>
                  <a:srgbClr val="404040"/>
                </a:solidFill>
                <a:latin typeface="微软雅黑" panose="020B0503020204020204" charset="-122"/>
                <a:ea typeface="微软雅黑" panose="020B0503020204020204" charset="-122"/>
              </a:rPr>
              <a:t>尚利宏</a:t>
            </a:r>
            <a:endParaRPr lang="en-US" altLang="zh-CN" sz="2200" dirty="0" smtClean="0">
              <a:solidFill>
                <a:srgbClr val="404040"/>
              </a:solidFill>
              <a:latin typeface="微软雅黑" panose="020B0503020204020204" charset="-122"/>
              <a:ea typeface="微软雅黑" panose="020B0503020204020204" charset="-122"/>
            </a:endParaRPr>
          </a:p>
          <a:p>
            <a:pPr lvl="0" algn="ctr">
              <a:lnSpc>
                <a:spcPct val="150000"/>
              </a:lnSpc>
            </a:pPr>
            <a:r>
              <a:rPr lang="en-US" altLang="zh-CN" sz="2200" dirty="0" smtClean="0">
                <a:solidFill>
                  <a:srgbClr val="404040"/>
                </a:solidFill>
                <a:latin typeface="微软雅黑" panose="020B0503020204020204" charset="-122"/>
                <a:ea typeface="微软雅黑" panose="020B0503020204020204" charset="-122"/>
              </a:rPr>
              <a:t>shanglh@buaa.edu.cn</a:t>
            </a:r>
            <a:endParaRPr lang="zh-CN" altLang="en-US" sz="2200" dirty="0">
              <a:solidFill>
                <a:srgbClr val="40404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err="1" smtClean="0"/>
              <a:t>LoRaWAN</a:t>
            </a:r>
            <a:r>
              <a:rPr lang="en-US" sz="2800" b="1" dirty="0" smtClean="0"/>
              <a:t> </a:t>
            </a:r>
            <a:r>
              <a:rPr lang="zh-CN" altLang="en-US" sz="2800" b="1" dirty="0" smtClean="0"/>
              <a:t>网络架构</a:t>
            </a:r>
            <a:endParaRPr lang="zh-CN" altLang="en-US" sz="2800" dirty="0" smtClean="0">
              <a:latin typeface="微软雅黑" panose="020B0503020204020204" pitchFamily="34" charset="-122"/>
              <a:ea typeface="微软雅黑" panose="020B0503020204020204" pitchFamily="34" charset="-122"/>
            </a:endParaRPr>
          </a:p>
        </p:txBody>
      </p:sp>
      <p:pic>
        <p:nvPicPr>
          <p:cNvPr id="22530" name="Picture 2" descr="http://7xkqvo.com1.z0.glb.clouddn.com/lorawan_architecture.png"/>
          <p:cNvPicPr>
            <a:picLocks noChangeAspect="1" noChangeArrowheads="1"/>
          </p:cNvPicPr>
          <p:nvPr/>
        </p:nvPicPr>
        <p:blipFill>
          <a:blip r:embed="rId3"/>
          <a:srcRect/>
          <a:stretch>
            <a:fillRect/>
          </a:stretch>
        </p:blipFill>
        <p:spPr bwMode="auto">
          <a:xfrm>
            <a:off x="702328" y="1072649"/>
            <a:ext cx="10420350" cy="5705476"/>
          </a:xfrm>
          <a:prstGeom prst="rect">
            <a:avLst/>
          </a:prstGeom>
          <a:noFill/>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95510" y="1620755"/>
            <a:ext cx="11516399" cy="4306280"/>
            <a:chOff x="297709" y="1971631"/>
            <a:chExt cx="9127823" cy="3294135"/>
          </a:xfrm>
        </p:grpSpPr>
        <p:sp>
          <p:nvSpPr>
            <p:cNvPr id="35" name="矩形 34"/>
            <p:cNvSpPr/>
            <p:nvPr/>
          </p:nvSpPr>
          <p:spPr>
            <a:xfrm>
              <a:off x="1606349" y="3622001"/>
              <a:ext cx="708566" cy="236534"/>
            </a:xfrm>
            <a:prstGeom prst="rect">
              <a:avLst/>
            </a:prstGeom>
          </p:spPr>
          <p:txBody>
            <a:bodyPr wrap="square" lIns="51367" tIns="25683" rIns="51367" bIns="25683">
              <a:spAutoFit/>
            </a:bodyPr>
            <a:lstStyle/>
            <a:p>
              <a:pPr defTabSz="685537">
                <a:defRPr/>
              </a:pPr>
              <a:r>
                <a:rPr lang="en-US" altLang="zh-CN" sz="1200" b="1" dirty="0" smtClean="0">
                  <a:solidFill>
                    <a:srgbClr val="000000"/>
                  </a:solidFill>
                  <a:latin typeface="微软雅黑" pitchFamily="34" charset="-122"/>
                  <a:ea typeface="微软雅黑" pitchFamily="34" charset="-122"/>
                  <a:cs typeface="Arial Bold" pitchFamily="34" charset="0"/>
                </a:rPr>
                <a:t>LTE-M</a:t>
              </a:r>
              <a:endParaRPr lang="en-US" altLang="zh-CN" sz="1200" b="1" dirty="0">
                <a:solidFill>
                  <a:srgbClr val="000000"/>
                </a:solidFill>
                <a:latin typeface="微软雅黑" pitchFamily="34" charset="-122"/>
                <a:ea typeface="微软雅黑" pitchFamily="34" charset="-122"/>
                <a:cs typeface="Arial Bold" pitchFamily="34" charset="0"/>
              </a:endParaRPr>
            </a:p>
          </p:txBody>
        </p:sp>
        <p:sp>
          <p:nvSpPr>
            <p:cNvPr id="36" name="矩形 35"/>
            <p:cNvSpPr/>
            <p:nvPr/>
          </p:nvSpPr>
          <p:spPr>
            <a:xfrm>
              <a:off x="1606349" y="4225817"/>
              <a:ext cx="708566" cy="236534"/>
            </a:xfrm>
            <a:prstGeom prst="rect">
              <a:avLst/>
            </a:prstGeom>
          </p:spPr>
          <p:txBody>
            <a:bodyPr wrap="square" lIns="51367" tIns="25683" rIns="51367" bIns="25683">
              <a:spAutoFit/>
            </a:bodyPr>
            <a:lstStyle/>
            <a:p>
              <a:pPr defTabSz="685537">
                <a:defRPr/>
              </a:pPr>
              <a:r>
                <a:rPr lang="en-US" altLang="zh-CN" sz="1200" b="1" dirty="0" smtClean="0">
                  <a:solidFill>
                    <a:srgbClr val="000000"/>
                  </a:solidFill>
                  <a:latin typeface="微软雅黑" pitchFamily="34" charset="-122"/>
                  <a:ea typeface="微软雅黑" pitchFamily="34" charset="-122"/>
                  <a:cs typeface="Arial Bold" pitchFamily="34" charset="0"/>
                </a:rPr>
                <a:t>NB-IoT</a:t>
              </a:r>
              <a:endParaRPr lang="en-US" altLang="zh-CN" sz="1200" b="1" dirty="0">
                <a:solidFill>
                  <a:srgbClr val="000000"/>
                </a:solidFill>
                <a:latin typeface="微软雅黑" pitchFamily="34" charset="-122"/>
                <a:ea typeface="微软雅黑" pitchFamily="34" charset="-122"/>
                <a:cs typeface="Arial Bold" pitchFamily="34" charset="0"/>
              </a:endParaRPr>
            </a:p>
          </p:txBody>
        </p:sp>
        <p:cxnSp>
          <p:nvCxnSpPr>
            <p:cNvPr id="37" name="直接连接符 36"/>
            <p:cNvCxnSpPr/>
            <p:nvPr/>
          </p:nvCxnSpPr>
          <p:spPr>
            <a:xfrm>
              <a:off x="2295490" y="3476095"/>
              <a:ext cx="5743763" cy="0"/>
            </a:xfrm>
            <a:prstGeom prst="line">
              <a:avLst/>
            </a:prstGeom>
            <a:ln w="12700">
              <a:solidFill>
                <a:schemeClr val="bg1">
                  <a:lumMod val="8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8" name="直接连接符 37"/>
            <p:cNvCxnSpPr/>
            <p:nvPr/>
          </p:nvCxnSpPr>
          <p:spPr>
            <a:xfrm>
              <a:off x="2295490" y="4053055"/>
              <a:ext cx="5743763" cy="0"/>
            </a:xfrm>
            <a:prstGeom prst="line">
              <a:avLst/>
            </a:prstGeom>
            <a:ln w="19050">
              <a:solidFill>
                <a:schemeClr val="bg1">
                  <a:lumMod val="8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39" name="矩形 38"/>
            <p:cNvSpPr/>
            <p:nvPr/>
          </p:nvSpPr>
          <p:spPr>
            <a:xfrm>
              <a:off x="3187515" y="2975659"/>
              <a:ext cx="551622" cy="390422"/>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LTE</a:t>
              </a:r>
              <a:r>
                <a:rPr lang="zh-CN" altLang="en-US" sz="1100" dirty="0" smtClean="0">
                  <a:solidFill>
                    <a:srgbClr val="000000"/>
                  </a:solidFill>
                  <a:latin typeface="微软雅黑" pitchFamily="34" charset="-122"/>
                  <a:ea typeface="微软雅黑" pitchFamily="34" charset="-122"/>
                  <a:cs typeface="Arial Bold" pitchFamily="34" charset="0"/>
                </a:rPr>
                <a:t>覆盖标准</a:t>
              </a:r>
              <a:r>
                <a:rPr lang="en-US" altLang="zh-CN" sz="1100" dirty="0" smtClean="0">
                  <a:solidFill>
                    <a:srgbClr val="000000"/>
                  </a:solidFill>
                  <a:latin typeface="微软雅黑" pitchFamily="34" charset="-122"/>
                  <a:ea typeface="微软雅黑" pitchFamily="34" charset="-122"/>
                  <a:cs typeface="Arial Bold" pitchFamily="34" charset="0"/>
                </a:rPr>
                <a:t> </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0" name="矩形 39"/>
            <p:cNvSpPr/>
            <p:nvPr/>
          </p:nvSpPr>
          <p:spPr>
            <a:xfrm>
              <a:off x="3142746" y="3622002"/>
              <a:ext cx="563951"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155dB</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1" name="矩形 40"/>
            <p:cNvSpPr/>
            <p:nvPr/>
          </p:nvSpPr>
          <p:spPr>
            <a:xfrm>
              <a:off x="3167404" y="4225306"/>
              <a:ext cx="539293"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164dB</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2" name="矩形 41"/>
            <p:cNvSpPr/>
            <p:nvPr/>
          </p:nvSpPr>
          <p:spPr>
            <a:xfrm>
              <a:off x="3836204" y="4225306"/>
              <a:ext cx="911014"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~10 years</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3" name="矩形 42"/>
            <p:cNvSpPr/>
            <p:nvPr/>
          </p:nvSpPr>
          <p:spPr>
            <a:xfrm>
              <a:off x="3798824" y="3622002"/>
              <a:ext cx="829602" cy="390422"/>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5~10 years</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4" name="矩形 43"/>
            <p:cNvSpPr/>
            <p:nvPr/>
          </p:nvSpPr>
          <p:spPr>
            <a:xfrm>
              <a:off x="3902569" y="3095639"/>
              <a:ext cx="911014" cy="221145"/>
            </a:xfrm>
            <a:prstGeom prst="rect">
              <a:avLst/>
            </a:prstGeom>
          </p:spPr>
          <p:txBody>
            <a:bodyPr wrap="square" lIns="51367" tIns="25683" rIns="51367" bIns="25683">
              <a:spAutoFit/>
            </a:bodyPr>
            <a:lstStyle/>
            <a:p>
              <a:pP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不敏感</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5" name="矩形 44"/>
            <p:cNvSpPr/>
            <p:nvPr/>
          </p:nvSpPr>
          <p:spPr>
            <a:xfrm>
              <a:off x="2301010" y="3622002"/>
              <a:ext cx="690794"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&lt;1Mbps</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6" name="矩形 45"/>
            <p:cNvSpPr/>
            <p:nvPr/>
          </p:nvSpPr>
          <p:spPr>
            <a:xfrm>
              <a:off x="2301010" y="4225306"/>
              <a:ext cx="913177"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&lt;200Kbps</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7" name="矩形 46"/>
            <p:cNvSpPr/>
            <p:nvPr/>
          </p:nvSpPr>
          <p:spPr>
            <a:xfrm>
              <a:off x="2301010" y="3070972"/>
              <a:ext cx="913177"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&gt;10Mbps</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8" name="矩形 47"/>
            <p:cNvSpPr/>
            <p:nvPr/>
          </p:nvSpPr>
          <p:spPr>
            <a:xfrm>
              <a:off x="4719827" y="3092839"/>
              <a:ext cx="911014"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&lt;500km/h</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49" name="矩形 48"/>
            <p:cNvSpPr/>
            <p:nvPr/>
          </p:nvSpPr>
          <p:spPr>
            <a:xfrm>
              <a:off x="4634102" y="3622002"/>
              <a:ext cx="911014"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&lt;350km/h</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50" name="矩形 49"/>
            <p:cNvSpPr/>
            <p:nvPr/>
          </p:nvSpPr>
          <p:spPr>
            <a:xfrm>
              <a:off x="4752496" y="4250241"/>
              <a:ext cx="764597" cy="221145"/>
            </a:xfrm>
            <a:prstGeom prst="rect">
              <a:avLst/>
            </a:prstGeom>
          </p:spPr>
          <p:txBody>
            <a:bodyPr wrap="square" lIns="51367" tIns="25683" rIns="51367" bIns="25683">
              <a:spAutoFit/>
            </a:bodyPr>
            <a:lstStyle/>
            <a:p>
              <a:pPr defTabSz="685537">
                <a:defRPr/>
              </a:pP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51" name="矩形 50"/>
            <p:cNvSpPr/>
            <p:nvPr/>
          </p:nvSpPr>
          <p:spPr>
            <a:xfrm>
              <a:off x="6415089" y="3071303"/>
              <a:ext cx="1005047" cy="221145"/>
            </a:xfrm>
            <a:prstGeom prst="rect">
              <a:avLst/>
            </a:prstGeom>
          </p:spPr>
          <p:txBody>
            <a:bodyPr wrap="square" lIns="51367" tIns="25683" rIns="51367" bIns="25683">
              <a:spAutoFit/>
            </a:bodyPr>
            <a:lstStyle/>
            <a:p>
              <a:pPr algn="ct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不敏感</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52" name="矩形 51"/>
            <p:cNvSpPr/>
            <p:nvPr/>
          </p:nvSpPr>
          <p:spPr>
            <a:xfrm>
              <a:off x="6382772" y="3622002"/>
              <a:ext cx="993314" cy="221145"/>
            </a:xfrm>
            <a:prstGeom prst="rect">
              <a:avLst/>
            </a:prstGeom>
          </p:spPr>
          <p:txBody>
            <a:bodyPr wrap="square" lIns="51367" tIns="25683" rIns="51367" bIns="25683">
              <a:spAutoFit/>
            </a:bodyPr>
            <a:lstStyle/>
            <a:p>
              <a:pPr algn="ct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$5~10 /</a:t>
              </a:r>
              <a:r>
                <a:rPr lang="zh-CN" altLang="en-US" sz="1100" dirty="0" smtClean="0">
                  <a:solidFill>
                    <a:srgbClr val="000000"/>
                  </a:solidFill>
                  <a:latin typeface="微软雅黑" pitchFamily="34" charset="-122"/>
                  <a:ea typeface="微软雅黑" pitchFamily="34" charset="-122"/>
                  <a:cs typeface="Arial Bold" pitchFamily="34" charset="0"/>
                </a:rPr>
                <a:t>模组</a:t>
              </a:r>
              <a:endParaRPr lang="en-US" altLang="zh-CN" sz="1100" dirty="0" smtClean="0">
                <a:solidFill>
                  <a:srgbClr val="000000"/>
                </a:solidFill>
                <a:latin typeface="微软雅黑" pitchFamily="34" charset="-122"/>
                <a:ea typeface="微软雅黑" pitchFamily="34" charset="-122"/>
                <a:cs typeface="Arial Bold" pitchFamily="34" charset="0"/>
              </a:endParaRPr>
            </a:p>
          </p:txBody>
        </p:sp>
        <p:sp>
          <p:nvSpPr>
            <p:cNvPr id="53" name="矩形 52"/>
            <p:cNvSpPr/>
            <p:nvPr/>
          </p:nvSpPr>
          <p:spPr>
            <a:xfrm>
              <a:off x="7481422" y="3092734"/>
              <a:ext cx="558054" cy="221145"/>
            </a:xfrm>
            <a:prstGeom prst="rect">
              <a:avLst/>
            </a:prstGeom>
          </p:spPr>
          <p:txBody>
            <a:bodyPr wrap="square" lIns="51367" tIns="25683" rIns="51367" bIns="25683">
              <a:spAutoFit/>
            </a:bodyPr>
            <a:lstStyle/>
            <a:p>
              <a:pP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不敏感</a:t>
              </a:r>
              <a:endParaRPr lang="en-US" altLang="zh-CN" sz="1100" dirty="0" smtClean="0">
                <a:solidFill>
                  <a:srgbClr val="000000"/>
                </a:solidFill>
                <a:latin typeface="微软雅黑" pitchFamily="34" charset="-122"/>
                <a:ea typeface="微软雅黑" pitchFamily="34" charset="-122"/>
                <a:cs typeface="Arial Bold" pitchFamily="34" charset="0"/>
              </a:endParaRPr>
            </a:p>
          </p:txBody>
        </p:sp>
        <p:sp>
          <p:nvSpPr>
            <p:cNvPr id="54" name="矩形 53"/>
            <p:cNvSpPr/>
            <p:nvPr/>
          </p:nvSpPr>
          <p:spPr>
            <a:xfrm>
              <a:off x="7467456" y="3622002"/>
              <a:ext cx="669285" cy="221145"/>
            </a:xfrm>
            <a:prstGeom prst="rect">
              <a:avLst/>
            </a:prstGeom>
          </p:spPr>
          <p:txBody>
            <a:bodyPr wrap="square" lIns="51367" tIns="25683" rIns="51367" bIns="25683">
              <a:spAutoFit/>
            </a:bodyPr>
            <a:lstStyle/>
            <a:p>
              <a:pP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a:t>
              </a:r>
              <a:r>
                <a:rPr lang="en-US" altLang="zh-CN" sz="1100" dirty="0" smtClean="0">
                  <a:solidFill>
                    <a:srgbClr val="000000"/>
                  </a:solidFill>
                  <a:latin typeface="微软雅黑" pitchFamily="34" charset="-122"/>
                  <a:ea typeface="微软雅黑" pitchFamily="34" charset="-122"/>
                  <a:cs typeface="Arial Bold" pitchFamily="34" charset="0"/>
                </a:rPr>
                <a:t>18k</a:t>
              </a:r>
              <a:r>
                <a:rPr lang="zh-CN" altLang="en-US" sz="1100" dirty="0" smtClean="0">
                  <a:solidFill>
                    <a:srgbClr val="000000"/>
                  </a:solidFill>
                  <a:latin typeface="微软雅黑" pitchFamily="34" charset="-122"/>
                  <a:ea typeface="微软雅黑" pitchFamily="34" charset="-122"/>
                  <a:cs typeface="Arial Bold" pitchFamily="34" charset="0"/>
                </a:rPr>
                <a:t>）</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55" name="矩形 54"/>
            <p:cNvSpPr/>
            <p:nvPr/>
          </p:nvSpPr>
          <p:spPr>
            <a:xfrm>
              <a:off x="7561273" y="4225306"/>
              <a:ext cx="731095"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50k</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56" name="矩形 55"/>
            <p:cNvSpPr/>
            <p:nvPr/>
          </p:nvSpPr>
          <p:spPr>
            <a:xfrm>
              <a:off x="6302482" y="4225306"/>
              <a:ext cx="1127612" cy="221145"/>
            </a:xfrm>
            <a:prstGeom prst="rect">
              <a:avLst/>
            </a:prstGeom>
          </p:spPr>
          <p:txBody>
            <a:bodyPr wrap="square" lIns="51367" tIns="25683" rIns="51367" bIns="25683">
              <a:spAutoFit/>
            </a:bodyPr>
            <a:lstStyle/>
            <a:p>
              <a:pPr algn="ct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&lt;$5 / </a:t>
              </a:r>
              <a:r>
                <a:rPr lang="zh-CN" altLang="en-US" sz="1100" dirty="0" smtClean="0">
                  <a:solidFill>
                    <a:srgbClr val="000000"/>
                  </a:solidFill>
                  <a:latin typeface="微软雅黑" pitchFamily="34" charset="-122"/>
                  <a:ea typeface="微软雅黑" pitchFamily="34" charset="-122"/>
                  <a:cs typeface="Arial Bold" pitchFamily="34" charset="0"/>
                </a:rPr>
                <a:t>模组</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57" name="矩形 56"/>
            <p:cNvSpPr/>
            <p:nvPr/>
          </p:nvSpPr>
          <p:spPr>
            <a:xfrm>
              <a:off x="5743681" y="3085591"/>
              <a:ext cx="911014"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&lt;1ms</a:t>
              </a:r>
              <a:endParaRPr lang="en-US" altLang="zh-CN" sz="1100" dirty="0">
                <a:solidFill>
                  <a:srgbClr val="000000"/>
                </a:solidFill>
                <a:latin typeface="微软雅黑" pitchFamily="34" charset="-122"/>
                <a:ea typeface="微软雅黑" pitchFamily="34" charset="-122"/>
                <a:cs typeface="Arial Bold" pitchFamily="34" charset="0"/>
              </a:endParaRPr>
            </a:p>
          </p:txBody>
        </p:sp>
        <p:cxnSp>
          <p:nvCxnSpPr>
            <p:cNvPr id="58" name="直接连接符 57"/>
            <p:cNvCxnSpPr/>
            <p:nvPr/>
          </p:nvCxnSpPr>
          <p:spPr>
            <a:xfrm>
              <a:off x="2314520" y="4606051"/>
              <a:ext cx="5743763" cy="0"/>
            </a:xfrm>
            <a:prstGeom prst="line">
              <a:avLst/>
            </a:prstGeom>
            <a:ln w="19050">
              <a:solidFill>
                <a:schemeClr val="bg1">
                  <a:lumMod val="8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59" name="矩形 58"/>
            <p:cNvSpPr/>
            <p:nvPr/>
          </p:nvSpPr>
          <p:spPr>
            <a:xfrm>
              <a:off x="1648731" y="4732726"/>
              <a:ext cx="565211" cy="253868"/>
            </a:xfrm>
            <a:prstGeom prst="rect">
              <a:avLst/>
            </a:prstGeom>
          </p:spPr>
          <p:txBody>
            <a:bodyPr wrap="none" lIns="68537" tIns="34266" rIns="68537" bIns="34266">
              <a:spAutoFit/>
            </a:bodyPr>
            <a:lstStyle/>
            <a:p>
              <a:pPr algn="ctr" defTabSz="457142" fontAlgn="ctr">
                <a:spcAft>
                  <a:spcPts val="0"/>
                </a:spcAft>
              </a:pPr>
              <a:r>
                <a:rPr lang="en-US" altLang="zh-CN" sz="1200" b="1" dirty="0" smtClean="0">
                  <a:solidFill>
                    <a:srgbClr val="000000"/>
                  </a:solidFill>
                  <a:latin typeface="微软雅黑" pitchFamily="34" charset="-122"/>
                  <a:ea typeface="微软雅黑" pitchFamily="34" charset="-122"/>
                  <a:cs typeface="宋体"/>
                </a:rPr>
                <a:t>LoRa </a:t>
              </a:r>
              <a:endParaRPr lang="zh-CN" altLang="zh-CN" sz="1200" kern="100" dirty="0">
                <a:solidFill>
                  <a:srgbClr val="000000"/>
                </a:solidFill>
                <a:latin typeface="微软雅黑" pitchFamily="34" charset="-122"/>
                <a:ea typeface="微软雅黑" pitchFamily="34" charset="-122"/>
              </a:endParaRPr>
            </a:p>
          </p:txBody>
        </p:sp>
        <p:cxnSp>
          <p:nvCxnSpPr>
            <p:cNvPr id="60" name="直接连接符 59"/>
            <p:cNvCxnSpPr/>
            <p:nvPr/>
          </p:nvCxnSpPr>
          <p:spPr>
            <a:xfrm flipV="1">
              <a:off x="2283462" y="2902150"/>
              <a:ext cx="5774822" cy="8445"/>
            </a:xfrm>
            <a:prstGeom prst="line">
              <a:avLst/>
            </a:prstGeom>
            <a:ln w="19050">
              <a:solidFill>
                <a:schemeClr val="bg1">
                  <a:lumMod val="8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61" name="矩形 60"/>
            <p:cNvSpPr/>
            <p:nvPr/>
          </p:nvSpPr>
          <p:spPr>
            <a:xfrm>
              <a:off x="2243859" y="4750123"/>
              <a:ext cx="836448"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&lt;37.5Kbps</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62" name="矩形 61"/>
            <p:cNvSpPr/>
            <p:nvPr/>
          </p:nvSpPr>
          <p:spPr>
            <a:xfrm>
              <a:off x="3816564" y="4732789"/>
              <a:ext cx="805262" cy="238478"/>
            </a:xfrm>
            <a:prstGeom prst="rect">
              <a:avLst/>
            </a:prstGeom>
          </p:spPr>
          <p:txBody>
            <a:bodyPr wrap="none" lIns="68537" tIns="34266" rIns="68537" bIns="34266">
              <a:spAutoFit/>
            </a:bodyPr>
            <a:lstStyle/>
            <a:p>
              <a:pPr algn="ctr" defTabSz="457142" fontAlgn="ctr">
                <a:spcAft>
                  <a:spcPts val="0"/>
                </a:spcAft>
              </a:pPr>
              <a:r>
                <a:rPr lang="en-US" altLang="zh-CN" sz="1100" dirty="0" smtClean="0">
                  <a:solidFill>
                    <a:srgbClr val="000000"/>
                  </a:solidFill>
                  <a:latin typeface="微软雅黑" pitchFamily="34" charset="-122"/>
                  <a:ea typeface="微软雅黑" pitchFamily="34" charset="-122"/>
                  <a:cs typeface="宋体"/>
                </a:rPr>
                <a:t>&gt;10years</a:t>
              </a:r>
              <a:r>
                <a:rPr lang="zh-CN" altLang="zh-CN" sz="1100" dirty="0" smtClean="0">
                  <a:solidFill>
                    <a:srgbClr val="000000"/>
                  </a:solidFill>
                  <a:latin typeface="微软雅黑" pitchFamily="34" charset="-122"/>
                  <a:ea typeface="微软雅黑" pitchFamily="34" charset="-122"/>
                  <a:cs typeface="宋体"/>
                </a:rPr>
                <a:t> </a:t>
              </a:r>
              <a:endParaRPr lang="zh-CN" altLang="zh-CN" sz="1100" kern="100" dirty="0">
                <a:solidFill>
                  <a:srgbClr val="000000"/>
                </a:solidFill>
                <a:latin typeface="微软雅黑" pitchFamily="34" charset="-122"/>
                <a:ea typeface="微软雅黑" pitchFamily="34" charset="-122"/>
              </a:endParaRPr>
            </a:p>
          </p:txBody>
        </p:sp>
        <p:sp>
          <p:nvSpPr>
            <p:cNvPr id="63" name="矩形 62"/>
            <p:cNvSpPr/>
            <p:nvPr/>
          </p:nvSpPr>
          <p:spPr>
            <a:xfrm>
              <a:off x="5772131" y="4732789"/>
              <a:ext cx="414130" cy="238478"/>
            </a:xfrm>
            <a:prstGeom prst="rect">
              <a:avLst/>
            </a:prstGeom>
          </p:spPr>
          <p:txBody>
            <a:bodyPr wrap="none" lIns="68537" tIns="34266" rIns="68537" bIns="34266">
              <a:spAutoFit/>
            </a:bodyPr>
            <a:lstStyle/>
            <a:p>
              <a:pPr algn="ctr" defTabSz="685732"/>
              <a:r>
                <a:rPr lang="en-US" altLang="zh-CN" sz="1100" dirty="0" smtClean="0">
                  <a:solidFill>
                    <a:srgbClr val="000000"/>
                  </a:solidFill>
                  <a:latin typeface="微软雅黑"/>
                  <a:ea typeface="微软雅黑"/>
                  <a:cs typeface="微软雅黑"/>
                </a:rPr>
                <a:t>N/A</a:t>
              </a:r>
            </a:p>
          </p:txBody>
        </p:sp>
        <p:sp>
          <p:nvSpPr>
            <p:cNvPr id="64" name="矩形 63"/>
            <p:cNvSpPr/>
            <p:nvPr/>
          </p:nvSpPr>
          <p:spPr>
            <a:xfrm>
              <a:off x="6322223" y="4750123"/>
              <a:ext cx="1127612" cy="221145"/>
            </a:xfrm>
            <a:prstGeom prst="rect">
              <a:avLst/>
            </a:prstGeom>
          </p:spPr>
          <p:txBody>
            <a:bodyPr wrap="square" lIns="51367" tIns="25683" rIns="51367" bIns="25683">
              <a:spAutoFit/>
            </a:bodyPr>
            <a:lstStyle/>
            <a:p>
              <a:pPr algn="ct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&lt;$7/ </a:t>
              </a:r>
              <a:r>
                <a:rPr lang="zh-CN" altLang="en-US" sz="1100" dirty="0" smtClean="0">
                  <a:solidFill>
                    <a:srgbClr val="000000"/>
                  </a:solidFill>
                  <a:latin typeface="微软雅黑" pitchFamily="34" charset="-122"/>
                  <a:ea typeface="微软雅黑" pitchFamily="34" charset="-122"/>
                  <a:cs typeface="Arial Bold" pitchFamily="34" charset="0"/>
                </a:rPr>
                <a:t>模组</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65" name="矩形 64"/>
            <p:cNvSpPr/>
            <p:nvPr/>
          </p:nvSpPr>
          <p:spPr>
            <a:xfrm>
              <a:off x="7571337" y="4750123"/>
              <a:ext cx="669285"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10K</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66" name="矩形 65"/>
            <p:cNvSpPr/>
            <p:nvPr/>
          </p:nvSpPr>
          <p:spPr>
            <a:xfrm>
              <a:off x="1629596" y="3021912"/>
              <a:ext cx="708566" cy="236534"/>
            </a:xfrm>
            <a:prstGeom prst="rect">
              <a:avLst/>
            </a:prstGeom>
          </p:spPr>
          <p:txBody>
            <a:bodyPr wrap="square" lIns="51367" tIns="25683" rIns="51367" bIns="25683">
              <a:spAutoFit/>
            </a:bodyPr>
            <a:lstStyle/>
            <a:p>
              <a:pPr defTabSz="685537">
                <a:defRPr/>
              </a:pPr>
              <a:r>
                <a:rPr lang="en-US" altLang="zh-CN" sz="1200" b="1" dirty="0" smtClean="0">
                  <a:solidFill>
                    <a:srgbClr val="000000"/>
                  </a:solidFill>
                  <a:latin typeface="微软雅黑" pitchFamily="34" charset="-122"/>
                  <a:ea typeface="微软雅黑" pitchFamily="34" charset="-122"/>
                  <a:cs typeface="Arial Bold" pitchFamily="34" charset="0"/>
                </a:rPr>
                <a:t>5G</a:t>
              </a:r>
              <a:endParaRPr lang="en-US" altLang="zh-CN" sz="1200" b="1" dirty="0">
                <a:solidFill>
                  <a:srgbClr val="000000"/>
                </a:solidFill>
                <a:latin typeface="微软雅黑" pitchFamily="34" charset="-122"/>
                <a:ea typeface="微软雅黑" pitchFamily="34" charset="-122"/>
                <a:cs typeface="Arial Bold" pitchFamily="34" charset="0"/>
              </a:endParaRPr>
            </a:p>
          </p:txBody>
        </p:sp>
        <p:pic>
          <p:nvPicPr>
            <p:cNvPr id="67" name="Picture 2"/>
            <p:cNvPicPr>
              <a:picLocks noChangeAspect="1" noChangeArrowheads="1"/>
            </p:cNvPicPr>
            <p:nvPr/>
          </p:nvPicPr>
          <p:blipFill>
            <a:blip r:embed="rId3" cstate="print">
              <a:clrChange>
                <a:clrFrom>
                  <a:srgbClr val="E8E8EA"/>
                </a:clrFrom>
                <a:clrTo>
                  <a:srgbClr val="E8E8EA">
                    <a:alpha val="0"/>
                  </a:srgbClr>
                </a:clrTo>
              </a:clrChange>
            </a:blip>
            <a:srcRect/>
            <a:stretch>
              <a:fillRect/>
            </a:stretch>
          </p:blipFill>
          <p:spPr bwMode="auto">
            <a:xfrm>
              <a:off x="2314915" y="2111364"/>
              <a:ext cx="513178" cy="303419"/>
            </a:xfrm>
            <a:prstGeom prst="rect">
              <a:avLst/>
            </a:prstGeom>
            <a:noFill/>
            <a:ln w="9525">
              <a:noFill/>
              <a:miter lim="800000"/>
              <a:headEnd/>
              <a:tailEnd/>
            </a:ln>
          </p:spPr>
        </p:pic>
        <p:pic>
          <p:nvPicPr>
            <p:cNvPr id="68" name="Picture 4" descr="https://www.pingidentity.com/content/dam/pic/images/blog/pingtalk/images/iot-ico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187515" y="2012487"/>
              <a:ext cx="443678" cy="438133"/>
            </a:xfrm>
            <a:prstGeom prst="rect">
              <a:avLst/>
            </a:prstGeom>
            <a:noFill/>
          </p:spPr>
        </p:pic>
        <p:pic>
          <p:nvPicPr>
            <p:cNvPr id="69" name="Picture 10" descr="http://www.insight.com/content/dam/insight/en_US/campaigns/hp/zbook/mission-critical-reliability-icon.png"/>
            <p:cNvPicPr>
              <a:picLocks noChangeAspect="1" noChangeArrowheads="1"/>
            </p:cNvPicPr>
            <p:nvPr/>
          </p:nvPicPr>
          <p:blipFill>
            <a:blip r:embed="rId5" cstate="print"/>
            <a:srcRect/>
            <a:stretch>
              <a:fillRect/>
            </a:stretch>
          </p:blipFill>
          <p:spPr bwMode="auto">
            <a:xfrm>
              <a:off x="6509550" y="2055583"/>
              <a:ext cx="701469" cy="467645"/>
            </a:xfrm>
            <a:prstGeom prst="rect">
              <a:avLst/>
            </a:prstGeom>
            <a:noFill/>
          </p:spPr>
        </p:pic>
        <p:pic>
          <p:nvPicPr>
            <p:cNvPr id="70" name="Picture 12" descr="http://cdn-www.xda-developers.com/wp-content/uploads/2015/01/connectedcar-logo.pn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769639" y="1971631"/>
              <a:ext cx="708995" cy="472664"/>
            </a:xfrm>
            <a:prstGeom prst="rect">
              <a:avLst/>
            </a:prstGeom>
            <a:noFill/>
          </p:spPr>
        </p:pic>
        <p:pic>
          <p:nvPicPr>
            <p:cNvPr id="71" name="Picture 14" descr="https://cdn0.iconfinder.com/data/icons/industrial-circle/512/manipulator-512.png"/>
            <p:cNvPicPr>
              <a:picLocks noChangeAspect="1" noChangeArrowheads="1"/>
            </p:cNvPicPr>
            <p:nvPr/>
          </p:nvPicPr>
          <p:blipFill>
            <a:blip r:embed="rId7" cstate="print"/>
            <a:srcRect/>
            <a:stretch>
              <a:fillRect/>
            </a:stretch>
          </p:blipFill>
          <p:spPr bwMode="auto">
            <a:xfrm>
              <a:off x="5743681" y="2012487"/>
              <a:ext cx="467645" cy="467645"/>
            </a:xfrm>
            <a:prstGeom prst="rect">
              <a:avLst/>
            </a:prstGeom>
            <a:noFill/>
          </p:spPr>
        </p:pic>
        <p:pic>
          <p:nvPicPr>
            <p:cNvPr id="72" name="Picture 16" descr="http://businessphoneservices.info/wp-content/uploads/2015/01/cell-phone-ringing.png"/>
            <p:cNvPicPr>
              <a:picLocks noChangeAspect="1" noChangeArrowheads="1"/>
            </p:cNvPicPr>
            <p:nvPr/>
          </p:nvPicPr>
          <p:blipFill>
            <a:blip r:embed="rId8" cstate="print"/>
            <a:srcRect/>
            <a:stretch>
              <a:fillRect/>
            </a:stretch>
          </p:blipFill>
          <p:spPr bwMode="auto">
            <a:xfrm>
              <a:off x="3912545" y="2012487"/>
              <a:ext cx="507608" cy="494359"/>
            </a:xfrm>
            <a:prstGeom prst="rect">
              <a:avLst/>
            </a:prstGeom>
            <a:noFill/>
          </p:spPr>
        </p:pic>
        <p:pic>
          <p:nvPicPr>
            <p:cNvPr id="73" name="Picture 22" descr="https://cdn2.iconfinder.com/data/icons/classic-development-circle/512/game_controller-512.png"/>
            <p:cNvPicPr>
              <a:picLocks noChangeAspect="1" noChangeArrowheads="1"/>
            </p:cNvPicPr>
            <p:nvPr/>
          </p:nvPicPr>
          <p:blipFill>
            <a:blip r:embed="rId9" cstate="print"/>
            <a:srcRect/>
            <a:stretch>
              <a:fillRect/>
            </a:stretch>
          </p:blipFill>
          <p:spPr bwMode="auto">
            <a:xfrm>
              <a:off x="7544448" y="2077836"/>
              <a:ext cx="402296" cy="402296"/>
            </a:xfrm>
            <a:prstGeom prst="rect">
              <a:avLst/>
            </a:prstGeom>
            <a:noFill/>
          </p:spPr>
        </p:pic>
        <p:cxnSp>
          <p:nvCxnSpPr>
            <p:cNvPr id="74" name="直接连接符 73"/>
            <p:cNvCxnSpPr/>
            <p:nvPr/>
          </p:nvCxnSpPr>
          <p:spPr>
            <a:xfrm>
              <a:off x="7404695" y="2618314"/>
              <a:ext cx="995" cy="2647452"/>
            </a:xfrm>
            <a:prstGeom prst="line">
              <a:avLst/>
            </a:prstGeom>
            <a:ln w="12700">
              <a:solidFill>
                <a:schemeClr val="bg1">
                  <a:lumMod val="7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5" name="直接连接符 74"/>
            <p:cNvCxnSpPr/>
            <p:nvPr/>
          </p:nvCxnSpPr>
          <p:spPr>
            <a:xfrm>
              <a:off x="6401648" y="2603476"/>
              <a:ext cx="995" cy="2647452"/>
            </a:xfrm>
            <a:prstGeom prst="line">
              <a:avLst/>
            </a:prstGeom>
            <a:ln w="12700">
              <a:solidFill>
                <a:schemeClr val="bg1">
                  <a:lumMod val="7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6" name="直接连接符 75"/>
            <p:cNvCxnSpPr/>
            <p:nvPr/>
          </p:nvCxnSpPr>
          <p:spPr>
            <a:xfrm>
              <a:off x="5567983" y="2611960"/>
              <a:ext cx="995" cy="2647452"/>
            </a:xfrm>
            <a:prstGeom prst="line">
              <a:avLst/>
            </a:prstGeom>
            <a:ln w="12700">
              <a:solidFill>
                <a:schemeClr val="bg1">
                  <a:lumMod val="7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7" name="直接连接符 76"/>
            <p:cNvCxnSpPr/>
            <p:nvPr/>
          </p:nvCxnSpPr>
          <p:spPr>
            <a:xfrm>
              <a:off x="4600486" y="2603476"/>
              <a:ext cx="995" cy="2647452"/>
            </a:xfrm>
            <a:prstGeom prst="line">
              <a:avLst/>
            </a:prstGeom>
            <a:ln w="12700">
              <a:solidFill>
                <a:schemeClr val="bg1">
                  <a:lumMod val="7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8" name="直接连接符 77"/>
            <p:cNvCxnSpPr/>
            <p:nvPr/>
          </p:nvCxnSpPr>
          <p:spPr>
            <a:xfrm>
              <a:off x="3794254" y="2568067"/>
              <a:ext cx="995" cy="2647452"/>
            </a:xfrm>
            <a:prstGeom prst="line">
              <a:avLst/>
            </a:prstGeom>
            <a:ln w="12700">
              <a:solidFill>
                <a:schemeClr val="bg1">
                  <a:lumMod val="7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9" name="直接连接符 78"/>
            <p:cNvCxnSpPr/>
            <p:nvPr/>
          </p:nvCxnSpPr>
          <p:spPr>
            <a:xfrm>
              <a:off x="3049704" y="2574683"/>
              <a:ext cx="995" cy="2647452"/>
            </a:xfrm>
            <a:prstGeom prst="line">
              <a:avLst/>
            </a:prstGeom>
            <a:ln w="12700">
              <a:solidFill>
                <a:schemeClr val="bg1">
                  <a:lumMod val="75000"/>
                </a:schemeClr>
              </a:solidFill>
              <a:prstDash val="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80" name="矩形 79"/>
            <p:cNvSpPr/>
            <p:nvPr/>
          </p:nvSpPr>
          <p:spPr>
            <a:xfrm>
              <a:off x="3192752" y="4750123"/>
              <a:ext cx="563951"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155dB</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81" name="TextBox 47"/>
            <p:cNvSpPr txBox="1"/>
            <p:nvPr/>
          </p:nvSpPr>
          <p:spPr>
            <a:xfrm>
              <a:off x="5729392" y="3622002"/>
              <a:ext cx="780158" cy="409730"/>
            </a:xfrm>
            <a:prstGeom prst="rect">
              <a:avLst/>
            </a:prstGeom>
          </p:spPr>
          <p:txBody>
            <a:bodyPr vert="horz" wrap="square" lIns="0" tIns="0" rIns="0" bIns="0" rtlCol="0" anchor="t">
              <a:noAutofit/>
            </a:bodyPr>
            <a:lstStyle/>
            <a:p>
              <a:r>
                <a:rPr kumimoji="1" lang="en-US" altLang="zh-CN" sz="1200" dirty="0" smtClean="0">
                  <a:solidFill>
                    <a:srgbClr val="000000"/>
                  </a:solidFill>
                </a:rPr>
                <a:t>&lt;100ms</a:t>
              </a:r>
            </a:p>
          </p:txBody>
        </p:sp>
        <p:sp>
          <p:nvSpPr>
            <p:cNvPr id="82" name="TextBox 48"/>
            <p:cNvSpPr txBox="1"/>
            <p:nvPr/>
          </p:nvSpPr>
          <p:spPr>
            <a:xfrm>
              <a:off x="5827098" y="4225306"/>
              <a:ext cx="467645" cy="230966"/>
            </a:xfrm>
            <a:prstGeom prst="rect">
              <a:avLst/>
            </a:prstGeom>
          </p:spPr>
          <p:txBody>
            <a:bodyPr vert="horz" wrap="square" lIns="0" tIns="0" rIns="0" bIns="0" rtlCol="0" anchor="t">
              <a:noAutofit/>
            </a:bodyPr>
            <a:lstStyle/>
            <a:p>
              <a:r>
                <a:rPr kumimoji="1" lang="en-US" altLang="zh-CN" sz="1200" dirty="0" smtClean="0">
                  <a:solidFill>
                    <a:srgbClr val="000000"/>
                  </a:solidFill>
                </a:rPr>
                <a:t>10S</a:t>
              </a:r>
            </a:p>
          </p:txBody>
        </p:sp>
        <p:sp>
          <p:nvSpPr>
            <p:cNvPr id="83" name="矩形 82"/>
            <p:cNvSpPr/>
            <p:nvPr/>
          </p:nvSpPr>
          <p:spPr>
            <a:xfrm>
              <a:off x="4714037" y="4750123"/>
              <a:ext cx="764597"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&lt;30Km/h</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84" name="矩形 83"/>
            <p:cNvSpPr/>
            <p:nvPr/>
          </p:nvSpPr>
          <p:spPr>
            <a:xfrm>
              <a:off x="2190761" y="2603647"/>
              <a:ext cx="913177" cy="221145"/>
            </a:xfrm>
            <a:prstGeom prst="rect">
              <a:avLst/>
            </a:prstGeom>
          </p:spPr>
          <p:txBody>
            <a:bodyPr wrap="square" lIns="51367" tIns="25683" rIns="51367" bIns="25683">
              <a:spAutoFit/>
            </a:bodyPr>
            <a:lstStyle/>
            <a:p>
              <a:pPr algn="ct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吞吐量</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85" name="矩形 84"/>
            <p:cNvSpPr/>
            <p:nvPr/>
          </p:nvSpPr>
          <p:spPr>
            <a:xfrm>
              <a:off x="2999368" y="2603647"/>
              <a:ext cx="913177" cy="221145"/>
            </a:xfrm>
            <a:prstGeom prst="rect">
              <a:avLst/>
            </a:prstGeom>
          </p:spPr>
          <p:txBody>
            <a:bodyPr wrap="square" lIns="51367" tIns="25683" rIns="51367" bIns="25683">
              <a:spAutoFit/>
            </a:bodyPr>
            <a:lstStyle/>
            <a:p>
              <a:pPr algn="ct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覆盖能力</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86" name="矩形 85"/>
            <p:cNvSpPr/>
            <p:nvPr/>
          </p:nvSpPr>
          <p:spPr>
            <a:xfrm>
              <a:off x="3763042" y="2603647"/>
              <a:ext cx="913177" cy="221145"/>
            </a:xfrm>
            <a:prstGeom prst="rect">
              <a:avLst/>
            </a:prstGeom>
          </p:spPr>
          <p:txBody>
            <a:bodyPr wrap="square" lIns="51367" tIns="25683" rIns="51367" bIns="25683">
              <a:spAutoFit/>
            </a:bodyPr>
            <a:lstStyle/>
            <a:p>
              <a:pPr algn="ct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终端寿命</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87" name="矩形 86"/>
            <p:cNvSpPr/>
            <p:nvPr/>
          </p:nvSpPr>
          <p:spPr>
            <a:xfrm>
              <a:off x="4631334" y="2603647"/>
              <a:ext cx="913177" cy="221145"/>
            </a:xfrm>
            <a:prstGeom prst="rect">
              <a:avLst/>
            </a:prstGeom>
          </p:spPr>
          <p:txBody>
            <a:bodyPr wrap="square" lIns="51367" tIns="25683" rIns="51367" bIns="25683">
              <a:spAutoFit/>
            </a:bodyPr>
            <a:lstStyle/>
            <a:p>
              <a:pPr algn="ct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移动性</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117" name="矩形 116"/>
            <p:cNvSpPr/>
            <p:nvPr/>
          </p:nvSpPr>
          <p:spPr>
            <a:xfrm>
              <a:off x="5518059" y="2603647"/>
              <a:ext cx="913177" cy="221145"/>
            </a:xfrm>
            <a:prstGeom prst="rect">
              <a:avLst/>
            </a:prstGeom>
          </p:spPr>
          <p:txBody>
            <a:bodyPr wrap="square" lIns="51367" tIns="25683" rIns="51367" bIns="25683">
              <a:spAutoFit/>
            </a:bodyPr>
            <a:lstStyle/>
            <a:p>
              <a:pPr algn="ct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时延</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118" name="矩形 117"/>
            <p:cNvSpPr/>
            <p:nvPr/>
          </p:nvSpPr>
          <p:spPr>
            <a:xfrm>
              <a:off x="6433360" y="2603647"/>
              <a:ext cx="913177" cy="221145"/>
            </a:xfrm>
            <a:prstGeom prst="rect">
              <a:avLst/>
            </a:prstGeom>
          </p:spPr>
          <p:txBody>
            <a:bodyPr wrap="square" lIns="51367" tIns="25683" rIns="51367" bIns="25683">
              <a:spAutoFit/>
            </a:bodyPr>
            <a:lstStyle/>
            <a:p>
              <a:pPr algn="ct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成本</a:t>
              </a:r>
              <a:endParaRPr lang="en-US" altLang="zh-CN" sz="1100" dirty="0">
                <a:solidFill>
                  <a:srgbClr val="000000"/>
                </a:solidFill>
                <a:latin typeface="微软雅黑" pitchFamily="34" charset="-122"/>
                <a:ea typeface="微软雅黑" pitchFamily="34" charset="-122"/>
                <a:cs typeface="Arial Bold" pitchFamily="34" charset="0"/>
              </a:endParaRPr>
            </a:p>
          </p:txBody>
        </p:sp>
        <p:sp>
          <p:nvSpPr>
            <p:cNvPr id="119" name="矩形 118"/>
            <p:cNvSpPr/>
            <p:nvPr/>
          </p:nvSpPr>
          <p:spPr>
            <a:xfrm>
              <a:off x="7277686" y="2603647"/>
              <a:ext cx="913177" cy="221145"/>
            </a:xfrm>
            <a:prstGeom prst="rect">
              <a:avLst/>
            </a:prstGeom>
          </p:spPr>
          <p:txBody>
            <a:bodyPr wrap="square" lIns="51367" tIns="25683" rIns="51367" bIns="25683">
              <a:spAutoFit/>
            </a:bodyPr>
            <a:lstStyle/>
            <a:p>
              <a:pPr algn="ctr" defTabSz="685537">
                <a:defRPr/>
              </a:pPr>
              <a:r>
                <a:rPr lang="zh-CN" altLang="en-US" sz="1100" dirty="0" smtClean="0">
                  <a:solidFill>
                    <a:srgbClr val="000000"/>
                  </a:solidFill>
                  <a:latin typeface="微软雅黑" pitchFamily="34" charset="-122"/>
                  <a:ea typeface="微软雅黑" pitchFamily="34" charset="-122"/>
                  <a:cs typeface="Arial Bold" pitchFamily="34" charset="0"/>
                </a:rPr>
                <a:t>容量</a:t>
              </a:r>
              <a:endParaRPr lang="en-US" altLang="zh-CN" sz="1100" dirty="0">
                <a:solidFill>
                  <a:srgbClr val="000000"/>
                </a:solidFill>
                <a:latin typeface="微软雅黑" pitchFamily="34" charset="-122"/>
                <a:ea typeface="微软雅黑" pitchFamily="34" charset="-122"/>
                <a:cs typeface="Arial Bold" pitchFamily="34" charset="0"/>
              </a:endParaRPr>
            </a:p>
          </p:txBody>
        </p:sp>
        <p:grpSp>
          <p:nvGrpSpPr>
            <p:cNvPr id="120" name="组合 120"/>
            <p:cNvGrpSpPr/>
            <p:nvPr/>
          </p:nvGrpSpPr>
          <p:grpSpPr>
            <a:xfrm>
              <a:off x="297709" y="2686586"/>
              <a:ext cx="1335535" cy="2331797"/>
              <a:chOff x="1468372" y="1312198"/>
              <a:chExt cx="2038864" cy="2331257"/>
            </a:xfrm>
          </p:grpSpPr>
          <p:sp>
            <p:nvSpPr>
              <p:cNvPr id="121" name="上箭头 120"/>
              <p:cNvSpPr/>
              <p:nvPr/>
            </p:nvSpPr>
            <p:spPr>
              <a:xfrm rot="10800000">
                <a:off x="1468372" y="1312198"/>
                <a:ext cx="2038864" cy="2331257"/>
              </a:xfrm>
              <a:prstGeom prst="upArrow">
                <a:avLst/>
              </a:prstGeom>
              <a:gradFill>
                <a:gsLst>
                  <a:gs pos="0">
                    <a:srgbClr val="00B0F0">
                      <a:alpha val="78000"/>
                    </a:srgbClr>
                  </a:gs>
                  <a:gs pos="48000">
                    <a:srgbClr val="00B0F0">
                      <a:alpha val="50000"/>
                    </a:srgbClr>
                  </a:gs>
                  <a:gs pos="100000">
                    <a:srgbClr val="00B0F0">
                      <a:alpha val="0"/>
                    </a:srgb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100" dirty="0">
                  <a:solidFill>
                    <a:schemeClr val="accent3">
                      <a:lumMod val="75000"/>
                    </a:schemeClr>
                  </a:solidFill>
                  <a:latin typeface="微软雅黑" pitchFamily="34" charset="-122"/>
                  <a:ea typeface="微软雅黑" pitchFamily="34" charset="-122"/>
                </a:endParaRPr>
              </a:p>
            </p:txBody>
          </p:sp>
          <p:sp>
            <p:nvSpPr>
              <p:cNvPr id="122" name="TextBox 59"/>
              <p:cNvSpPr txBox="1"/>
              <p:nvPr/>
            </p:nvSpPr>
            <p:spPr>
              <a:xfrm>
                <a:off x="2196027" y="1634715"/>
                <a:ext cx="304119" cy="1637633"/>
              </a:xfrm>
              <a:prstGeom prst="rect">
                <a:avLst/>
              </a:prstGeom>
            </p:spPr>
            <p:txBody>
              <a:bodyPr vert="eaVert" wrap="square" lIns="0" tIns="0" rIns="0" bIns="0" rtlCol="0" anchor="t">
                <a:noAutofit/>
              </a:bodyPr>
              <a:lstStyle/>
              <a:p>
                <a:r>
                  <a:rPr kumimoji="1" lang="zh-CN" altLang="en-US" b="1" dirty="0" smtClean="0">
                    <a:solidFill>
                      <a:schemeClr val="accent3">
                        <a:lumMod val="75000"/>
                      </a:schemeClr>
                    </a:solidFill>
                    <a:latin typeface="微软雅黑" pitchFamily="34" charset="-122"/>
                    <a:ea typeface="微软雅黑" pitchFamily="34" charset="-122"/>
                  </a:rPr>
                  <a:t>用户数增加</a:t>
                </a:r>
              </a:p>
            </p:txBody>
          </p:sp>
          <p:sp>
            <p:nvSpPr>
              <p:cNvPr id="123" name="TextBox 60"/>
              <p:cNvSpPr txBox="1"/>
              <p:nvPr/>
            </p:nvSpPr>
            <p:spPr>
              <a:xfrm>
                <a:off x="2554136" y="1815339"/>
                <a:ext cx="304119" cy="1637633"/>
              </a:xfrm>
              <a:prstGeom prst="rect">
                <a:avLst/>
              </a:prstGeom>
            </p:spPr>
            <p:txBody>
              <a:bodyPr vert="eaVert" wrap="square" lIns="0" tIns="0" rIns="0" bIns="0" rtlCol="0" anchor="t">
                <a:noAutofit/>
              </a:bodyPr>
              <a:lstStyle/>
              <a:p>
                <a:r>
                  <a:rPr kumimoji="1" lang="zh-CN" altLang="en-US" b="1" dirty="0" smtClean="0">
                    <a:solidFill>
                      <a:schemeClr val="accent3">
                        <a:lumMod val="75000"/>
                      </a:schemeClr>
                    </a:solidFill>
                    <a:latin typeface="微软雅黑" pitchFamily="34" charset="-122"/>
                    <a:ea typeface="微软雅黑" pitchFamily="34" charset="-122"/>
                  </a:rPr>
                  <a:t>覆盖增强</a:t>
                </a:r>
              </a:p>
            </p:txBody>
          </p:sp>
        </p:grpSp>
        <p:grpSp>
          <p:nvGrpSpPr>
            <p:cNvPr id="124" name="组合 85"/>
            <p:cNvGrpSpPr/>
            <p:nvPr/>
          </p:nvGrpSpPr>
          <p:grpSpPr>
            <a:xfrm>
              <a:off x="8025677" y="2701272"/>
              <a:ext cx="1399855" cy="2331797"/>
              <a:chOff x="8554656" y="2346037"/>
              <a:chExt cx="799841" cy="1139795"/>
            </a:xfrm>
          </p:grpSpPr>
          <p:sp>
            <p:nvSpPr>
              <p:cNvPr id="125" name="上箭头 124"/>
              <p:cNvSpPr/>
              <p:nvPr/>
            </p:nvSpPr>
            <p:spPr>
              <a:xfrm>
                <a:off x="8554656" y="2346037"/>
                <a:ext cx="799841" cy="1139795"/>
              </a:xfrm>
              <a:prstGeom prst="upArrow">
                <a:avLst/>
              </a:prstGeom>
              <a:gradFill>
                <a:gsLst>
                  <a:gs pos="0">
                    <a:srgbClr val="00B0F0">
                      <a:alpha val="78000"/>
                    </a:srgbClr>
                  </a:gs>
                  <a:gs pos="48000">
                    <a:srgbClr val="00B0F0">
                      <a:alpha val="50000"/>
                    </a:srgbClr>
                  </a:gs>
                  <a:gs pos="100000">
                    <a:srgbClr val="00B0F0">
                      <a:alpha val="0"/>
                    </a:srgb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100" dirty="0">
                  <a:solidFill>
                    <a:schemeClr val="bg1"/>
                  </a:solidFill>
                  <a:latin typeface="微软雅黑" pitchFamily="34" charset="-122"/>
                  <a:ea typeface="微软雅黑" pitchFamily="34" charset="-122"/>
                </a:endParaRPr>
              </a:p>
            </p:txBody>
          </p:sp>
          <p:sp>
            <p:nvSpPr>
              <p:cNvPr id="126" name="TextBox 63"/>
              <p:cNvSpPr txBox="1"/>
              <p:nvPr/>
            </p:nvSpPr>
            <p:spPr>
              <a:xfrm>
                <a:off x="8786953" y="2571651"/>
                <a:ext cx="173743" cy="800669"/>
              </a:xfrm>
              <a:prstGeom prst="rect">
                <a:avLst/>
              </a:prstGeom>
            </p:spPr>
            <p:txBody>
              <a:bodyPr vert="eaVert" wrap="square" lIns="0" tIns="0" rIns="0" bIns="0" rtlCol="0" anchor="t">
                <a:noAutofit/>
              </a:bodyPr>
              <a:lstStyle/>
              <a:p>
                <a:r>
                  <a:rPr kumimoji="1" lang="zh-CN" altLang="en-US" b="1" dirty="0" smtClean="0">
                    <a:solidFill>
                      <a:schemeClr val="bg1"/>
                    </a:solidFill>
                    <a:latin typeface="微软雅黑" pitchFamily="34" charset="-122"/>
                    <a:ea typeface="微软雅黑" pitchFamily="34" charset="-122"/>
                  </a:rPr>
                  <a:t>移动性增强</a:t>
                </a:r>
                <a:endParaRPr kumimoji="1" lang="en-US" altLang="zh-CN" b="1" dirty="0" smtClean="0">
                  <a:solidFill>
                    <a:schemeClr val="bg1"/>
                  </a:solidFill>
                  <a:latin typeface="微软雅黑" pitchFamily="34" charset="-122"/>
                  <a:ea typeface="微软雅黑" pitchFamily="34" charset="-122"/>
                </a:endParaRPr>
              </a:p>
              <a:p>
                <a:endParaRPr kumimoji="1" lang="zh-CN" altLang="en-US" b="1" dirty="0" smtClean="0">
                  <a:solidFill>
                    <a:schemeClr val="bg1"/>
                  </a:solidFill>
                  <a:latin typeface="微软雅黑" pitchFamily="34" charset="-122"/>
                  <a:ea typeface="微软雅黑" pitchFamily="34" charset="-122"/>
                </a:endParaRPr>
              </a:p>
            </p:txBody>
          </p:sp>
          <p:sp>
            <p:nvSpPr>
              <p:cNvPr id="127" name="TextBox 64"/>
              <p:cNvSpPr txBox="1"/>
              <p:nvPr/>
            </p:nvSpPr>
            <p:spPr>
              <a:xfrm>
                <a:off x="8924178" y="2638202"/>
                <a:ext cx="173743" cy="681107"/>
              </a:xfrm>
              <a:prstGeom prst="rect">
                <a:avLst/>
              </a:prstGeom>
            </p:spPr>
            <p:txBody>
              <a:bodyPr vert="eaVert" wrap="square" lIns="0" tIns="0" rIns="0" bIns="0" rtlCol="0" anchor="t">
                <a:noAutofit/>
              </a:bodyPr>
              <a:lstStyle/>
              <a:p>
                <a:r>
                  <a:rPr kumimoji="1" lang="zh-CN" altLang="en-US" b="1" dirty="0" smtClean="0">
                    <a:solidFill>
                      <a:schemeClr val="bg1"/>
                    </a:solidFill>
                    <a:latin typeface="微软雅黑" pitchFamily="34" charset="-122"/>
                    <a:ea typeface="微软雅黑" pitchFamily="34" charset="-122"/>
                  </a:rPr>
                  <a:t>速率提升</a:t>
                </a:r>
              </a:p>
            </p:txBody>
          </p:sp>
        </p:grpSp>
        <p:sp>
          <p:nvSpPr>
            <p:cNvPr id="128" name="矩形 127"/>
            <p:cNvSpPr/>
            <p:nvPr/>
          </p:nvSpPr>
          <p:spPr>
            <a:xfrm>
              <a:off x="1606351" y="4085517"/>
              <a:ext cx="6634273" cy="1044400"/>
            </a:xfrm>
            <a:prstGeom prst="rect">
              <a:avLst/>
            </a:prstGeom>
            <a:no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zh-CN" altLang="en-US" sz="1200" dirty="0">
                <a:solidFill>
                  <a:srgbClr val="000000"/>
                </a:solidFill>
              </a:endParaRPr>
            </a:p>
          </p:txBody>
        </p:sp>
        <p:sp>
          <p:nvSpPr>
            <p:cNvPr id="130" name="矩形 129"/>
            <p:cNvSpPr/>
            <p:nvPr/>
          </p:nvSpPr>
          <p:spPr>
            <a:xfrm>
              <a:off x="4641527" y="4225306"/>
              <a:ext cx="911014" cy="221145"/>
            </a:xfrm>
            <a:prstGeom prst="rect">
              <a:avLst/>
            </a:prstGeom>
          </p:spPr>
          <p:txBody>
            <a:bodyPr wrap="square" lIns="51367" tIns="25683" rIns="51367" bIns="25683">
              <a:spAutoFit/>
            </a:bodyPr>
            <a:lstStyle/>
            <a:p>
              <a:pPr defTabSz="685537">
                <a:defRPr/>
              </a:pPr>
              <a:r>
                <a:rPr lang="en-US" altLang="zh-CN" sz="1100" dirty="0" smtClean="0">
                  <a:solidFill>
                    <a:srgbClr val="000000"/>
                  </a:solidFill>
                  <a:latin typeface="微软雅黑" pitchFamily="34" charset="-122"/>
                  <a:ea typeface="微软雅黑" pitchFamily="34" charset="-122"/>
                  <a:cs typeface="Arial Bold" pitchFamily="34" charset="0"/>
                </a:rPr>
                <a:t>&lt;30km/h</a:t>
              </a:r>
              <a:endParaRPr lang="en-US" altLang="zh-CN" sz="1100" dirty="0">
                <a:solidFill>
                  <a:srgbClr val="000000"/>
                </a:solidFill>
                <a:latin typeface="微软雅黑" pitchFamily="34" charset="-122"/>
                <a:ea typeface="微软雅黑" pitchFamily="34" charset="-122"/>
                <a:cs typeface="Arial Bold" pitchFamily="34" charset="0"/>
              </a:endParaRPr>
            </a:p>
          </p:txBody>
        </p:sp>
      </p:grpSp>
      <p:sp>
        <p:nvSpPr>
          <p:cNvPr id="131" name="标题 69"/>
          <p:cNvSpPr txBox="1">
            <a:spLocks/>
          </p:cNvSpPr>
          <p:nvPr/>
        </p:nvSpPr>
        <p:spPr>
          <a:xfrm>
            <a:off x="341071" y="361165"/>
            <a:ext cx="9472780"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无线通信网络比较</a:t>
            </a:r>
          </a:p>
        </p:txBody>
      </p:sp>
      <p:sp>
        <p:nvSpPr>
          <p:cNvPr id="3" name="椭圆 2"/>
          <p:cNvSpPr/>
          <p:nvPr/>
        </p:nvSpPr>
        <p:spPr>
          <a:xfrm>
            <a:off x="7878281" y="4489760"/>
            <a:ext cx="1403460" cy="13021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4542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目录</a:t>
            </a:r>
          </a:p>
        </p:txBody>
      </p:sp>
      <p:sp>
        <p:nvSpPr>
          <p:cNvPr id="4" name="标题 1"/>
          <p:cNvSpPr>
            <a:spLocks noGrp="1"/>
          </p:cNvSpPr>
          <p:nvPr>
            <p:ph type="title"/>
          </p:nvPr>
        </p:nvSpPr>
        <p:spPr>
          <a:xfrm>
            <a:off x="1397056" y="1188720"/>
            <a:ext cx="8166044" cy="4465320"/>
          </a:xfrm>
        </p:spPr>
        <p:txBody>
          <a:bodyPr>
            <a:normAutofit/>
          </a:bodyPr>
          <a:lstStyle/>
          <a:p>
            <a:pPr>
              <a:lnSpc>
                <a:spcPct val="200000"/>
              </a:lnSpc>
            </a:pPr>
            <a:r>
              <a:rPr lang="en-US" altLang="zh-CN" sz="2400" dirty="0" smtClean="0">
                <a:latin typeface="微软雅黑" panose="020B0503020204020204" charset="-122"/>
                <a:ea typeface="微软雅黑" panose="020B0503020204020204" charset="-122"/>
              </a:rPr>
              <a:t>1. </a:t>
            </a:r>
            <a:r>
              <a:rPr lang="zh-CN" altLang="en-US" sz="2400" dirty="0" smtClean="0">
                <a:latin typeface="微软雅黑" panose="020B0503020204020204" charset="-122"/>
                <a:ea typeface="微软雅黑" panose="020B0503020204020204" charset="-122"/>
              </a:rPr>
              <a:t>物联网发展趋势及</a:t>
            </a:r>
            <a:r>
              <a:rPr lang="en-US" altLang="zh-CN" sz="2400" dirty="0" smtClean="0">
                <a:latin typeface="微软雅黑" panose="020B0503020204020204" charset="-122"/>
                <a:ea typeface="微软雅黑" panose="020B0503020204020204" charset="-122"/>
              </a:rPr>
              <a:t>LPWA</a:t>
            </a:r>
            <a:r>
              <a:rPr lang="zh-CN" altLang="en-US" sz="2400" dirty="0" smtClean="0">
                <a:latin typeface="微软雅黑" panose="020B0503020204020204" charset="-122"/>
                <a:ea typeface="微软雅黑" panose="020B0503020204020204" charset="-122"/>
              </a:rPr>
              <a:t>兴起</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800" b="1" dirty="0" smtClean="0">
                <a:solidFill>
                  <a:srgbClr val="0070C0"/>
                </a:solidFill>
                <a:latin typeface="微软雅黑" panose="020B0503020204020204" charset="-122"/>
                <a:ea typeface="微软雅黑" panose="020B0503020204020204" charset="-122"/>
              </a:rPr>
              <a:t>2. </a:t>
            </a:r>
            <a:r>
              <a:rPr lang="zh-CN" altLang="en-US" sz="2800" b="1" dirty="0" smtClean="0">
                <a:solidFill>
                  <a:srgbClr val="0070C0"/>
                </a:solidFill>
                <a:latin typeface="微软雅黑" panose="020B0503020204020204" charset="-122"/>
                <a:ea typeface="微软雅黑" panose="020B0503020204020204" charset="-122"/>
              </a:rPr>
              <a:t>窄带物联网</a:t>
            </a:r>
            <a:r>
              <a:rPr lang="en-US" altLang="zh-CN" sz="2800" b="1" dirty="0" smtClean="0">
                <a:solidFill>
                  <a:srgbClr val="0070C0"/>
                </a:solidFill>
                <a:latin typeface="微软雅黑" panose="020B0503020204020204" charset="-122"/>
                <a:ea typeface="微软雅黑" panose="020B0503020204020204" charset="-122"/>
              </a:rPr>
              <a:t>NB-</a:t>
            </a:r>
            <a:r>
              <a:rPr lang="en-US" altLang="zh-CN" sz="2800" b="1" dirty="0" err="1" smtClean="0">
                <a:solidFill>
                  <a:srgbClr val="0070C0"/>
                </a:solidFill>
                <a:latin typeface="微软雅黑" panose="020B0503020204020204" charset="-122"/>
                <a:ea typeface="微软雅黑" panose="020B0503020204020204" charset="-122"/>
              </a:rPr>
              <a:t>IoT</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3. </a:t>
            </a:r>
            <a:r>
              <a:rPr lang="zh-CN" altLang="en-US" sz="2400" dirty="0" smtClean="0">
                <a:latin typeface="微软雅黑" panose="020B0503020204020204" charset="-122"/>
                <a:ea typeface="微软雅黑" panose="020B0503020204020204" charset="-122"/>
              </a:rPr>
              <a:t>基本</a:t>
            </a:r>
            <a:r>
              <a:rPr lang="en-US" altLang="zh-CN" sz="2400" dirty="0" smtClean="0">
                <a:latin typeface="微软雅黑" panose="020B0503020204020204" charset="-122"/>
                <a:ea typeface="微软雅黑" panose="020B0503020204020204" charset="-122"/>
              </a:rPr>
              <a:t>NB-</a:t>
            </a:r>
            <a:r>
              <a:rPr lang="en-US" altLang="zh-CN" sz="2400" dirty="0" err="1" smtClean="0">
                <a:latin typeface="微软雅黑" panose="020B0503020204020204" charset="-122"/>
                <a:ea typeface="微软雅黑" panose="020B0503020204020204" charset="-122"/>
              </a:rPr>
              <a:t>IoT</a:t>
            </a:r>
            <a:r>
              <a:rPr lang="zh-CN" altLang="en-US" sz="2400" dirty="0" smtClean="0">
                <a:latin typeface="微软雅黑" panose="020B0503020204020204" charset="-122"/>
                <a:ea typeface="微软雅黑" panose="020B0503020204020204" charset="-122"/>
              </a:rPr>
              <a:t>物联网应用系统的架构及开发</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4. NB-</a:t>
            </a:r>
            <a:r>
              <a:rPr lang="en-US" altLang="zh-CN" sz="2400" dirty="0" err="1" smtClean="0">
                <a:latin typeface="微软雅黑" panose="020B0503020204020204" charset="-122"/>
                <a:ea typeface="微软雅黑" panose="020B0503020204020204" charset="-122"/>
              </a:rPr>
              <a:t>IoT</a:t>
            </a:r>
            <a:r>
              <a:rPr lang="zh-CN" altLang="en-US" sz="2400" dirty="0" smtClean="0">
                <a:latin typeface="微软雅黑" panose="020B0503020204020204" charset="-122"/>
                <a:ea typeface="微软雅黑" panose="020B0503020204020204" charset="-122"/>
              </a:rPr>
              <a:t>应用</a:t>
            </a:r>
            <a:br>
              <a:rPr lang="zh-CN" altLang="en-US" sz="2400" dirty="0" smtClean="0">
                <a:latin typeface="微软雅黑" panose="020B0503020204020204" charset="-122"/>
                <a:ea typeface="微软雅黑" panose="020B0503020204020204" charset="-122"/>
              </a:rPr>
            </a:b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NB-</a:t>
            </a:r>
            <a:r>
              <a:rPr lang="en-US" altLang="zh-CN" sz="2800" dirty="0" err="1"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介绍</a:t>
            </a:r>
          </a:p>
        </p:txBody>
      </p:sp>
      <p:sp>
        <p:nvSpPr>
          <p:cNvPr id="4" name="标题 1"/>
          <p:cNvSpPr>
            <a:spLocks noGrp="1"/>
          </p:cNvSpPr>
          <p:nvPr>
            <p:ph type="title"/>
          </p:nvPr>
        </p:nvSpPr>
        <p:spPr>
          <a:xfrm>
            <a:off x="2204776" y="1684020"/>
            <a:ext cx="7434524" cy="3040380"/>
          </a:xfrm>
        </p:spPr>
        <p:txBody>
          <a:bodyPr>
            <a:normAutofit/>
          </a:bodyPr>
          <a:lstStyle/>
          <a:p>
            <a:pPr>
              <a:lnSpc>
                <a:spcPct val="200000"/>
              </a:lnSpc>
            </a:pPr>
            <a:r>
              <a:rPr lang="en-US" altLang="zh-CN" sz="2400" dirty="0" smtClean="0">
                <a:latin typeface="微软雅黑" panose="020B0503020204020204" charset="-122"/>
                <a:ea typeface="微软雅黑" panose="020B0503020204020204" charset="-122"/>
              </a:rPr>
              <a:t>1. NB-</a:t>
            </a:r>
            <a:r>
              <a:rPr lang="en-US" altLang="zh-CN" sz="2400" dirty="0" err="1" smtClean="0">
                <a:latin typeface="微软雅黑" panose="020B0503020204020204" charset="-122"/>
                <a:ea typeface="微软雅黑" panose="020B0503020204020204" charset="-122"/>
              </a:rPr>
              <a:t>IoT</a:t>
            </a:r>
            <a:r>
              <a:rPr lang="zh-CN" altLang="en-US" sz="2400" dirty="0" smtClean="0">
                <a:latin typeface="微软雅黑" panose="020B0503020204020204" charset="-122"/>
                <a:ea typeface="微软雅黑" panose="020B0503020204020204" charset="-122"/>
              </a:rPr>
              <a:t>产生及相关标准</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2. NB-</a:t>
            </a:r>
            <a:r>
              <a:rPr lang="en-US" altLang="zh-CN" sz="2400" dirty="0" err="1" smtClean="0">
                <a:latin typeface="微软雅黑" panose="020B0503020204020204" charset="-122"/>
                <a:ea typeface="微软雅黑" panose="020B0503020204020204" charset="-122"/>
              </a:rPr>
              <a:t>IoT</a:t>
            </a:r>
            <a:r>
              <a:rPr lang="zh-CN" altLang="en-US" sz="2400" dirty="0" smtClean="0">
                <a:latin typeface="微软雅黑" panose="020B0503020204020204" charset="-122"/>
                <a:ea typeface="微软雅黑" panose="020B0503020204020204" charset="-122"/>
              </a:rPr>
              <a:t>网络架构</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3. NB-</a:t>
            </a:r>
            <a:r>
              <a:rPr lang="en-US" altLang="zh-CN" sz="2400" dirty="0" err="1" smtClean="0">
                <a:latin typeface="微软雅黑" panose="020B0503020204020204" charset="-122"/>
                <a:ea typeface="微软雅黑" panose="020B0503020204020204" charset="-122"/>
              </a:rPr>
              <a:t>IoT</a:t>
            </a:r>
            <a:r>
              <a:rPr lang="zh-CN" altLang="en-US" sz="2400" dirty="0" smtClean="0">
                <a:latin typeface="微软雅黑" panose="020B0503020204020204" charset="-122"/>
                <a:ea typeface="微软雅黑" panose="020B0503020204020204" charset="-122"/>
              </a:rPr>
              <a:t>关键技术</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4. NB-</a:t>
            </a:r>
            <a:r>
              <a:rPr lang="en-US" altLang="zh-CN" sz="2400" dirty="0" err="1" smtClean="0">
                <a:latin typeface="微软雅黑" panose="020B0503020204020204" charset="-122"/>
                <a:ea typeface="微软雅黑" panose="020B0503020204020204" charset="-122"/>
              </a:rPr>
              <a:t>IoT</a:t>
            </a:r>
            <a:r>
              <a:rPr lang="en-US" altLang="zh-CN" sz="2400" dirty="0" smtClean="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特点（优点</a:t>
            </a:r>
            <a:r>
              <a:rPr lang="en-US" altLang="zh-CN" sz="2400" dirty="0" smtClean="0">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局限性）</a:t>
            </a: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什么是</a:t>
            </a:r>
            <a:r>
              <a:rPr lang="en-US" altLang="zh-CN" sz="2800" dirty="0" smtClean="0">
                <a:latin typeface="微软雅黑" panose="020B0503020204020204" pitchFamily="34" charset="-122"/>
                <a:ea typeface="微软雅黑" panose="020B0503020204020204" pitchFamily="34" charset="-122"/>
              </a:rPr>
              <a:t>NB-</a:t>
            </a:r>
            <a:r>
              <a:rPr lang="en-US" altLang="zh-CN" sz="2800" dirty="0" err="1"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a:t>
            </a:r>
          </a:p>
        </p:txBody>
      </p:sp>
      <p:grpSp>
        <p:nvGrpSpPr>
          <p:cNvPr id="2" name="组合 1"/>
          <p:cNvGrpSpPr/>
          <p:nvPr/>
        </p:nvGrpSpPr>
        <p:grpSpPr>
          <a:xfrm>
            <a:off x="134679" y="1005840"/>
            <a:ext cx="12057321" cy="5468303"/>
            <a:chOff x="0" y="791586"/>
            <a:chExt cx="9205218" cy="3950469"/>
          </a:xfrm>
        </p:grpSpPr>
        <p:sp>
          <p:nvSpPr>
            <p:cNvPr id="9" name="矩形 8"/>
            <p:cNvSpPr/>
            <p:nvPr/>
          </p:nvSpPr>
          <p:spPr>
            <a:xfrm>
              <a:off x="0" y="842385"/>
              <a:ext cx="9144002" cy="461437"/>
            </a:xfrm>
            <a:prstGeom prst="rect">
              <a:avLst/>
            </a:prstGeom>
            <a:solidFill>
              <a:schemeClr val="accent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291" tIns="45645" rIns="91291" bIns="45645" rtlCol="0" anchor="ctr"/>
            <a:lstStyle/>
            <a:p>
              <a:pPr algn="ctr"/>
              <a:endParaRPr lang="zh-CN" altLang="en-US"/>
            </a:p>
          </p:txBody>
        </p:sp>
        <p:sp>
          <p:nvSpPr>
            <p:cNvPr id="10" name="矩形 9"/>
            <p:cNvSpPr/>
            <p:nvPr/>
          </p:nvSpPr>
          <p:spPr>
            <a:xfrm>
              <a:off x="203202" y="1420241"/>
              <a:ext cx="4216399" cy="3321814"/>
            </a:xfrm>
            <a:prstGeom prst="rect">
              <a:avLst/>
            </a:prstGeom>
            <a:noFill/>
            <a:ln>
              <a:solidFill>
                <a:schemeClr val="bg1">
                  <a:lumMod val="50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291" tIns="45645" rIns="91291" bIns="45645" rtlCol="0" anchor="ctr"/>
            <a:lstStyle/>
            <a:p>
              <a:pPr algn="ctr"/>
              <a:endParaRPr lang="zh-CN" altLang="en-US"/>
            </a:p>
          </p:txBody>
        </p:sp>
        <p:sp>
          <p:nvSpPr>
            <p:cNvPr id="11" name="矩形 10"/>
            <p:cNvSpPr/>
            <p:nvPr/>
          </p:nvSpPr>
          <p:spPr>
            <a:xfrm>
              <a:off x="1489053" y="791586"/>
              <a:ext cx="7716165" cy="553618"/>
            </a:xfrm>
            <a:prstGeom prst="rect">
              <a:avLst/>
            </a:prstGeom>
          </p:spPr>
          <p:txBody>
            <a:bodyPr wrap="square" lIns="91066" tIns="45532" rIns="91066" bIns="45532">
              <a:spAutoFit/>
            </a:bodyPr>
            <a:lstStyle/>
            <a:p>
              <a:pPr>
                <a:lnSpc>
                  <a:spcPct val="150000"/>
                </a:lnSpc>
              </a:pPr>
              <a:r>
                <a:rPr lang="en-US" altLang="zh-CN"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NB-</a:t>
              </a:r>
              <a:r>
                <a:rPr lang="en-US" altLang="zh-CN" b="1" dirty="0" err="1"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IoT</a:t>
              </a:r>
              <a:r>
                <a:rPr lang="en-US" altLang="zh-CN"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——Narrow band- Internet of Things</a:t>
              </a:r>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即</a:t>
              </a:r>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窄带物联网</a:t>
              </a:r>
              <a:endPar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2" name="Picture 2"/>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1" y="1591906"/>
              <a:ext cx="1816099" cy="1232459"/>
            </a:xfrm>
            <a:prstGeom prst="rect">
              <a:avLst/>
            </a:prstGeom>
            <a:noFill/>
            <a:ln>
              <a:noFill/>
            </a:ln>
          </p:spPr>
        </p:pic>
        <p:graphicFrame>
          <p:nvGraphicFramePr>
            <p:cNvPr id="13" name="Object 2"/>
            <p:cNvGraphicFramePr>
              <a:graphicFrameLocks noChangeAspect="1"/>
            </p:cNvGraphicFramePr>
            <p:nvPr>
              <p:extLst>
                <p:ext uri="{D42A27DB-BD31-4B8C-83A1-F6EECF244321}">
                  <p14:modId xmlns:p14="http://schemas.microsoft.com/office/powerpoint/2010/main" val="472060408"/>
                </p:ext>
              </p:extLst>
            </p:nvPr>
          </p:nvGraphicFramePr>
          <p:xfrm>
            <a:off x="190503" y="2989455"/>
            <a:ext cx="1638298" cy="1270000"/>
          </p:xfrm>
          <a:graphic>
            <a:graphicData uri="http://schemas.openxmlformats.org/presentationml/2006/ole">
              <mc:AlternateContent xmlns:mc="http://schemas.openxmlformats.org/markup-compatibility/2006">
                <mc:Choice xmlns:v="urn:schemas-microsoft-com:vml" Requires="v">
                  <p:oleObj spid="_x0000_s1040" name="Visio" r:id="rId4" imgW="1792677" imgH="2440469" progId="">
                    <p:embed/>
                  </p:oleObj>
                </mc:Choice>
                <mc:Fallback>
                  <p:oleObj name="Visio" r:id="rId4" imgW="1792677" imgH="2440469"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3" y="2989455"/>
                          <a:ext cx="1638298"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2"/>
            <p:cNvGrpSpPr>
              <a:grpSpLocks noChangeAspect="1"/>
            </p:cNvGrpSpPr>
            <p:nvPr/>
          </p:nvGrpSpPr>
          <p:grpSpPr bwMode="auto">
            <a:xfrm>
              <a:off x="6890088" y="1796794"/>
              <a:ext cx="1743848" cy="608632"/>
              <a:chOff x="2168" y="1826"/>
              <a:chExt cx="3309" cy="3893"/>
            </a:xfrm>
          </p:grpSpPr>
          <p:sp>
            <p:nvSpPr>
              <p:cNvPr id="15" name="Rectangle 138"/>
              <p:cNvSpPr>
                <a:spLocks noChangeArrowheads="1"/>
              </p:cNvSpPr>
              <p:nvPr/>
            </p:nvSpPr>
            <p:spPr bwMode="auto">
              <a:xfrm>
                <a:off x="2168" y="1826"/>
                <a:ext cx="61" cy="318"/>
              </a:xfrm>
              <a:prstGeom prst="rect">
                <a:avLst/>
              </a:prstGeom>
              <a:noFill/>
              <a:ln w="9525">
                <a:noFill/>
                <a:miter lim="800000"/>
                <a:headEnd/>
                <a:tailEnd/>
              </a:ln>
            </p:spPr>
            <p:txBody>
              <a:bodyPr vert="horz" wrap="none" lIns="0" tIns="0" rIns="0" bIns="0" numCol="1" anchor="t" anchorCtr="0" compatLnSpc="1">
                <a:prstTxWarp prst="textNoShape">
                  <a:avLst/>
                </a:prstTxWarp>
              </a:bodyPr>
              <a:lstStyle/>
              <a:p>
                <a:pPr algn="ctr" defTabSz="914175"/>
                <a:r>
                  <a:rPr lang="en-US" altLang="ja-JP" sz="1000" b="1" dirty="0" smtClean="0">
                    <a:latin typeface="Arial" pitchFamily="34" charset="0"/>
                    <a:ea typeface="Times New Roman" pitchFamily="18" charset="0"/>
                    <a:cs typeface="Times New Roman" pitchFamily="18" charset="0"/>
                  </a:rPr>
                  <a:t> </a:t>
                </a:r>
                <a:endParaRPr lang="en-US" altLang="ja-JP" dirty="0" smtClean="0">
                  <a:latin typeface="Arial" pitchFamily="34" charset="0"/>
                </a:endParaRPr>
              </a:p>
            </p:txBody>
          </p:sp>
          <p:grpSp>
            <p:nvGrpSpPr>
              <p:cNvPr id="16" name="Group 135"/>
              <p:cNvGrpSpPr>
                <a:grpSpLocks/>
              </p:cNvGrpSpPr>
              <p:nvPr/>
            </p:nvGrpSpPr>
            <p:grpSpPr bwMode="auto">
              <a:xfrm>
                <a:off x="2906" y="3773"/>
                <a:ext cx="242" cy="1943"/>
                <a:chOff x="738" y="1687"/>
                <a:chExt cx="242" cy="1684"/>
              </a:xfrm>
            </p:grpSpPr>
            <p:sp>
              <p:nvSpPr>
                <p:cNvPr id="26" name="Freeform 137"/>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36"/>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Freeform 131"/>
              <p:cNvSpPr>
                <a:spLocks/>
              </p:cNvSpPr>
              <p:nvPr/>
            </p:nvSpPr>
            <p:spPr bwMode="auto">
              <a:xfrm>
                <a:off x="3273" y="3776"/>
                <a:ext cx="243" cy="1943"/>
              </a:xfrm>
              <a:custGeom>
                <a:avLst/>
                <a:gdLst/>
                <a:ahLst/>
                <a:cxnLst>
                  <a:cxn ang="0">
                    <a:pos x="226" y="0"/>
                  </a:cxn>
                  <a:cxn ang="0">
                    <a:pos x="0" y="226"/>
                  </a:cxn>
                  <a:cxn ang="0">
                    <a:pos x="0" y="9207"/>
                  </a:cxn>
                  <a:cxn ang="0">
                    <a:pos x="226" y="9433"/>
                  </a:cxn>
                  <a:cxn ang="0">
                    <a:pos x="1132" y="9433"/>
                  </a:cxn>
                  <a:cxn ang="0">
                    <a:pos x="1358" y="9207"/>
                  </a:cxn>
                  <a:cxn ang="0">
                    <a:pos x="1358" y="226"/>
                  </a:cxn>
                  <a:cxn ang="0">
                    <a:pos x="1132" y="0"/>
                  </a:cxn>
                  <a:cxn ang="0">
                    <a:pos x="226" y="0"/>
                  </a:cxn>
                </a:cxnLst>
                <a:rect l="0" t="0" r="r" b="b"/>
                <a:pathLst>
                  <a:path w="1358" h="9433">
                    <a:moveTo>
                      <a:pt x="226" y="0"/>
                    </a:moveTo>
                    <a:cubicBezTo>
                      <a:pt x="101" y="0"/>
                      <a:pt x="0" y="101"/>
                      <a:pt x="0" y="226"/>
                    </a:cubicBezTo>
                    <a:lnTo>
                      <a:pt x="0" y="9207"/>
                    </a:lnTo>
                    <a:cubicBezTo>
                      <a:pt x="0" y="9332"/>
                      <a:pt x="101" y="9433"/>
                      <a:pt x="226" y="9433"/>
                    </a:cubicBezTo>
                    <a:lnTo>
                      <a:pt x="1132" y="9433"/>
                    </a:lnTo>
                    <a:cubicBezTo>
                      <a:pt x="1257" y="9433"/>
                      <a:pt x="1358" y="9332"/>
                      <a:pt x="1358" y="9207"/>
                    </a:cubicBezTo>
                    <a:lnTo>
                      <a:pt x="1358" y="226"/>
                    </a:lnTo>
                    <a:cubicBezTo>
                      <a:pt x="1358" y="101"/>
                      <a:pt x="1257" y="0"/>
                      <a:pt x="1132" y="0"/>
                    </a:cubicBezTo>
                    <a:lnTo>
                      <a:pt x="226"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 name="Group 84"/>
              <p:cNvGrpSpPr>
                <a:grpSpLocks/>
              </p:cNvGrpSpPr>
              <p:nvPr/>
            </p:nvGrpSpPr>
            <p:grpSpPr bwMode="auto">
              <a:xfrm>
                <a:off x="2906" y="3773"/>
                <a:ext cx="242" cy="1943"/>
                <a:chOff x="738" y="1687"/>
                <a:chExt cx="242" cy="1684"/>
              </a:xfrm>
            </p:grpSpPr>
            <p:sp>
              <p:nvSpPr>
                <p:cNvPr id="24" name="Freeform 86"/>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5"/>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Freeform 83"/>
              <p:cNvSpPr>
                <a:spLocks/>
              </p:cNvSpPr>
              <p:nvPr/>
            </p:nvSpPr>
            <p:spPr bwMode="auto">
              <a:xfrm>
                <a:off x="3628" y="3317"/>
                <a:ext cx="222" cy="2383"/>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C0000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30"/>
              <p:cNvSpPr>
                <a:spLocks noChangeShapeType="1"/>
              </p:cNvSpPr>
              <p:nvPr/>
            </p:nvSpPr>
            <p:spPr bwMode="auto">
              <a:xfrm>
                <a:off x="2230" y="5719"/>
                <a:ext cx="3247" cy="0"/>
              </a:xfrm>
              <a:prstGeom prst="line">
                <a:avLst/>
              </a:prstGeom>
              <a:noFill/>
              <a:ln w="1714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6"/>
              <p:cNvSpPr>
                <a:spLocks/>
              </p:cNvSpPr>
              <p:nvPr/>
            </p:nvSpPr>
            <p:spPr bwMode="auto">
              <a:xfrm>
                <a:off x="4361" y="3767"/>
                <a:ext cx="242" cy="1944"/>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auto">
              <a:xfrm>
                <a:off x="3977" y="3770"/>
                <a:ext cx="242" cy="1943"/>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8"/>
              <p:cNvSpPr>
                <a:spLocks/>
              </p:cNvSpPr>
              <p:nvPr/>
            </p:nvSpPr>
            <p:spPr bwMode="auto">
              <a:xfrm>
                <a:off x="4728" y="3770"/>
                <a:ext cx="241" cy="1943"/>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72"/>
            <p:cNvGrpSpPr>
              <a:grpSpLocks noChangeAspect="1"/>
            </p:cNvGrpSpPr>
            <p:nvPr/>
          </p:nvGrpSpPr>
          <p:grpSpPr bwMode="auto">
            <a:xfrm>
              <a:off x="6842523" y="2668495"/>
              <a:ext cx="1949006" cy="689260"/>
              <a:chOff x="1279" y="1826"/>
              <a:chExt cx="9348" cy="4295"/>
            </a:xfrm>
          </p:grpSpPr>
          <p:sp>
            <p:nvSpPr>
              <p:cNvPr id="30" name="Rectangle 138"/>
              <p:cNvSpPr>
                <a:spLocks noChangeArrowheads="1"/>
              </p:cNvSpPr>
              <p:nvPr/>
            </p:nvSpPr>
            <p:spPr bwMode="auto">
              <a:xfrm>
                <a:off x="2168" y="1826"/>
                <a:ext cx="61" cy="318"/>
              </a:xfrm>
              <a:prstGeom prst="rect">
                <a:avLst/>
              </a:prstGeom>
              <a:noFill/>
              <a:ln w="9525">
                <a:noFill/>
                <a:miter lim="800000"/>
                <a:headEnd/>
                <a:tailEnd/>
              </a:ln>
            </p:spPr>
            <p:txBody>
              <a:bodyPr vert="horz" wrap="none" lIns="0" tIns="0" rIns="0" bIns="0" numCol="1" anchor="t" anchorCtr="0" compatLnSpc="1">
                <a:prstTxWarp prst="textNoShape">
                  <a:avLst/>
                </a:prstTxWarp>
              </a:bodyPr>
              <a:lstStyle/>
              <a:p>
                <a:pPr algn="ctr" defTabSz="914175"/>
                <a:r>
                  <a:rPr lang="en-US" altLang="ja-JP" sz="1000" b="1" dirty="0" smtClean="0">
                    <a:latin typeface="Arial" pitchFamily="34" charset="0"/>
                    <a:ea typeface="Times New Roman" pitchFamily="18" charset="0"/>
                    <a:cs typeface="Times New Roman" pitchFamily="18" charset="0"/>
                  </a:rPr>
                  <a:t> </a:t>
                </a:r>
                <a:endParaRPr lang="en-US" altLang="ja-JP" dirty="0" smtClean="0">
                  <a:latin typeface="Arial" pitchFamily="34" charset="0"/>
                </a:endParaRPr>
              </a:p>
            </p:txBody>
          </p:sp>
          <p:grpSp>
            <p:nvGrpSpPr>
              <p:cNvPr id="31" name="Group 135"/>
              <p:cNvGrpSpPr>
                <a:grpSpLocks/>
              </p:cNvGrpSpPr>
              <p:nvPr/>
            </p:nvGrpSpPr>
            <p:grpSpPr bwMode="auto">
              <a:xfrm>
                <a:off x="2906" y="3773"/>
                <a:ext cx="242" cy="1943"/>
                <a:chOff x="738" y="1687"/>
                <a:chExt cx="242" cy="1684"/>
              </a:xfrm>
            </p:grpSpPr>
            <p:sp>
              <p:nvSpPr>
                <p:cNvPr id="161" name="Freeform 137"/>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36"/>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Freeform 133"/>
              <p:cNvSpPr>
                <a:spLocks/>
              </p:cNvSpPr>
              <p:nvPr/>
            </p:nvSpPr>
            <p:spPr bwMode="auto">
              <a:xfrm>
                <a:off x="3638" y="3773"/>
                <a:ext cx="242" cy="1943"/>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3" name="Group 129"/>
              <p:cNvGrpSpPr>
                <a:grpSpLocks/>
              </p:cNvGrpSpPr>
              <p:nvPr/>
            </p:nvGrpSpPr>
            <p:grpSpPr bwMode="auto">
              <a:xfrm>
                <a:off x="3390" y="3776"/>
                <a:ext cx="243" cy="1943"/>
                <a:chOff x="1222" y="1690"/>
                <a:chExt cx="243" cy="1684"/>
              </a:xfrm>
            </p:grpSpPr>
            <p:sp>
              <p:nvSpPr>
                <p:cNvPr id="159" name="Freeform 131"/>
                <p:cNvSpPr>
                  <a:spLocks/>
                </p:cNvSpPr>
                <p:nvPr/>
              </p:nvSpPr>
              <p:spPr bwMode="auto">
                <a:xfrm>
                  <a:off x="1222" y="1690"/>
                  <a:ext cx="243" cy="1684"/>
                </a:xfrm>
                <a:custGeom>
                  <a:avLst/>
                  <a:gdLst/>
                  <a:ahLst/>
                  <a:cxnLst>
                    <a:cxn ang="0">
                      <a:pos x="226" y="0"/>
                    </a:cxn>
                    <a:cxn ang="0">
                      <a:pos x="0" y="226"/>
                    </a:cxn>
                    <a:cxn ang="0">
                      <a:pos x="0" y="9207"/>
                    </a:cxn>
                    <a:cxn ang="0">
                      <a:pos x="226" y="9433"/>
                    </a:cxn>
                    <a:cxn ang="0">
                      <a:pos x="1132" y="9433"/>
                    </a:cxn>
                    <a:cxn ang="0">
                      <a:pos x="1358" y="9207"/>
                    </a:cxn>
                    <a:cxn ang="0">
                      <a:pos x="1358" y="226"/>
                    </a:cxn>
                    <a:cxn ang="0">
                      <a:pos x="1132" y="0"/>
                    </a:cxn>
                    <a:cxn ang="0">
                      <a:pos x="226" y="0"/>
                    </a:cxn>
                  </a:cxnLst>
                  <a:rect l="0" t="0" r="r" b="b"/>
                  <a:pathLst>
                    <a:path w="1358" h="9433">
                      <a:moveTo>
                        <a:pt x="226" y="0"/>
                      </a:moveTo>
                      <a:cubicBezTo>
                        <a:pt x="101" y="0"/>
                        <a:pt x="0" y="101"/>
                        <a:pt x="0" y="226"/>
                      </a:cubicBezTo>
                      <a:lnTo>
                        <a:pt x="0" y="9207"/>
                      </a:lnTo>
                      <a:cubicBezTo>
                        <a:pt x="0" y="9332"/>
                        <a:pt x="101" y="9433"/>
                        <a:pt x="226" y="9433"/>
                      </a:cubicBezTo>
                      <a:lnTo>
                        <a:pt x="1132" y="9433"/>
                      </a:lnTo>
                      <a:cubicBezTo>
                        <a:pt x="1257" y="9433"/>
                        <a:pt x="1358" y="9332"/>
                        <a:pt x="1358" y="9207"/>
                      </a:cubicBezTo>
                      <a:lnTo>
                        <a:pt x="1358" y="226"/>
                      </a:lnTo>
                      <a:cubicBezTo>
                        <a:pt x="1358" y="101"/>
                        <a:pt x="1257" y="0"/>
                        <a:pt x="1132" y="0"/>
                      </a:cubicBezTo>
                      <a:lnTo>
                        <a:pt x="226"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30"/>
                <p:cNvSpPr>
                  <a:spLocks/>
                </p:cNvSpPr>
                <p:nvPr/>
              </p:nvSpPr>
              <p:spPr bwMode="auto">
                <a:xfrm>
                  <a:off x="1222" y="1690"/>
                  <a:ext cx="243" cy="1684"/>
                </a:xfrm>
                <a:custGeom>
                  <a:avLst/>
                  <a:gdLst/>
                  <a:ahLst/>
                  <a:cxnLst>
                    <a:cxn ang="0">
                      <a:pos x="226" y="0"/>
                    </a:cxn>
                    <a:cxn ang="0">
                      <a:pos x="0" y="226"/>
                    </a:cxn>
                    <a:cxn ang="0">
                      <a:pos x="0" y="9207"/>
                    </a:cxn>
                    <a:cxn ang="0">
                      <a:pos x="226" y="9433"/>
                    </a:cxn>
                    <a:cxn ang="0">
                      <a:pos x="1132" y="9433"/>
                    </a:cxn>
                    <a:cxn ang="0">
                      <a:pos x="1358" y="9207"/>
                    </a:cxn>
                    <a:cxn ang="0">
                      <a:pos x="1358" y="226"/>
                    </a:cxn>
                    <a:cxn ang="0">
                      <a:pos x="1132" y="0"/>
                    </a:cxn>
                    <a:cxn ang="0">
                      <a:pos x="226" y="0"/>
                    </a:cxn>
                  </a:cxnLst>
                  <a:rect l="0" t="0" r="r" b="b"/>
                  <a:pathLst>
                    <a:path w="1358" h="9433">
                      <a:moveTo>
                        <a:pt x="226" y="0"/>
                      </a:moveTo>
                      <a:cubicBezTo>
                        <a:pt x="101" y="0"/>
                        <a:pt x="0" y="101"/>
                        <a:pt x="0" y="226"/>
                      </a:cubicBezTo>
                      <a:lnTo>
                        <a:pt x="0" y="9207"/>
                      </a:lnTo>
                      <a:cubicBezTo>
                        <a:pt x="0" y="9332"/>
                        <a:pt x="101" y="9433"/>
                        <a:pt x="226" y="9433"/>
                      </a:cubicBezTo>
                      <a:lnTo>
                        <a:pt x="1132" y="9433"/>
                      </a:lnTo>
                      <a:cubicBezTo>
                        <a:pt x="1257" y="9433"/>
                        <a:pt x="1358" y="9332"/>
                        <a:pt x="1358" y="9207"/>
                      </a:cubicBezTo>
                      <a:lnTo>
                        <a:pt x="1358" y="226"/>
                      </a:lnTo>
                      <a:cubicBezTo>
                        <a:pt x="1358" y="101"/>
                        <a:pt x="1257" y="0"/>
                        <a:pt x="1132" y="0"/>
                      </a:cubicBezTo>
                      <a:lnTo>
                        <a:pt x="226"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126"/>
              <p:cNvGrpSpPr>
                <a:grpSpLocks/>
              </p:cNvGrpSpPr>
              <p:nvPr/>
            </p:nvGrpSpPr>
            <p:grpSpPr bwMode="auto">
              <a:xfrm>
                <a:off x="3148" y="3776"/>
                <a:ext cx="242" cy="1943"/>
                <a:chOff x="980" y="1690"/>
                <a:chExt cx="242" cy="1684"/>
              </a:xfrm>
            </p:grpSpPr>
            <p:sp>
              <p:nvSpPr>
                <p:cNvPr id="157" name="Freeform 128"/>
                <p:cNvSpPr>
                  <a:spLocks/>
                </p:cNvSpPr>
                <p:nvPr/>
              </p:nvSpPr>
              <p:spPr bwMode="auto">
                <a:xfrm>
                  <a:off x="980"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27"/>
                <p:cNvSpPr>
                  <a:spLocks/>
                </p:cNvSpPr>
                <p:nvPr/>
              </p:nvSpPr>
              <p:spPr bwMode="auto">
                <a:xfrm>
                  <a:off x="980"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123"/>
              <p:cNvGrpSpPr>
                <a:grpSpLocks/>
              </p:cNvGrpSpPr>
              <p:nvPr/>
            </p:nvGrpSpPr>
            <p:grpSpPr bwMode="auto">
              <a:xfrm>
                <a:off x="6075" y="3773"/>
                <a:ext cx="242" cy="1943"/>
                <a:chOff x="3907" y="1687"/>
                <a:chExt cx="242" cy="1684"/>
              </a:xfrm>
            </p:grpSpPr>
            <p:sp>
              <p:nvSpPr>
                <p:cNvPr id="155" name="Freeform 125"/>
                <p:cNvSpPr>
                  <a:spLocks/>
                </p:cNvSpPr>
                <p:nvPr/>
              </p:nvSpPr>
              <p:spPr bwMode="auto">
                <a:xfrm>
                  <a:off x="3907"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50" y="9433"/>
                        <a:pt x="1350" y="9333"/>
                        <a:pt x="1350" y="9208"/>
                      </a:cubicBezTo>
                      <a:lnTo>
                        <a:pt x="1350" y="225"/>
                      </a:lnTo>
                      <a:cubicBezTo>
                        <a:pt x="1350" y="101"/>
                        <a:pt x="1250"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24"/>
                <p:cNvSpPr>
                  <a:spLocks/>
                </p:cNvSpPr>
                <p:nvPr/>
              </p:nvSpPr>
              <p:spPr bwMode="auto">
                <a:xfrm>
                  <a:off x="3907"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50" y="9433"/>
                        <a:pt x="1350" y="9333"/>
                        <a:pt x="1350" y="9208"/>
                      </a:cubicBezTo>
                      <a:lnTo>
                        <a:pt x="1350" y="225"/>
                      </a:lnTo>
                      <a:cubicBezTo>
                        <a:pt x="1350" y="101"/>
                        <a:pt x="1250"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 name="Group 120"/>
              <p:cNvGrpSpPr>
                <a:grpSpLocks/>
              </p:cNvGrpSpPr>
              <p:nvPr/>
            </p:nvGrpSpPr>
            <p:grpSpPr bwMode="auto">
              <a:xfrm>
                <a:off x="6808" y="3773"/>
                <a:ext cx="242" cy="1943"/>
                <a:chOff x="4640" y="1687"/>
                <a:chExt cx="242" cy="1684"/>
              </a:xfrm>
            </p:grpSpPr>
            <p:sp>
              <p:nvSpPr>
                <p:cNvPr id="153" name="Freeform 122"/>
                <p:cNvSpPr>
                  <a:spLocks/>
                </p:cNvSpPr>
                <p:nvPr/>
              </p:nvSpPr>
              <p:spPr bwMode="auto">
                <a:xfrm>
                  <a:off x="464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21"/>
                <p:cNvSpPr>
                  <a:spLocks/>
                </p:cNvSpPr>
                <p:nvPr/>
              </p:nvSpPr>
              <p:spPr bwMode="auto">
                <a:xfrm>
                  <a:off x="464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117"/>
              <p:cNvGrpSpPr>
                <a:grpSpLocks/>
              </p:cNvGrpSpPr>
              <p:nvPr/>
            </p:nvGrpSpPr>
            <p:grpSpPr bwMode="auto">
              <a:xfrm>
                <a:off x="7540" y="3773"/>
                <a:ext cx="242" cy="1944"/>
                <a:chOff x="5372" y="1687"/>
                <a:chExt cx="242" cy="1685"/>
              </a:xfrm>
            </p:grpSpPr>
            <p:sp>
              <p:nvSpPr>
                <p:cNvPr id="151" name="Freeform 119"/>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18"/>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114"/>
              <p:cNvGrpSpPr>
                <a:grpSpLocks/>
              </p:cNvGrpSpPr>
              <p:nvPr/>
            </p:nvGrpSpPr>
            <p:grpSpPr bwMode="auto">
              <a:xfrm>
                <a:off x="5828" y="3776"/>
                <a:ext cx="243" cy="1943"/>
                <a:chOff x="3660" y="1690"/>
                <a:chExt cx="243" cy="1684"/>
              </a:xfrm>
            </p:grpSpPr>
            <p:sp>
              <p:nvSpPr>
                <p:cNvPr id="149" name="Freeform 116"/>
                <p:cNvSpPr>
                  <a:spLocks/>
                </p:cNvSpPr>
                <p:nvPr/>
              </p:nvSpPr>
              <p:spPr bwMode="auto">
                <a:xfrm>
                  <a:off x="3660" y="1690"/>
                  <a:ext cx="243" cy="1684"/>
                </a:xfrm>
                <a:custGeom>
                  <a:avLst/>
                  <a:gdLst/>
                  <a:ahLst/>
                  <a:cxnLst>
                    <a:cxn ang="0">
                      <a:pos x="227" y="0"/>
                    </a:cxn>
                    <a:cxn ang="0">
                      <a:pos x="0" y="226"/>
                    </a:cxn>
                    <a:cxn ang="0">
                      <a:pos x="0" y="9207"/>
                    </a:cxn>
                    <a:cxn ang="0">
                      <a:pos x="227" y="9433"/>
                    </a:cxn>
                    <a:cxn ang="0">
                      <a:pos x="1132" y="9433"/>
                    </a:cxn>
                    <a:cxn ang="0">
                      <a:pos x="1358" y="9207"/>
                    </a:cxn>
                    <a:cxn ang="0">
                      <a:pos x="1358" y="226"/>
                    </a:cxn>
                    <a:cxn ang="0">
                      <a:pos x="1132" y="0"/>
                    </a:cxn>
                    <a:cxn ang="0">
                      <a:pos x="227" y="0"/>
                    </a:cxn>
                  </a:cxnLst>
                  <a:rect l="0" t="0" r="r" b="b"/>
                  <a:pathLst>
                    <a:path w="1358" h="9433">
                      <a:moveTo>
                        <a:pt x="227" y="0"/>
                      </a:moveTo>
                      <a:cubicBezTo>
                        <a:pt x="102" y="0"/>
                        <a:pt x="0" y="101"/>
                        <a:pt x="0" y="226"/>
                      </a:cubicBezTo>
                      <a:lnTo>
                        <a:pt x="0" y="9207"/>
                      </a:lnTo>
                      <a:cubicBezTo>
                        <a:pt x="0" y="9332"/>
                        <a:pt x="102" y="9433"/>
                        <a:pt x="227" y="9433"/>
                      </a:cubicBezTo>
                      <a:lnTo>
                        <a:pt x="1132" y="9433"/>
                      </a:lnTo>
                      <a:cubicBezTo>
                        <a:pt x="1257" y="9433"/>
                        <a:pt x="1358" y="9332"/>
                        <a:pt x="1358" y="9207"/>
                      </a:cubicBezTo>
                      <a:lnTo>
                        <a:pt x="1358" y="226"/>
                      </a:lnTo>
                      <a:cubicBezTo>
                        <a:pt x="1358" y="101"/>
                        <a:pt x="1257" y="0"/>
                        <a:pt x="1132" y="0"/>
                      </a:cubicBezTo>
                      <a:lnTo>
                        <a:pt x="227"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15"/>
                <p:cNvSpPr>
                  <a:spLocks/>
                </p:cNvSpPr>
                <p:nvPr/>
              </p:nvSpPr>
              <p:spPr bwMode="auto">
                <a:xfrm>
                  <a:off x="3660" y="1690"/>
                  <a:ext cx="243" cy="1684"/>
                </a:xfrm>
                <a:custGeom>
                  <a:avLst/>
                  <a:gdLst/>
                  <a:ahLst/>
                  <a:cxnLst>
                    <a:cxn ang="0">
                      <a:pos x="227" y="0"/>
                    </a:cxn>
                    <a:cxn ang="0">
                      <a:pos x="0" y="226"/>
                    </a:cxn>
                    <a:cxn ang="0">
                      <a:pos x="0" y="9207"/>
                    </a:cxn>
                    <a:cxn ang="0">
                      <a:pos x="227" y="9433"/>
                    </a:cxn>
                    <a:cxn ang="0">
                      <a:pos x="1132" y="9433"/>
                    </a:cxn>
                    <a:cxn ang="0">
                      <a:pos x="1358" y="9207"/>
                    </a:cxn>
                    <a:cxn ang="0">
                      <a:pos x="1358" y="226"/>
                    </a:cxn>
                    <a:cxn ang="0">
                      <a:pos x="1132" y="0"/>
                    </a:cxn>
                    <a:cxn ang="0">
                      <a:pos x="227" y="0"/>
                    </a:cxn>
                  </a:cxnLst>
                  <a:rect l="0" t="0" r="r" b="b"/>
                  <a:pathLst>
                    <a:path w="1358" h="9433">
                      <a:moveTo>
                        <a:pt x="227" y="0"/>
                      </a:moveTo>
                      <a:cubicBezTo>
                        <a:pt x="102" y="0"/>
                        <a:pt x="0" y="101"/>
                        <a:pt x="0" y="226"/>
                      </a:cubicBezTo>
                      <a:lnTo>
                        <a:pt x="0" y="9207"/>
                      </a:lnTo>
                      <a:cubicBezTo>
                        <a:pt x="0" y="9332"/>
                        <a:pt x="102" y="9433"/>
                        <a:pt x="227" y="9433"/>
                      </a:cubicBezTo>
                      <a:lnTo>
                        <a:pt x="1132" y="9433"/>
                      </a:lnTo>
                      <a:cubicBezTo>
                        <a:pt x="1257" y="9433"/>
                        <a:pt x="1358" y="9332"/>
                        <a:pt x="1358" y="9207"/>
                      </a:cubicBezTo>
                      <a:lnTo>
                        <a:pt x="1358" y="226"/>
                      </a:lnTo>
                      <a:cubicBezTo>
                        <a:pt x="1358" y="101"/>
                        <a:pt x="1257" y="0"/>
                        <a:pt x="1132" y="0"/>
                      </a:cubicBezTo>
                      <a:lnTo>
                        <a:pt x="227"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111"/>
              <p:cNvGrpSpPr>
                <a:grpSpLocks/>
              </p:cNvGrpSpPr>
              <p:nvPr/>
            </p:nvGrpSpPr>
            <p:grpSpPr bwMode="auto">
              <a:xfrm>
                <a:off x="6561" y="3776"/>
                <a:ext cx="242" cy="1943"/>
                <a:chOff x="4393" y="1690"/>
                <a:chExt cx="242" cy="1684"/>
              </a:xfrm>
            </p:grpSpPr>
            <p:sp>
              <p:nvSpPr>
                <p:cNvPr id="147" name="Freeform 113"/>
                <p:cNvSpPr>
                  <a:spLocks/>
                </p:cNvSpPr>
                <p:nvPr/>
              </p:nvSpPr>
              <p:spPr bwMode="auto">
                <a:xfrm>
                  <a:off x="4393"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12"/>
                <p:cNvSpPr>
                  <a:spLocks/>
                </p:cNvSpPr>
                <p:nvPr/>
              </p:nvSpPr>
              <p:spPr bwMode="auto">
                <a:xfrm>
                  <a:off x="4393"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Group 108"/>
              <p:cNvGrpSpPr>
                <a:grpSpLocks/>
              </p:cNvGrpSpPr>
              <p:nvPr/>
            </p:nvGrpSpPr>
            <p:grpSpPr bwMode="auto">
              <a:xfrm>
                <a:off x="7292" y="3776"/>
                <a:ext cx="248" cy="1943"/>
                <a:chOff x="5124" y="1690"/>
                <a:chExt cx="248" cy="1684"/>
              </a:xfrm>
            </p:grpSpPr>
            <p:sp>
              <p:nvSpPr>
                <p:cNvPr id="145" name="Freeform 110"/>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09"/>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105"/>
              <p:cNvGrpSpPr>
                <a:grpSpLocks/>
              </p:cNvGrpSpPr>
              <p:nvPr/>
            </p:nvGrpSpPr>
            <p:grpSpPr bwMode="auto">
              <a:xfrm>
                <a:off x="6317" y="3776"/>
                <a:ext cx="244" cy="1943"/>
                <a:chOff x="4149" y="1690"/>
                <a:chExt cx="244" cy="1684"/>
              </a:xfrm>
            </p:grpSpPr>
            <p:sp>
              <p:nvSpPr>
                <p:cNvPr id="143" name="Freeform 107"/>
                <p:cNvSpPr>
                  <a:spLocks/>
                </p:cNvSpPr>
                <p:nvPr/>
              </p:nvSpPr>
              <p:spPr bwMode="auto">
                <a:xfrm>
                  <a:off x="4149" y="1690"/>
                  <a:ext cx="244" cy="1684"/>
                </a:xfrm>
                <a:custGeom>
                  <a:avLst/>
                  <a:gdLst/>
                  <a:ahLst/>
                  <a:cxnLst>
                    <a:cxn ang="0">
                      <a:pos x="227" y="0"/>
                    </a:cxn>
                    <a:cxn ang="0">
                      <a:pos x="0" y="226"/>
                    </a:cxn>
                    <a:cxn ang="0">
                      <a:pos x="0" y="9207"/>
                    </a:cxn>
                    <a:cxn ang="0">
                      <a:pos x="227" y="9433"/>
                    </a:cxn>
                    <a:cxn ang="0">
                      <a:pos x="1132" y="9433"/>
                    </a:cxn>
                    <a:cxn ang="0">
                      <a:pos x="1359" y="9207"/>
                    </a:cxn>
                    <a:cxn ang="0">
                      <a:pos x="1359" y="226"/>
                    </a:cxn>
                    <a:cxn ang="0">
                      <a:pos x="1132" y="0"/>
                    </a:cxn>
                    <a:cxn ang="0">
                      <a:pos x="227" y="0"/>
                    </a:cxn>
                  </a:cxnLst>
                  <a:rect l="0" t="0" r="r" b="b"/>
                  <a:pathLst>
                    <a:path w="1359" h="9433">
                      <a:moveTo>
                        <a:pt x="227" y="0"/>
                      </a:moveTo>
                      <a:cubicBezTo>
                        <a:pt x="102" y="0"/>
                        <a:pt x="0" y="101"/>
                        <a:pt x="0" y="226"/>
                      </a:cubicBezTo>
                      <a:lnTo>
                        <a:pt x="0" y="9207"/>
                      </a:lnTo>
                      <a:cubicBezTo>
                        <a:pt x="0" y="9332"/>
                        <a:pt x="102" y="9433"/>
                        <a:pt x="227" y="9433"/>
                      </a:cubicBezTo>
                      <a:lnTo>
                        <a:pt x="1132" y="9433"/>
                      </a:lnTo>
                      <a:cubicBezTo>
                        <a:pt x="1257" y="9433"/>
                        <a:pt x="1359" y="9332"/>
                        <a:pt x="1359" y="9207"/>
                      </a:cubicBezTo>
                      <a:lnTo>
                        <a:pt x="1359" y="226"/>
                      </a:lnTo>
                      <a:cubicBezTo>
                        <a:pt x="1359" y="101"/>
                        <a:pt x="1257" y="0"/>
                        <a:pt x="1132" y="0"/>
                      </a:cubicBezTo>
                      <a:lnTo>
                        <a:pt x="227"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06"/>
                <p:cNvSpPr>
                  <a:spLocks/>
                </p:cNvSpPr>
                <p:nvPr/>
              </p:nvSpPr>
              <p:spPr bwMode="auto">
                <a:xfrm>
                  <a:off x="4149" y="1690"/>
                  <a:ext cx="244" cy="1684"/>
                </a:xfrm>
                <a:custGeom>
                  <a:avLst/>
                  <a:gdLst/>
                  <a:ahLst/>
                  <a:cxnLst>
                    <a:cxn ang="0">
                      <a:pos x="227" y="0"/>
                    </a:cxn>
                    <a:cxn ang="0">
                      <a:pos x="0" y="226"/>
                    </a:cxn>
                    <a:cxn ang="0">
                      <a:pos x="0" y="9207"/>
                    </a:cxn>
                    <a:cxn ang="0">
                      <a:pos x="227" y="9433"/>
                    </a:cxn>
                    <a:cxn ang="0">
                      <a:pos x="1132" y="9433"/>
                    </a:cxn>
                    <a:cxn ang="0">
                      <a:pos x="1359" y="9207"/>
                    </a:cxn>
                    <a:cxn ang="0">
                      <a:pos x="1359" y="226"/>
                    </a:cxn>
                    <a:cxn ang="0">
                      <a:pos x="1132" y="0"/>
                    </a:cxn>
                    <a:cxn ang="0">
                      <a:pos x="227" y="0"/>
                    </a:cxn>
                  </a:cxnLst>
                  <a:rect l="0" t="0" r="r" b="b"/>
                  <a:pathLst>
                    <a:path w="1359" h="9433">
                      <a:moveTo>
                        <a:pt x="227" y="0"/>
                      </a:moveTo>
                      <a:cubicBezTo>
                        <a:pt x="102" y="0"/>
                        <a:pt x="0" y="101"/>
                        <a:pt x="0" y="226"/>
                      </a:cubicBezTo>
                      <a:lnTo>
                        <a:pt x="0" y="9207"/>
                      </a:lnTo>
                      <a:cubicBezTo>
                        <a:pt x="0" y="9332"/>
                        <a:pt x="102" y="9433"/>
                        <a:pt x="227" y="9433"/>
                      </a:cubicBezTo>
                      <a:lnTo>
                        <a:pt x="1132" y="9433"/>
                      </a:lnTo>
                      <a:cubicBezTo>
                        <a:pt x="1257" y="9433"/>
                        <a:pt x="1359" y="9332"/>
                        <a:pt x="1359" y="9207"/>
                      </a:cubicBezTo>
                      <a:lnTo>
                        <a:pt x="1359" y="226"/>
                      </a:lnTo>
                      <a:cubicBezTo>
                        <a:pt x="1359" y="101"/>
                        <a:pt x="1257" y="0"/>
                        <a:pt x="1132" y="0"/>
                      </a:cubicBezTo>
                      <a:lnTo>
                        <a:pt x="227"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102"/>
              <p:cNvGrpSpPr>
                <a:grpSpLocks/>
              </p:cNvGrpSpPr>
              <p:nvPr/>
            </p:nvGrpSpPr>
            <p:grpSpPr bwMode="auto">
              <a:xfrm>
                <a:off x="7050" y="3776"/>
                <a:ext cx="242" cy="1943"/>
                <a:chOff x="4882" y="1690"/>
                <a:chExt cx="242" cy="1684"/>
              </a:xfrm>
            </p:grpSpPr>
            <p:sp>
              <p:nvSpPr>
                <p:cNvPr id="141" name="Freeform 104"/>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03"/>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 name="Group 99"/>
              <p:cNvGrpSpPr>
                <a:grpSpLocks/>
              </p:cNvGrpSpPr>
              <p:nvPr/>
            </p:nvGrpSpPr>
            <p:grpSpPr bwMode="auto">
              <a:xfrm>
                <a:off x="7782" y="3773"/>
                <a:ext cx="242" cy="1944"/>
                <a:chOff x="5614" y="1687"/>
                <a:chExt cx="242" cy="1685"/>
              </a:xfrm>
            </p:grpSpPr>
            <p:sp>
              <p:nvSpPr>
                <p:cNvPr id="139" name="Freeform 101"/>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0"/>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96"/>
              <p:cNvGrpSpPr>
                <a:grpSpLocks/>
              </p:cNvGrpSpPr>
              <p:nvPr/>
            </p:nvGrpSpPr>
            <p:grpSpPr bwMode="auto">
              <a:xfrm>
                <a:off x="8513" y="3773"/>
                <a:ext cx="242" cy="1944"/>
                <a:chOff x="6345" y="1687"/>
                <a:chExt cx="242" cy="1685"/>
              </a:xfrm>
            </p:grpSpPr>
            <p:sp>
              <p:nvSpPr>
                <p:cNvPr id="137" name="Freeform 98"/>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7"/>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93"/>
              <p:cNvGrpSpPr>
                <a:grpSpLocks/>
              </p:cNvGrpSpPr>
              <p:nvPr/>
            </p:nvGrpSpPr>
            <p:grpSpPr bwMode="auto">
              <a:xfrm>
                <a:off x="8265" y="3776"/>
                <a:ext cx="244" cy="1943"/>
                <a:chOff x="6097" y="1690"/>
                <a:chExt cx="244" cy="1684"/>
              </a:xfrm>
            </p:grpSpPr>
            <p:sp>
              <p:nvSpPr>
                <p:cNvPr id="135" name="Freeform 95"/>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4"/>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90"/>
              <p:cNvGrpSpPr>
                <a:grpSpLocks/>
              </p:cNvGrpSpPr>
              <p:nvPr/>
            </p:nvGrpSpPr>
            <p:grpSpPr bwMode="auto">
              <a:xfrm>
                <a:off x="8024" y="3776"/>
                <a:ext cx="241" cy="1943"/>
                <a:chOff x="5856" y="1690"/>
                <a:chExt cx="241" cy="1684"/>
              </a:xfrm>
            </p:grpSpPr>
            <p:sp>
              <p:nvSpPr>
                <p:cNvPr id="133" name="Freeform 92"/>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91"/>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87"/>
              <p:cNvGrpSpPr>
                <a:grpSpLocks/>
              </p:cNvGrpSpPr>
              <p:nvPr/>
            </p:nvGrpSpPr>
            <p:grpSpPr bwMode="auto">
              <a:xfrm>
                <a:off x="8755" y="3776"/>
                <a:ext cx="243" cy="1943"/>
                <a:chOff x="6587" y="1690"/>
                <a:chExt cx="243" cy="1684"/>
              </a:xfrm>
            </p:grpSpPr>
            <p:sp>
              <p:nvSpPr>
                <p:cNvPr id="130" name="Freeform 89"/>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8"/>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84"/>
              <p:cNvGrpSpPr>
                <a:grpSpLocks/>
              </p:cNvGrpSpPr>
              <p:nvPr/>
            </p:nvGrpSpPr>
            <p:grpSpPr bwMode="auto">
              <a:xfrm>
                <a:off x="2906" y="3773"/>
                <a:ext cx="242" cy="1943"/>
                <a:chOff x="738" y="1687"/>
                <a:chExt cx="242" cy="1684"/>
              </a:xfrm>
            </p:grpSpPr>
            <p:sp>
              <p:nvSpPr>
                <p:cNvPr id="128" name="Freeform 86"/>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85"/>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81"/>
              <p:cNvGrpSpPr>
                <a:grpSpLocks/>
              </p:cNvGrpSpPr>
              <p:nvPr/>
            </p:nvGrpSpPr>
            <p:grpSpPr bwMode="auto">
              <a:xfrm>
                <a:off x="2540" y="3440"/>
                <a:ext cx="1340" cy="2342"/>
                <a:chOff x="372" y="1399"/>
                <a:chExt cx="1340" cy="2028"/>
              </a:xfrm>
            </p:grpSpPr>
            <p:sp>
              <p:nvSpPr>
                <p:cNvPr id="126" name="Freeform 83"/>
                <p:cNvSpPr>
                  <a:spLocks/>
                </p:cNvSpPr>
                <p:nvPr/>
              </p:nvSpPr>
              <p:spPr bwMode="auto">
                <a:xfrm>
                  <a:off x="372" y="1399"/>
                  <a:ext cx="229" cy="2028"/>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C0000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82"/>
                <p:cNvSpPr>
                  <a:spLocks/>
                </p:cNvSpPr>
                <p:nvPr/>
              </p:nvSpPr>
              <p:spPr bwMode="auto">
                <a:xfrm>
                  <a:off x="147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78"/>
              <p:cNvGrpSpPr>
                <a:grpSpLocks/>
              </p:cNvGrpSpPr>
              <p:nvPr/>
            </p:nvGrpSpPr>
            <p:grpSpPr bwMode="auto">
              <a:xfrm>
                <a:off x="3390" y="3776"/>
                <a:ext cx="243" cy="1943"/>
                <a:chOff x="1222" y="1690"/>
                <a:chExt cx="243" cy="1684"/>
              </a:xfrm>
            </p:grpSpPr>
            <p:sp>
              <p:nvSpPr>
                <p:cNvPr id="124" name="Freeform 80"/>
                <p:cNvSpPr>
                  <a:spLocks/>
                </p:cNvSpPr>
                <p:nvPr/>
              </p:nvSpPr>
              <p:spPr bwMode="auto">
                <a:xfrm>
                  <a:off x="1222" y="1690"/>
                  <a:ext cx="243" cy="1684"/>
                </a:xfrm>
                <a:custGeom>
                  <a:avLst/>
                  <a:gdLst/>
                  <a:ahLst/>
                  <a:cxnLst>
                    <a:cxn ang="0">
                      <a:pos x="226" y="0"/>
                    </a:cxn>
                    <a:cxn ang="0">
                      <a:pos x="0" y="226"/>
                    </a:cxn>
                    <a:cxn ang="0">
                      <a:pos x="0" y="9207"/>
                    </a:cxn>
                    <a:cxn ang="0">
                      <a:pos x="226" y="9433"/>
                    </a:cxn>
                    <a:cxn ang="0">
                      <a:pos x="1132" y="9433"/>
                    </a:cxn>
                    <a:cxn ang="0">
                      <a:pos x="1358" y="9207"/>
                    </a:cxn>
                    <a:cxn ang="0">
                      <a:pos x="1358" y="226"/>
                    </a:cxn>
                    <a:cxn ang="0">
                      <a:pos x="1132" y="0"/>
                    </a:cxn>
                    <a:cxn ang="0">
                      <a:pos x="226" y="0"/>
                    </a:cxn>
                  </a:cxnLst>
                  <a:rect l="0" t="0" r="r" b="b"/>
                  <a:pathLst>
                    <a:path w="1358" h="9433">
                      <a:moveTo>
                        <a:pt x="226" y="0"/>
                      </a:moveTo>
                      <a:cubicBezTo>
                        <a:pt x="101" y="0"/>
                        <a:pt x="0" y="101"/>
                        <a:pt x="0" y="226"/>
                      </a:cubicBezTo>
                      <a:lnTo>
                        <a:pt x="0" y="9207"/>
                      </a:lnTo>
                      <a:cubicBezTo>
                        <a:pt x="0" y="9332"/>
                        <a:pt x="101" y="9433"/>
                        <a:pt x="226" y="9433"/>
                      </a:cubicBezTo>
                      <a:lnTo>
                        <a:pt x="1132" y="9433"/>
                      </a:lnTo>
                      <a:cubicBezTo>
                        <a:pt x="1257" y="9433"/>
                        <a:pt x="1358" y="9332"/>
                        <a:pt x="1358" y="9207"/>
                      </a:cubicBezTo>
                      <a:lnTo>
                        <a:pt x="1358" y="226"/>
                      </a:lnTo>
                      <a:cubicBezTo>
                        <a:pt x="1358" y="101"/>
                        <a:pt x="1257" y="0"/>
                        <a:pt x="1132" y="0"/>
                      </a:cubicBezTo>
                      <a:lnTo>
                        <a:pt x="226"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9"/>
                <p:cNvSpPr>
                  <a:spLocks/>
                </p:cNvSpPr>
                <p:nvPr/>
              </p:nvSpPr>
              <p:spPr bwMode="auto">
                <a:xfrm>
                  <a:off x="1222" y="1690"/>
                  <a:ext cx="243" cy="1684"/>
                </a:xfrm>
                <a:custGeom>
                  <a:avLst/>
                  <a:gdLst/>
                  <a:ahLst/>
                  <a:cxnLst>
                    <a:cxn ang="0">
                      <a:pos x="226" y="0"/>
                    </a:cxn>
                    <a:cxn ang="0">
                      <a:pos x="0" y="226"/>
                    </a:cxn>
                    <a:cxn ang="0">
                      <a:pos x="0" y="9207"/>
                    </a:cxn>
                    <a:cxn ang="0">
                      <a:pos x="226" y="9433"/>
                    </a:cxn>
                    <a:cxn ang="0">
                      <a:pos x="1132" y="9433"/>
                    </a:cxn>
                    <a:cxn ang="0">
                      <a:pos x="1358" y="9207"/>
                    </a:cxn>
                    <a:cxn ang="0">
                      <a:pos x="1358" y="226"/>
                    </a:cxn>
                    <a:cxn ang="0">
                      <a:pos x="1132" y="0"/>
                    </a:cxn>
                    <a:cxn ang="0">
                      <a:pos x="226" y="0"/>
                    </a:cxn>
                  </a:cxnLst>
                  <a:rect l="0" t="0" r="r" b="b"/>
                  <a:pathLst>
                    <a:path w="1358" h="9433">
                      <a:moveTo>
                        <a:pt x="226" y="0"/>
                      </a:moveTo>
                      <a:cubicBezTo>
                        <a:pt x="101" y="0"/>
                        <a:pt x="0" y="101"/>
                        <a:pt x="0" y="226"/>
                      </a:cubicBezTo>
                      <a:lnTo>
                        <a:pt x="0" y="9207"/>
                      </a:lnTo>
                      <a:cubicBezTo>
                        <a:pt x="0" y="9332"/>
                        <a:pt x="101" y="9433"/>
                        <a:pt x="226" y="9433"/>
                      </a:cubicBezTo>
                      <a:lnTo>
                        <a:pt x="1132" y="9433"/>
                      </a:lnTo>
                      <a:cubicBezTo>
                        <a:pt x="1257" y="9433"/>
                        <a:pt x="1358" y="9332"/>
                        <a:pt x="1358" y="9207"/>
                      </a:cubicBezTo>
                      <a:lnTo>
                        <a:pt x="1358" y="226"/>
                      </a:lnTo>
                      <a:cubicBezTo>
                        <a:pt x="1358" y="101"/>
                        <a:pt x="1257" y="0"/>
                        <a:pt x="1132" y="0"/>
                      </a:cubicBezTo>
                      <a:lnTo>
                        <a:pt x="226"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75"/>
              <p:cNvGrpSpPr>
                <a:grpSpLocks/>
              </p:cNvGrpSpPr>
              <p:nvPr/>
            </p:nvGrpSpPr>
            <p:grpSpPr bwMode="auto">
              <a:xfrm>
                <a:off x="3148" y="3776"/>
                <a:ext cx="242" cy="1943"/>
                <a:chOff x="980" y="1690"/>
                <a:chExt cx="242" cy="1684"/>
              </a:xfrm>
            </p:grpSpPr>
            <p:sp>
              <p:nvSpPr>
                <p:cNvPr id="122" name="Freeform 77"/>
                <p:cNvSpPr>
                  <a:spLocks/>
                </p:cNvSpPr>
                <p:nvPr/>
              </p:nvSpPr>
              <p:spPr bwMode="auto">
                <a:xfrm>
                  <a:off x="980"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6"/>
                <p:cNvSpPr>
                  <a:spLocks/>
                </p:cNvSpPr>
                <p:nvPr/>
              </p:nvSpPr>
              <p:spPr bwMode="auto">
                <a:xfrm>
                  <a:off x="980"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 name="Group 72"/>
              <p:cNvGrpSpPr>
                <a:grpSpLocks/>
              </p:cNvGrpSpPr>
              <p:nvPr/>
            </p:nvGrpSpPr>
            <p:grpSpPr bwMode="auto">
              <a:xfrm>
                <a:off x="6075" y="3773"/>
                <a:ext cx="242" cy="1943"/>
                <a:chOff x="3907" y="1687"/>
                <a:chExt cx="242" cy="1684"/>
              </a:xfrm>
            </p:grpSpPr>
            <p:sp>
              <p:nvSpPr>
                <p:cNvPr id="120" name="Freeform 74"/>
                <p:cNvSpPr>
                  <a:spLocks/>
                </p:cNvSpPr>
                <p:nvPr/>
              </p:nvSpPr>
              <p:spPr bwMode="auto">
                <a:xfrm>
                  <a:off x="3907"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50" y="9433"/>
                        <a:pt x="1350" y="9333"/>
                        <a:pt x="1350" y="9208"/>
                      </a:cubicBezTo>
                      <a:lnTo>
                        <a:pt x="1350" y="225"/>
                      </a:lnTo>
                      <a:cubicBezTo>
                        <a:pt x="1350" y="101"/>
                        <a:pt x="1250"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3"/>
                <p:cNvSpPr>
                  <a:spLocks/>
                </p:cNvSpPr>
                <p:nvPr/>
              </p:nvSpPr>
              <p:spPr bwMode="auto">
                <a:xfrm>
                  <a:off x="3907"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50" y="9433"/>
                        <a:pt x="1350" y="9333"/>
                        <a:pt x="1350" y="9208"/>
                      </a:cubicBezTo>
                      <a:lnTo>
                        <a:pt x="1350" y="225"/>
                      </a:lnTo>
                      <a:cubicBezTo>
                        <a:pt x="1350" y="101"/>
                        <a:pt x="1250"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69"/>
              <p:cNvGrpSpPr>
                <a:grpSpLocks/>
              </p:cNvGrpSpPr>
              <p:nvPr/>
            </p:nvGrpSpPr>
            <p:grpSpPr bwMode="auto">
              <a:xfrm>
                <a:off x="6808" y="3773"/>
                <a:ext cx="242" cy="1943"/>
                <a:chOff x="4640" y="1687"/>
                <a:chExt cx="242" cy="1684"/>
              </a:xfrm>
            </p:grpSpPr>
            <p:sp>
              <p:nvSpPr>
                <p:cNvPr id="118" name="Freeform 71"/>
                <p:cNvSpPr>
                  <a:spLocks/>
                </p:cNvSpPr>
                <p:nvPr/>
              </p:nvSpPr>
              <p:spPr bwMode="auto">
                <a:xfrm>
                  <a:off x="464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0"/>
                <p:cNvSpPr>
                  <a:spLocks/>
                </p:cNvSpPr>
                <p:nvPr/>
              </p:nvSpPr>
              <p:spPr bwMode="auto">
                <a:xfrm>
                  <a:off x="464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Group 66"/>
              <p:cNvGrpSpPr>
                <a:grpSpLocks/>
              </p:cNvGrpSpPr>
              <p:nvPr/>
            </p:nvGrpSpPr>
            <p:grpSpPr bwMode="auto">
              <a:xfrm>
                <a:off x="7540" y="3773"/>
                <a:ext cx="242" cy="1944"/>
                <a:chOff x="5372" y="1687"/>
                <a:chExt cx="242" cy="1685"/>
              </a:xfrm>
            </p:grpSpPr>
            <p:sp>
              <p:nvSpPr>
                <p:cNvPr id="116" name="Freeform 68"/>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7"/>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 name="Group 63"/>
              <p:cNvGrpSpPr>
                <a:grpSpLocks/>
              </p:cNvGrpSpPr>
              <p:nvPr/>
            </p:nvGrpSpPr>
            <p:grpSpPr bwMode="auto">
              <a:xfrm>
                <a:off x="5828" y="3776"/>
                <a:ext cx="243" cy="1943"/>
                <a:chOff x="3660" y="1690"/>
                <a:chExt cx="243" cy="1684"/>
              </a:xfrm>
            </p:grpSpPr>
            <p:sp>
              <p:nvSpPr>
                <p:cNvPr id="114" name="Freeform 65"/>
                <p:cNvSpPr>
                  <a:spLocks/>
                </p:cNvSpPr>
                <p:nvPr/>
              </p:nvSpPr>
              <p:spPr bwMode="auto">
                <a:xfrm>
                  <a:off x="3660" y="1690"/>
                  <a:ext cx="243" cy="1684"/>
                </a:xfrm>
                <a:custGeom>
                  <a:avLst/>
                  <a:gdLst/>
                  <a:ahLst/>
                  <a:cxnLst>
                    <a:cxn ang="0">
                      <a:pos x="227" y="0"/>
                    </a:cxn>
                    <a:cxn ang="0">
                      <a:pos x="0" y="226"/>
                    </a:cxn>
                    <a:cxn ang="0">
                      <a:pos x="0" y="9207"/>
                    </a:cxn>
                    <a:cxn ang="0">
                      <a:pos x="227" y="9433"/>
                    </a:cxn>
                    <a:cxn ang="0">
                      <a:pos x="1132" y="9433"/>
                    </a:cxn>
                    <a:cxn ang="0">
                      <a:pos x="1358" y="9207"/>
                    </a:cxn>
                    <a:cxn ang="0">
                      <a:pos x="1358" y="226"/>
                    </a:cxn>
                    <a:cxn ang="0">
                      <a:pos x="1132" y="0"/>
                    </a:cxn>
                    <a:cxn ang="0">
                      <a:pos x="227" y="0"/>
                    </a:cxn>
                  </a:cxnLst>
                  <a:rect l="0" t="0" r="r" b="b"/>
                  <a:pathLst>
                    <a:path w="1358" h="9433">
                      <a:moveTo>
                        <a:pt x="227" y="0"/>
                      </a:moveTo>
                      <a:cubicBezTo>
                        <a:pt x="102" y="0"/>
                        <a:pt x="0" y="101"/>
                        <a:pt x="0" y="226"/>
                      </a:cubicBezTo>
                      <a:lnTo>
                        <a:pt x="0" y="9207"/>
                      </a:lnTo>
                      <a:cubicBezTo>
                        <a:pt x="0" y="9332"/>
                        <a:pt x="102" y="9433"/>
                        <a:pt x="227" y="9433"/>
                      </a:cubicBezTo>
                      <a:lnTo>
                        <a:pt x="1132" y="9433"/>
                      </a:lnTo>
                      <a:cubicBezTo>
                        <a:pt x="1257" y="9433"/>
                        <a:pt x="1358" y="9332"/>
                        <a:pt x="1358" y="9207"/>
                      </a:cubicBezTo>
                      <a:lnTo>
                        <a:pt x="1358" y="226"/>
                      </a:lnTo>
                      <a:cubicBezTo>
                        <a:pt x="1358" y="101"/>
                        <a:pt x="1257" y="0"/>
                        <a:pt x="1132" y="0"/>
                      </a:cubicBezTo>
                      <a:lnTo>
                        <a:pt x="227"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4"/>
                <p:cNvSpPr>
                  <a:spLocks/>
                </p:cNvSpPr>
                <p:nvPr/>
              </p:nvSpPr>
              <p:spPr bwMode="auto">
                <a:xfrm>
                  <a:off x="3660" y="1690"/>
                  <a:ext cx="243" cy="1684"/>
                </a:xfrm>
                <a:custGeom>
                  <a:avLst/>
                  <a:gdLst/>
                  <a:ahLst/>
                  <a:cxnLst>
                    <a:cxn ang="0">
                      <a:pos x="227" y="0"/>
                    </a:cxn>
                    <a:cxn ang="0">
                      <a:pos x="0" y="226"/>
                    </a:cxn>
                    <a:cxn ang="0">
                      <a:pos x="0" y="9207"/>
                    </a:cxn>
                    <a:cxn ang="0">
                      <a:pos x="227" y="9433"/>
                    </a:cxn>
                    <a:cxn ang="0">
                      <a:pos x="1132" y="9433"/>
                    </a:cxn>
                    <a:cxn ang="0">
                      <a:pos x="1358" y="9207"/>
                    </a:cxn>
                    <a:cxn ang="0">
                      <a:pos x="1358" y="226"/>
                    </a:cxn>
                    <a:cxn ang="0">
                      <a:pos x="1132" y="0"/>
                    </a:cxn>
                    <a:cxn ang="0">
                      <a:pos x="227" y="0"/>
                    </a:cxn>
                  </a:cxnLst>
                  <a:rect l="0" t="0" r="r" b="b"/>
                  <a:pathLst>
                    <a:path w="1358" h="9433">
                      <a:moveTo>
                        <a:pt x="227" y="0"/>
                      </a:moveTo>
                      <a:cubicBezTo>
                        <a:pt x="102" y="0"/>
                        <a:pt x="0" y="101"/>
                        <a:pt x="0" y="226"/>
                      </a:cubicBezTo>
                      <a:lnTo>
                        <a:pt x="0" y="9207"/>
                      </a:lnTo>
                      <a:cubicBezTo>
                        <a:pt x="0" y="9332"/>
                        <a:pt x="102" y="9433"/>
                        <a:pt x="227" y="9433"/>
                      </a:cubicBezTo>
                      <a:lnTo>
                        <a:pt x="1132" y="9433"/>
                      </a:lnTo>
                      <a:cubicBezTo>
                        <a:pt x="1257" y="9433"/>
                        <a:pt x="1358" y="9332"/>
                        <a:pt x="1358" y="9207"/>
                      </a:cubicBezTo>
                      <a:lnTo>
                        <a:pt x="1358" y="226"/>
                      </a:lnTo>
                      <a:cubicBezTo>
                        <a:pt x="1358" y="101"/>
                        <a:pt x="1257" y="0"/>
                        <a:pt x="1132" y="0"/>
                      </a:cubicBezTo>
                      <a:lnTo>
                        <a:pt x="227"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60"/>
              <p:cNvGrpSpPr>
                <a:grpSpLocks/>
              </p:cNvGrpSpPr>
              <p:nvPr/>
            </p:nvGrpSpPr>
            <p:grpSpPr bwMode="auto">
              <a:xfrm>
                <a:off x="6561" y="3776"/>
                <a:ext cx="242" cy="1943"/>
                <a:chOff x="4393" y="1690"/>
                <a:chExt cx="242" cy="1684"/>
              </a:xfrm>
            </p:grpSpPr>
            <p:sp>
              <p:nvSpPr>
                <p:cNvPr id="112" name="Freeform 62"/>
                <p:cNvSpPr>
                  <a:spLocks/>
                </p:cNvSpPr>
                <p:nvPr/>
              </p:nvSpPr>
              <p:spPr bwMode="auto">
                <a:xfrm>
                  <a:off x="4393"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61"/>
                <p:cNvSpPr>
                  <a:spLocks/>
                </p:cNvSpPr>
                <p:nvPr/>
              </p:nvSpPr>
              <p:spPr bwMode="auto">
                <a:xfrm>
                  <a:off x="4393"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 name="Group 57"/>
              <p:cNvGrpSpPr>
                <a:grpSpLocks/>
              </p:cNvGrpSpPr>
              <p:nvPr/>
            </p:nvGrpSpPr>
            <p:grpSpPr bwMode="auto">
              <a:xfrm>
                <a:off x="7292" y="3776"/>
                <a:ext cx="248" cy="1943"/>
                <a:chOff x="5124" y="1690"/>
                <a:chExt cx="248" cy="1684"/>
              </a:xfrm>
            </p:grpSpPr>
            <p:sp>
              <p:nvSpPr>
                <p:cNvPr id="110" name="Freeform 59"/>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58"/>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54"/>
              <p:cNvGrpSpPr>
                <a:grpSpLocks/>
              </p:cNvGrpSpPr>
              <p:nvPr/>
            </p:nvGrpSpPr>
            <p:grpSpPr bwMode="auto">
              <a:xfrm>
                <a:off x="6317" y="3776"/>
                <a:ext cx="244" cy="1943"/>
                <a:chOff x="4149" y="1690"/>
                <a:chExt cx="244" cy="1684"/>
              </a:xfrm>
            </p:grpSpPr>
            <p:sp>
              <p:nvSpPr>
                <p:cNvPr id="108" name="Freeform 56"/>
                <p:cNvSpPr>
                  <a:spLocks/>
                </p:cNvSpPr>
                <p:nvPr/>
              </p:nvSpPr>
              <p:spPr bwMode="auto">
                <a:xfrm>
                  <a:off x="4149" y="1690"/>
                  <a:ext cx="244" cy="1684"/>
                </a:xfrm>
                <a:custGeom>
                  <a:avLst/>
                  <a:gdLst/>
                  <a:ahLst/>
                  <a:cxnLst>
                    <a:cxn ang="0">
                      <a:pos x="227" y="0"/>
                    </a:cxn>
                    <a:cxn ang="0">
                      <a:pos x="0" y="226"/>
                    </a:cxn>
                    <a:cxn ang="0">
                      <a:pos x="0" y="9207"/>
                    </a:cxn>
                    <a:cxn ang="0">
                      <a:pos x="227" y="9433"/>
                    </a:cxn>
                    <a:cxn ang="0">
                      <a:pos x="1132" y="9433"/>
                    </a:cxn>
                    <a:cxn ang="0">
                      <a:pos x="1359" y="9207"/>
                    </a:cxn>
                    <a:cxn ang="0">
                      <a:pos x="1359" y="226"/>
                    </a:cxn>
                    <a:cxn ang="0">
                      <a:pos x="1132" y="0"/>
                    </a:cxn>
                    <a:cxn ang="0">
                      <a:pos x="227" y="0"/>
                    </a:cxn>
                  </a:cxnLst>
                  <a:rect l="0" t="0" r="r" b="b"/>
                  <a:pathLst>
                    <a:path w="1359" h="9433">
                      <a:moveTo>
                        <a:pt x="227" y="0"/>
                      </a:moveTo>
                      <a:cubicBezTo>
                        <a:pt x="102" y="0"/>
                        <a:pt x="0" y="101"/>
                        <a:pt x="0" y="226"/>
                      </a:cubicBezTo>
                      <a:lnTo>
                        <a:pt x="0" y="9207"/>
                      </a:lnTo>
                      <a:cubicBezTo>
                        <a:pt x="0" y="9332"/>
                        <a:pt x="102" y="9433"/>
                        <a:pt x="227" y="9433"/>
                      </a:cubicBezTo>
                      <a:lnTo>
                        <a:pt x="1132" y="9433"/>
                      </a:lnTo>
                      <a:cubicBezTo>
                        <a:pt x="1257" y="9433"/>
                        <a:pt x="1359" y="9332"/>
                        <a:pt x="1359" y="9207"/>
                      </a:cubicBezTo>
                      <a:lnTo>
                        <a:pt x="1359" y="226"/>
                      </a:lnTo>
                      <a:cubicBezTo>
                        <a:pt x="1359" y="101"/>
                        <a:pt x="1257" y="0"/>
                        <a:pt x="1132" y="0"/>
                      </a:cubicBezTo>
                      <a:lnTo>
                        <a:pt x="227"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55"/>
                <p:cNvSpPr>
                  <a:spLocks/>
                </p:cNvSpPr>
                <p:nvPr/>
              </p:nvSpPr>
              <p:spPr bwMode="auto">
                <a:xfrm>
                  <a:off x="4149" y="1690"/>
                  <a:ext cx="244" cy="1684"/>
                </a:xfrm>
                <a:custGeom>
                  <a:avLst/>
                  <a:gdLst/>
                  <a:ahLst/>
                  <a:cxnLst>
                    <a:cxn ang="0">
                      <a:pos x="227" y="0"/>
                    </a:cxn>
                    <a:cxn ang="0">
                      <a:pos x="0" y="226"/>
                    </a:cxn>
                    <a:cxn ang="0">
                      <a:pos x="0" y="9207"/>
                    </a:cxn>
                    <a:cxn ang="0">
                      <a:pos x="227" y="9433"/>
                    </a:cxn>
                    <a:cxn ang="0">
                      <a:pos x="1132" y="9433"/>
                    </a:cxn>
                    <a:cxn ang="0">
                      <a:pos x="1359" y="9207"/>
                    </a:cxn>
                    <a:cxn ang="0">
                      <a:pos x="1359" y="226"/>
                    </a:cxn>
                    <a:cxn ang="0">
                      <a:pos x="1132" y="0"/>
                    </a:cxn>
                    <a:cxn ang="0">
                      <a:pos x="227" y="0"/>
                    </a:cxn>
                  </a:cxnLst>
                  <a:rect l="0" t="0" r="r" b="b"/>
                  <a:pathLst>
                    <a:path w="1359" h="9433">
                      <a:moveTo>
                        <a:pt x="227" y="0"/>
                      </a:moveTo>
                      <a:cubicBezTo>
                        <a:pt x="102" y="0"/>
                        <a:pt x="0" y="101"/>
                        <a:pt x="0" y="226"/>
                      </a:cubicBezTo>
                      <a:lnTo>
                        <a:pt x="0" y="9207"/>
                      </a:lnTo>
                      <a:cubicBezTo>
                        <a:pt x="0" y="9332"/>
                        <a:pt x="102" y="9433"/>
                        <a:pt x="227" y="9433"/>
                      </a:cubicBezTo>
                      <a:lnTo>
                        <a:pt x="1132" y="9433"/>
                      </a:lnTo>
                      <a:cubicBezTo>
                        <a:pt x="1257" y="9433"/>
                        <a:pt x="1359" y="9332"/>
                        <a:pt x="1359" y="9207"/>
                      </a:cubicBezTo>
                      <a:lnTo>
                        <a:pt x="1359" y="226"/>
                      </a:lnTo>
                      <a:cubicBezTo>
                        <a:pt x="1359" y="101"/>
                        <a:pt x="1257" y="0"/>
                        <a:pt x="1132" y="0"/>
                      </a:cubicBezTo>
                      <a:lnTo>
                        <a:pt x="227"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51"/>
              <p:cNvGrpSpPr>
                <a:grpSpLocks/>
              </p:cNvGrpSpPr>
              <p:nvPr/>
            </p:nvGrpSpPr>
            <p:grpSpPr bwMode="auto">
              <a:xfrm>
                <a:off x="7050" y="3776"/>
                <a:ext cx="242" cy="1943"/>
                <a:chOff x="4882" y="1690"/>
                <a:chExt cx="242" cy="1684"/>
              </a:xfrm>
            </p:grpSpPr>
            <p:sp>
              <p:nvSpPr>
                <p:cNvPr id="106" name="Freeform 53"/>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52"/>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0" name="Group 48"/>
              <p:cNvGrpSpPr>
                <a:grpSpLocks/>
              </p:cNvGrpSpPr>
              <p:nvPr/>
            </p:nvGrpSpPr>
            <p:grpSpPr bwMode="auto">
              <a:xfrm>
                <a:off x="7782" y="3773"/>
                <a:ext cx="242" cy="1944"/>
                <a:chOff x="5614" y="1687"/>
                <a:chExt cx="242" cy="1685"/>
              </a:xfrm>
            </p:grpSpPr>
            <p:sp>
              <p:nvSpPr>
                <p:cNvPr id="104" name="Freeform 50"/>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49"/>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45"/>
              <p:cNvGrpSpPr>
                <a:grpSpLocks/>
              </p:cNvGrpSpPr>
              <p:nvPr/>
            </p:nvGrpSpPr>
            <p:grpSpPr bwMode="auto">
              <a:xfrm>
                <a:off x="8513" y="3773"/>
                <a:ext cx="242" cy="1944"/>
                <a:chOff x="6345" y="1687"/>
                <a:chExt cx="242" cy="1685"/>
              </a:xfrm>
            </p:grpSpPr>
            <p:sp>
              <p:nvSpPr>
                <p:cNvPr id="102" name="Freeform 47"/>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46"/>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 name="Group 42"/>
              <p:cNvGrpSpPr>
                <a:grpSpLocks/>
              </p:cNvGrpSpPr>
              <p:nvPr/>
            </p:nvGrpSpPr>
            <p:grpSpPr bwMode="auto">
              <a:xfrm>
                <a:off x="8265" y="3776"/>
                <a:ext cx="244" cy="1943"/>
                <a:chOff x="6097" y="1690"/>
                <a:chExt cx="244" cy="1684"/>
              </a:xfrm>
            </p:grpSpPr>
            <p:sp>
              <p:nvSpPr>
                <p:cNvPr id="100" name="Freeform 44"/>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43"/>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 name="Group 39"/>
              <p:cNvGrpSpPr>
                <a:grpSpLocks/>
              </p:cNvGrpSpPr>
              <p:nvPr/>
            </p:nvGrpSpPr>
            <p:grpSpPr bwMode="auto">
              <a:xfrm>
                <a:off x="8024" y="3776"/>
                <a:ext cx="241" cy="1943"/>
                <a:chOff x="5856" y="1690"/>
                <a:chExt cx="241" cy="1684"/>
              </a:xfrm>
            </p:grpSpPr>
            <p:sp>
              <p:nvSpPr>
                <p:cNvPr id="98" name="Freeform 41"/>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40"/>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179"/>
              <p:cNvGrpSpPr>
                <a:grpSpLocks/>
              </p:cNvGrpSpPr>
              <p:nvPr/>
            </p:nvGrpSpPr>
            <p:grpSpPr bwMode="auto">
              <a:xfrm>
                <a:off x="8755" y="3776"/>
                <a:ext cx="243" cy="1943"/>
                <a:chOff x="6587" y="1690"/>
                <a:chExt cx="243" cy="1684"/>
              </a:xfrm>
            </p:grpSpPr>
            <p:sp>
              <p:nvSpPr>
                <p:cNvPr id="96" name="Freeform 38"/>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37"/>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5" name="Freeform 35"/>
              <p:cNvSpPr>
                <a:spLocks noEditPoints="1"/>
              </p:cNvSpPr>
              <p:nvPr/>
            </p:nvSpPr>
            <p:spPr bwMode="auto">
              <a:xfrm>
                <a:off x="8391" y="3688"/>
                <a:ext cx="2236" cy="2433"/>
              </a:xfrm>
              <a:custGeom>
                <a:avLst/>
                <a:gdLst/>
                <a:ahLst/>
                <a:cxnLst>
                  <a:cxn ang="0">
                    <a:pos x="176" y="76"/>
                  </a:cxn>
                  <a:cxn ang="0">
                    <a:pos x="450" y="1"/>
                  </a:cxn>
                  <a:cxn ang="0">
                    <a:pos x="600" y="76"/>
                  </a:cxn>
                  <a:cxn ang="0">
                    <a:pos x="965" y="1"/>
                  </a:cxn>
                  <a:cxn ang="0">
                    <a:pos x="1088" y="76"/>
                  </a:cxn>
                  <a:cxn ang="0">
                    <a:pos x="1350" y="1"/>
                  </a:cxn>
                  <a:cxn ang="0">
                    <a:pos x="1350" y="1"/>
                  </a:cxn>
                  <a:cxn ang="0">
                    <a:pos x="1539" y="76"/>
                  </a:cxn>
                  <a:cxn ang="0">
                    <a:pos x="1697" y="6"/>
                  </a:cxn>
                  <a:cxn ang="0">
                    <a:pos x="1683" y="82"/>
                  </a:cxn>
                  <a:cxn ang="0">
                    <a:pos x="1687" y="80"/>
                  </a:cxn>
                  <a:cxn ang="0">
                    <a:pos x="1778" y="191"/>
                  </a:cxn>
                  <a:cxn ang="0">
                    <a:pos x="1790" y="332"/>
                  </a:cxn>
                  <a:cxn ang="0">
                    <a:pos x="1725" y="512"/>
                  </a:cxn>
                  <a:cxn ang="0">
                    <a:pos x="1730" y="605"/>
                  </a:cxn>
                  <a:cxn ang="0">
                    <a:pos x="1734" y="766"/>
                  </a:cxn>
                  <a:cxn ang="0">
                    <a:pos x="1729" y="939"/>
                  </a:cxn>
                  <a:cxn ang="0">
                    <a:pos x="1735" y="1104"/>
                  </a:cxn>
                  <a:cxn ang="0">
                    <a:pos x="1742" y="1193"/>
                  </a:cxn>
                  <a:cxn ang="0">
                    <a:pos x="1841" y="1479"/>
                  </a:cxn>
                  <a:cxn ang="0">
                    <a:pos x="1782" y="1636"/>
                  </a:cxn>
                  <a:cxn ang="0">
                    <a:pos x="1874" y="1776"/>
                  </a:cxn>
                  <a:cxn ang="0">
                    <a:pos x="1935" y="2063"/>
                  </a:cxn>
                  <a:cxn ang="0">
                    <a:pos x="1977" y="2209"/>
                  </a:cxn>
                  <a:cxn ang="0">
                    <a:pos x="2008" y="2358"/>
                  </a:cxn>
                  <a:cxn ang="0">
                    <a:pos x="1971" y="2592"/>
                  </a:cxn>
                  <a:cxn ang="0">
                    <a:pos x="2056" y="2656"/>
                  </a:cxn>
                  <a:cxn ang="0">
                    <a:pos x="2027" y="2998"/>
                  </a:cxn>
                  <a:cxn ang="0">
                    <a:pos x="2135" y="3251"/>
                  </a:cxn>
                  <a:cxn ang="0">
                    <a:pos x="2087" y="3483"/>
                  </a:cxn>
                  <a:cxn ang="0">
                    <a:pos x="2194" y="3766"/>
                  </a:cxn>
                  <a:cxn ang="0">
                    <a:pos x="2134" y="3905"/>
                  </a:cxn>
                  <a:cxn ang="0">
                    <a:pos x="2234" y="4147"/>
                  </a:cxn>
                  <a:cxn ang="0">
                    <a:pos x="2247" y="4305"/>
                  </a:cxn>
                  <a:cxn ang="0">
                    <a:pos x="2259" y="4489"/>
                  </a:cxn>
                  <a:cxn ang="0">
                    <a:pos x="2267" y="4631"/>
                  </a:cxn>
                  <a:cxn ang="0">
                    <a:pos x="2265" y="4794"/>
                  </a:cxn>
                  <a:cxn ang="0">
                    <a:pos x="2195" y="4752"/>
                  </a:cxn>
                  <a:cxn ang="0">
                    <a:pos x="2200" y="4952"/>
                  </a:cxn>
                  <a:cxn ang="0">
                    <a:pos x="2311" y="5120"/>
                  </a:cxn>
                  <a:cxn ang="0">
                    <a:pos x="2479" y="5126"/>
                  </a:cxn>
                  <a:cxn ang="0">
                    <a:pos x="2552" y="5239"/>
                  </a:cxn>
                  <a:cxn ang="0">
                    <a:pos x="2825" y="5260"/>
                  </a:cxn>
                  <a:cxn ang="0">
                    <a:pos x="3015" y="5402"/>
                  </a:cxn>
                  <a:cxn ang="0">
                    <a:pos x="3109" y="5352"/>
                  </a:cxn>
                  <a:cxn ang="0">
                    <a:pos x="3450" y="5525"/>
                  </a:cxn>
                  <a:cxn ang="0">
                    <a:pos x="3687" y="5507"/>
                  </a:cxn>
                  <a:cxn ang="0">
                    <a:pos x="3816" y="5613"/>
                  </a:cxn>
                  <a:cxn ang="0">
                    <a:pos x="4186" y="5683"/>
                  </a:cxn>
                  <a:cxn ang="0">
                    <a:pos x="4450" y="5651"/>
                  </a:cxn>
                  <a:cxn ang="0">
                    <a:pos x="4631" y="5754"/>
                  </a:cxn>
                  <a:cxn ang="0">
                    <a:pos x="4706" y="5765"/>
                  </a:cxn>
                  <a:cxn ang="0">
                    <a:pos x="5029" y="5728"/>
                  </a:cxn>
                  <a:cxn ang="0">
                    <a:pos x="5192" y="5820"/>
                  </a:cxn>
                  <a:cxn ang="0">
                    <a:pos x="5460" y="5771"/>
                  </a:cxn>
                  <a:cxn ang="0">
                    <a:pos x="5677" y="5867"/>
                  </a:cxn>
                  <a:cxn ang="0">
                    <a:pos x="5759" y="5800"/>
                  </a:cxn>
                  <a:cxn ang="0">
                    <a:pos x="6057" y="5826"/>
                  </a:cxn>
                  <a:cxn ang="0">
                    <a:pos x="6059" y="5901"/>
                  </a:cxn>
                  <a:cxn ang="0">
                    <a:pos x="6208" y="5902"/>
                  </a:cxn>
                </a:cxnLst>
                <a:rect l="0" t="0" r="r" b="b"/>
                <a:pathLst>
                  <a:path w="6242" h="5904">
                    <a:moveTo>
                      <a:pt x="0" y="1"/>
                    </a:moveTo>
                    <a:lnTo>
                      <a:pt x="75" y="1"/>
                    </a:lnTo>
                    <a:lnTo>
                      <a:pt x="75" y="76"/>
                    </a:lnTo>
                    <a:lnTo>
                      <a:pt x="0" y="76"/>
                    </a:lnTo>
                    <a:lnTo>
                      <a:pt x="0" y="1"/>
                    </a:lnTo>
                    <a:close/>
                    <a:moveTo>
                      <a:pt x="150" y="1"/>
                    </a:moveTo>
                    <a:lnTo>
                      <a:pt x="176" y="1"/>
                    </a:lnTo>
                    <a:lnTo>
                      <a:pt x="225" y="1"/>
                    </a:lnTo>
                    <a:lnTo>
                      <a:pt x="225" y="76"/>
                    </a:lnTo>
                    <a:lnTo>
                      <a:pt x="176" y="76"/>
                    </a:lnTo>
                    <a:lnTo>
                      <a:pt x="150" y="76"/>
                    </a:lnTo>
                    <a:lnTo>
                      <a:pt x="150" y="1"/>
                    </a:lnTo>
                    <a:close/>
                    <a:moveTo>
                      <a:pt x="300" y="1"/>
                    </a:moveTo>
                    <a:lnTo>
                      <a:pt x="348" y="1"/>
                    </a:lnTo>
                    <a:lnTo>
                      <a:pt x="375" y="1"/>
                    </a:lnTo>
                    <a:lnTo>
                      <a:pt x="375" y="76"/>
                    </a:lnTo>
                    <a:lnTo>
                      <a:pt x="348" y="76"/>
                    </a:lnTo>
                    <a:lnTo>
                      <a:pt x="300" y="76"/>
                    </a:lnTo>
                    <a:lnTo>
                      <a:pt x="300" y="1"/>
                    </a:lnTo>
                    <a:close/>
                    <a:moveTo>
                      <a:pt x="450" y="1"/>
                    </a:moveTo>
                    <a:lnTo>
                      <a:pt x="516" y="1"/>
                    </a:lnTo>
                    <a:lnTo>
                      <a:pt x="525" y="1"/>
                    </a:lnTo>
                    <a:lnTo>
                      <a:pt x="525" y="76"/>
                    </a:lnTo>
                    <a:lnTo>
                      <a:pt x="516" y="76"/>
                    </a:lnTo>
                    <a:lnTo>
                      <a:pt x="450" y="76"/>
                    </a:lnTo>
                    <a:lnTo>
                      <a:pt x="450" y="1"/>
                    </a:lnTo>
                    <a:close/>
                    <a:moveTo>
                      <a:pt x="600" y="1"/>
                    </a:moveTo>
                    <a:lnTo>
                      <a:pt x="675" y="1"/>
                    </a:lnTo>
                    <a:lnTo>
                      <a:pt x="675" y="76"/>
                    </a:lnTo>
                    <a:lnTo>
                      <a:pt x="600" y="76"/>
                    </a:lnTo>
                    <a:lnTo>
                      <a:pt x="600" y="1"/>
                    </a:lnTo>
                    <a:close/>
                    <a:moveTo>
                      <a:pt x="750" y="1"/>
                    </a:moveTo>
                    <a:lnTo>
                      <a:pt x="753" y="1"/>
                    </a:lnTo>
                    <a:lnTo>
                      <a:pt x="825" y="1"/>
                    </a:lnTo>
                    <a:lnTo>
                      <a:pt x="825" y="76"/>
                    </a:lnTo>
                    <a:lnTo>
                      <a:pt x="753" y="76"/>
                    </a:lnTo>
                    <a:lnTo>
                      <a:pt x="750" y="76"/>
                    </a:lnTo>
                    <a:lnTo>
                      <a:pt x="750" y="1"/>
                    </a:lnTo>
                    <a:close/>
                    <a:moveTo>
                      <a:pt x="900" y="1"/>
                    </a:moveTo>
                    <a:lnTo>
                      <a:pt x="965" y="1"/>
                    </a:lnTo>
                    <a:lnTo>
                      <a:pt x="975" y="1"/>
                    </a:lnTo>
                    <a:lnTo>
                      <a:pt x="975" y="76"/>
                    </a:lnTo>
                    <a:lnTo>
                      <a:pt x="965" y="76"/>
                    </a:lnTo>
                    <a:lnTo>
                      <a:pt x="900" y="76"/>
                    </a:lnTo>
                    <a:lnTo>
                      <a:pt x="900" y="1"/>
                    </a:lnTo>
                    <a:close/>
                    <a:moveTo>
                      <a:pt x="1050" y="1"/>
                    </a:moveTo>
                    <a:lnTo>
                      <a:pt x="1088" y="1"/>
                    </a:lnTo>
                    <a:lnTo>
                      <a:pt x="1125" y="1"/>
                    </a:lnTo>
                    <a:lnTo>
                      <a:pt x="1125" y="76"/>
                    </a:lnTo>
                    <a:lnTo>
                      <a:pt x="1088" y="76"/>
                    </a:lnTo>
                    <a:lnTo>
                      <a:pt x="1050" y="76"/>
                    </a:lnTo>
                    <a:lnTo>
                      <a:pt x="1050" y="1"/>
                    </a:lnTo>
                    <a:close/>
                    <a:moveTo>
                      <a:pt x="1200" y="1"/>
                    </a:moveTo>
                    <a:lnTo>
                      <a:pt x="1238" y="1"/>
                    </a:lnTo>
                    <a:lnTo>
                      <a:pt x="1275" y="1"/>
                    </a:lnTo>
                    <a:lnTo>
                      <a:pt x="1275" y="76"/>
                    </a:lnTo>
                    <a:lnTo>
                      <a:pt x="1238" y="76"/>
                    </a:lnTo>
                    <a:lnTo>
                      <a:pt x="1200" y="76"/>
                    </a:lnTo>
                    <a:lnTo>
                      <a:pt x="1200" y="1"/>
                    </a:lnTo>
                    <a:close/>
                    <a:moveTo>
                      <a:pt x="1350" y="1"/>
                    </a:moveTo>
                    <a:lnTo>
                      <a:pt x="1372" y="1"/>
                    </a:lnTo>
                    <a:lnTo>
                      <a:pt x="1395" y="1"/>
                    </a:lnTo>
                    <a:lnTo>
                      <a:pt x="1416" y="1"/>
                    </a:lnTo>
                    <a:lnTo>
                      <a:pt x="1425" y="1"/>
                    </a:lnTo>
                    <a:lnTo>
                      <a:pt x="1425" y="76"/>
                    </a:lnTo>
                    <a:lnTo>
                      <a:pt x="1416" y="76"/>
                    </a:lnTo>
                    <a:lnTo>
                      <a:pt x="1395" y="76"/>
                    </a:lnTo>
                    <a:lnTo>
                      <a:pt x="1372" y="76"/>
                    </a:lnTo>
                    <a:lnTo>
                      <a:pt x="1350" y="76"/>
                    </a:lnTo>
                    <a:lnTo>
                      <a:pt x="1350" y="1"/>
                    </a:lnTo>
                    <a:close/>
                    <a:moveTo>
                      <a:pt x="1500" y="1"/>
                    </a:moveTo>
                    <a:lnTo>
                      <a:pt x="1513" y="1"/>
                    </a:lnTo>
                    <a:lnTo>
                      <a:pt x="1539" y="1"/>
                    </a:lnTo>
                    <a:lnTo>
                      <a:pt x="1552" y="1"/>
                    </a:lnTo>
                    <a:lnTo>
                      <a:pt x="1564" y="1"/>
                    </a:lnTo>
                    <a:lnTo>
                      <a:pt x="1573" y="0"/>
                    </a:lnTo>
                    <a:lnTo>
                      <a:pt x="1578" y="75"/>
                    </a:lnTo>
                    <a:lnTo>
                      <a:pt x="1566" y="76"/>
                    </a:lnTo>
                    <a:lnTo>
                      <a:pt x="1554" y="76"/>
                    </a:lnTo>
                    <a:lnTo>
                      <a:pt x="1539" y="76"/>
                    </a:lnTo>
                    <a:lnTo>
                      <a:pt x="1513" y="76"/>
                    </a:lnTo>
                    <a:lnTo>
                      <a:pt x="1500" y="76"/>
                    </a:lnTo>
                    <a:lnTo>
                      <a:pt x="1500" y="1"/>
                    </a:lnTo>
                    <a:close/>
                    <a:moveTo>
                      <a:pt x="1662" y="2"/>
                    </a:moveTo>
                    <a:lnTo>
                      <a:pt x="1668" y="4"/>
                    </a:lnTo>
                    <a:lnTo>
                      <a:pt x="1676" y="6"/>
                    </a:lnTo>
                    <a:lnTo>
                      <a:pt x="1668" y="5"/>
                    </a:lnTo>
                    <a:lnTo>
                      <a:pt x="1679" y="5"/>
                    </a:lnTo>
                    <a:lnTo>
                      <a:pt x="1689" y="5"/>
                    </a:lnTo>
                    <a:cubicBezTo>
                      <a:pt x="1692" y="6"/>
                      <a:pt x="1694" y="6"/>
                      <a:pt x="1697" y="6"/>
                    </a:cubicBezTo>
                    <a:lnTo>
                      <a:pt x="1706" y="9"/>
                    </a:lnTo>
                    <a:cubicBezTo>
                      <a:pt x="1710" y="9"/>
                      <a:pt x="1713" y="11"/>
                      <a:pt x="1715" y="12"/>
                    </a:cubicBezTo>
                    <a:lnTo>
                      <a:pt x="1720" y="15"/>
                    </a:lnTo>
                    <a:cubicBezTo>
                      <a:pt x="1723" y="16"/>
                      <a:pt x="1725" y="17"/>
                      <a:pt x="1727" y="19"/>
                    </a:cubicBezTo>
                    <a:lnTo>
                      <a:pt x="1731" y="23"/>
                    </a:lnTo>
                    <a:cubicBezTo>
                      <a:pt x="1733" y="24"/>
                      <a:pt x="1735" y="26"/>
                      <a:pt x="1736" y="28"/>
                    </a:cubicBezTo>
                    <a:lnTo>
                      <a:pt x="1741" y="33"/>
                    </a:lnTo>
                    <a:cubicBezTo>
                      <a:pt x="1742" y="35"/>
                      <a:pt x="1743" y="37"/>
                      <a:pt x="1744" y="38"/>
                    </a:cubicBezTo>
                    <a:lnTo>
                      <a:pt x="1748" y="45"/>
                    </a:lnTo>
                    <a:lnTo>
                      <a:pt x="1683" y="82"/>
                    </a:lnTo>
                    <a:lnTo>
                      <a:pt x="1679" y="75"/>
                    </a:lnTo>
                    <a:lnTo>
                      <a:pt x="1683" y="81"/>
                    </a:lnTo>
                    <a:lnTo>
                      <a:pt x="1678" y="75"/>
                    </a:lnTo>
                    <a:lnTo>
                      <a:pt x="1683" y="80"/>
                    </a:lnTo>
                    <a:lnTo>
                      <a:pt x="1679" y="77"/>
                    </a:lnTo>
                    <a:lnTo>
                      <a:pt x="1685" y="81"/>
                    </a:lnTo>
                    <a:lnTo>
                      <a:pt x="1681" y="78"/>
                    </a:lnTo>
                    <a:lnTo>
                      <a:pt x="1690" y="82"/>
                    </a:lnTo>
                    <a:lnTo>
                      <a:pt x="1680" y="80"/>
                    </a:lnTo>
                    <a:lnTo>
                      <a:pt x="1687" y="80"/>
                    </a:lnTo>
                    <a:lnTo>
                      <a:pt x="1676" y="80"/>
                    </a:lnTo>
                    <a:lnTo>
                      <a:pt x="1665" y="80"/>
                    </a:lnTo>
                    <a:cubicBezTo>
                      <a:pt x="1662" y="80"/>
                      <a:pt x="1659" y="79"/>
                      <a:pt x="1656" y="78"/>
                    </a:cubicBezTo>
                    <a:lnTo>
                      <a:pt x="1642" y="74"/>
                    </a:lnTo>
                    <a:lnTo>
                      <a:pt x="1637" y="72"/>
                    </a:lnTo>
                    <a:lnTo>
                      <a:pt x="1662" y="2"/>
                    </a:lnTo>
                    <a:close/>
                    <a:moveTo>
                      <a:pt x="1771" y="130"/>
                    </a:moveTo>
                    <a:lnTo>
                      <a:pt x="1772" y="134"/>
                    </a:lnTo>
                    <a:lnTo>
                      <a:pt x="1775" y="161"/>
                    </a:lnTo>
                    <a:lnTo>
                      <a:pt x="1778" y="191"/>
                    </a:lnTo>
                    <a:lnTo>
                      <a:pt x="1780" y="207"/>
                    </a:lnTo>
                    <a:lnTo>
                      <a:pt x="1705" y="214"/>
                    </a:lnTo>
                    <a:lnTo>
                      <a:pt x="1704" y="199"/>
                    </a:lnTo>
                    <a:lnTo>
                      <a:pt x="1701" y="170"/>
                    </a:lnTo>
                    <a:lnTo>
                      <a:pt x="1698" y="146"/>
                    </a:lnTo>
                    <a:lnTo>
                      <a:pt x="1697" y="142"/>
                    </a:lnTo>
                    <a:lnTo>
                      <a:pt x="1771" y="130"/>
                    </a:lnTo>
                    <a:close/>
                    <a:moveTo>
                      <a:pt x="1786" y="282"/>
                    </a:moveTo>
                    <a:lnTo>
                      <a:pt x="1787" y="294"/>
                    </a:lnTo>
                    <a:lnTo>
                      <a:pt x="1790" y="332"/>
                    </a:lnTo>
                    <a:lnTo>
                      <a:pt x="1792" y="357"/>
                    </a:lnTo>
                    <a:lnTo>
                      <a:pt x="1717" y="362"/>
                    </a:lnTo>
                    <a:lnTo>
                      <a:pt x="1715" y="337"/>
                    </a:lnTo>
                    <a:lnTo>
                      <a:pt x="1713" y="300"/>
                    </a:lnTo>
                    <a:lnTo>
                      <a:pt x="1712" y="288"/>
                    </a:lnTo>
                    <a:lnTo>
                      <a:pt x="1786" y="282"/>
                    </a:lnTo>
                    <a:close/>
                    <a:moveTo>
                      <a:pt x="1796" y="432"/>
                    </a:moveTo>
                    <a:lnTo>
                      <a:pt x="1797" y="450"/>
                    </a:lnTo>
                    <a:lnTo>
                      <a:pt x="1800" y="507"/>
                    </a:lnTo>
                    <a:lnTo>
                      <a:pt x="1725" y="512"/>
                    </a:lnTo>
                    <a:lnTo>
                      <a:pt x="1722" y="454"/>
                    </a:lnTo>
                    <a:lnTo>
                      <a:pt x="1721" y="437"/>
                    </a:lnTo>
                    <a:lnTo>
                      <a:pt x="1796" y="432"/>
                    </a:lnTo>
                    <a:close/>
                    <a:moveTo>
                      <a:pt x="1804" y="583"/>
                    </a:moveTo>
                    <a:lnTo>
                      <a:pt x="1805" y="601"/>
                    </a:lnTo>
                    <a:lnTo>
                      <a:pt x="1806" y="634"/>
                    </a:lnTo>
                    <a:lnTo>
                      <a:pt x="1807" y="658"/>
                    </a:lnTo>
                    <a:lnTo>
                      <a:pt x="1732" y="661"/>
                    </a:lnTo>
                    <a:lnTo>
                      <a:pt x="1732" y="638"/>
                    </a:lnTo>
                    <a:lnTo>
                      <a:pt x="1730" y="605"/>
                    </a:lnTo>
                    <a:lnTo>
                      <a:pt x="1729" y="586"/>
                    </a:lnTo>
                    <a:lnTo>
                      <a:pt x="1804" y="583"/>
                    </a:lnTo>
                    <a:close/>
                    <a:moveTo>
                      <a:pt x="1809" y="734"/>
                    </a:moveTo>
                    <a:lnTo>
                      <a:pt x="1809" y="744"/>
                    </a:lnTo>
                    <a:lnTo>
                      <a:pt x="1809" y="767"/>
                    </a:lnTo>
                    <a:lnTo>
                      <a:pt x="1807" y="810"/>
                    </a:lnTo>
                    <a:lnTo>
                      <a:pt x="1807" y="811"/>
                    </a:lnTo>
                    <a:lnTo>
                      <a:pt x="1732" y="808"/>
                    </a:lnTo>
                    <a:lnTo>
                      <a:pt x="1732" y="807"/>
                    </a:lnTo>
                    <a:lnTo>
                      <a:pt x="1734" y="766"/>
                    </a:lnTo>
                    <a:lnTo>
                      <a:pt x="1734" y="744"/>
                    </a:lnTo>
                    <a:lnTo>
                      <a:pt x="1734" y="734"/>
                    </a:lnTo>
                    <a:lnTo>
                      <a:pt x="1809" y="734"/>
                    </a:lnTo>
                    <a:close/>
                    <a:moveTo>
                      <a:pt x="1804" y="885"/>
                    </a:moveTo>
                    <a:lnTo>
                      <a:pt x="1804" y="893"/>
                    </a:lnTo>
                    <a:lnTo>
                      <a:pt x="1804" y="915"/>
                    </a:lnTo>
                    <a:lnTo>
                      <a:pt x="1804" y="939"/>
                    </a:lnTo>
                    <a:lnTo>
                      <a:pt x="1804" y="959"/>
                    </a:lnTo>
                    <a:lnTo>
                      <a:pt x="1729" y="959"/>
                    </a:lnTo>
                    <a:lnTo>
                      <a:pt x="1729" y="939"/>
                    </a:lnTo>
                    <a:lnTo>
                      <a:pt x="1729" y="913"/>
                    </a:lnTo>
                    <a:lnTo>
                      <a:pt x="1729" y="890"/>
                    </a:lnTo>
                    <a:lnTo>
                      <a:pt x="1729" y="883"/>
                    </a:lnTo>
                    <a:lnTo>
                      <a:pt x="1804" y="885"/>
                    </a:lnTo>
                    <a:close/>
                    <a:moveTo>
                      <a:pt x="1806" y="1032"/>
                    </a:moveTo>
                    <a:lnTo>
                      <a:pt x="1808" y="1060"/>
                    </a:lnTo>
                    <a:lnTo>
                      <a:pt x="1810" y="1099"/>
                    </a:lnTo>
                    <a:lnTo>
                      <a:pt x="1811" y="1107"/>
                    </a:lnTo>
                    <a:lnTo>
                      <a:pt x="1736" y="1111"/>
                    </a:lnTo>
                    <a:lnTo>
                      <a:pt x="1735" y="1104"/>
                    </a:lnTo>
                    <a:lnTo>
                      <a:pt x="1733" y="1064"/>
                    </a:lnTo>
                    <a:lnTo>
                      <a:pt x="1731" y="1036"/>
                    </a:lnTo>
                    <a:lnTo>
                      <a:pt x="1806" y="1032"/>
                    </a:lnTo>
                    <a:close/>
                    <a:moveTo>
                      <a:pt x="1816" y="1181"/>
                    </a:moveTo>
                    <a:lnTo>
                      <a:pt x="1816" y="1188"/>
                    </a:lnTo>
                    <a:lnTo>
                      <a:pt x="1820" y="1237"/>
                    </a:lnTo>
                    <a:lnTo>
                      <a:pt x="1821" y="1255"/>
                    </a:lnTo>
                    <a:lnTo>
                      <a:pt x="1747" y="1262"/>
                    </a:lnTo>
                    <a:lnTo>
                      <a:pt x="1745" y="1242"/>
                    </a:lnTo>
                    <a:lnTo>
                      <a:pt x="1742" y="1193"/>
                    </a:lnTo>
                    <a:lnTo>
                      <a:pt x="1741" y="1187"/>
                    </a:lnTo>
                    <a:lnTo>
                      <a:pt x="1816" y="1181"/>
                    </a:lnTo>
                    <a:close/>
                    <a:moveTo>
                      <a:pt x="1828" y="1330"/>
                    </a:moveTo>
                    <a:lnTo>
                      <a:pt x="1828" y="1340"/>
                    </a:lnTo>
                    <a:lnTo>
                      <a:pt x="1834" y="1405"/>
                    </a:lnTo>
                    <a:lnTo>
                      <a:pt x="1759" y="1411"/>
                    </a:lnTo>
                    <a:lnTo>
                      <a:pt x="1754" y="1346"/>
                    </a:lnTo>
                    <a:lnTo>
                      <a:pt x="1753" y="1336"/>
                    </a:lnTo>
                    <a:lnTo>
                      <a:pt x="1828" y="1330"/>
                    </a:lnTo>
                    <a:close/>
                    <a:moveTo>
                      <a:pt x="1841" y="1479"/>
                    </a:moveTo>
                    <a:lnTo>
                      <a:pt x="1848" y="1554"/>
                    </a:lnTo>
                    <a:lnTo>
                      <a:pt x="1774" y="1561"/>
                    </a:lnTo>
                    <a:lnTo>
                      <a:pt x="1766" y="1486"/>
                    </a:lnTo>
                    <a:lnTo>
                      <a:pt x="1841" y="1479"/>
                    </a:lnTo>
                    <a:close/>
                    <a:moveTo>
                      <a:pt x="1856" y="1628"/>
                    </a:moveTo>
                    <a:lnTo>
                      <a:pt x="1860" y="1663"/>
                    </a:lnTo>
                    <a:lnTo>
                      <a:pt x="1865" y="1702"/>
                    </a:lnTo>
                    <a:lnTo>
                      <a:pt x="1790" y="1711"/>
                    </a:lnTo>
                    <a:lnTo>
                      <a:pt x="1785" y="1671"/>
                    </a:lnTo>
                    <a:lnTo>
                      <a:pt x="1782" y="1636"/>
                    </a:lnTo>
                    <a:lnTo>
                      <a:pt x="1856" y="1628"/>
                    </a:lnTo>
                    <a:close/>
                    <a:moveTo>
                      <a:pt x="1874" y="1776"/>
                    </a:moveTo>
                    <a:lnTo>
                      <a:pt x="1878" y="1804"/>
                    </a:lnTo>
                    <a:lnTo>
                      <a:pt x="1884" y="1844"/>
                    </a:lnTo>
                    <a:lnTo>
                      <a:pt x="1884" y="1849"/>
                    </a:lnTo>
                    <a:lnTo>
                      <a:pt x="1810" y="1861"/>
                    </a:lnTo>
                    <a:lnTo>
                      <a:pt x="1809" y="1855"/>
                    </a:lnTo>
                    <a:lnTo>
                      <a:pt x="1803" y="1814"/>
                    </a:lnTo>
                    <a:lnTo>
                      <a:pt x="1800" y="1786"/>
                    </a:lnTo>
                    <a:lnTo>
                      <a:pt x="1874" y="1776"/>
                    </a:lnTo>
                    <a:close/>
                    <a:moveTo>
                      <a:pt x="1898" y="1921"/>
                    </a:moveTo>
                    <a:lnTo>
                      <a:pt x="1903" y="1945"/>
                    </a:lnTo>
                    <a:lnTo>
                      <a:pt x="1909" y="1973"/>
                    </a:lnTo>
                    <a:lnTo>
                      <a:pt x="1914" y="1993"/>
                    </a:lnTo>
                    <a:lnTo>
                      <a:pt x="1842" y="2011"/>
                    </a:lnTo>
                    <a:lnTo>
                      <a:pt x="1836" y="1991"/>
                    </a:lnTo>
                    <a:lnTo>
                      <a:pt x="1829" y="1961"/>
                    </a:lnTo>
                    <a:lnTo>
                      <a:pt x="1824" y="1937"/>
                    </a:lnTo>
                    <a:lnTo>
                      <a:pt x="1898" y="1921"/>
                    </a:lnTo>
                    <a:close/>
                    <a:moveTo>
                      <a:pt x="1935" y="2063"/>
                    </a:moveTo>
                    <a:lnTo>
                      <a:pt x="1938" y="2075"/>
                    </a:lnTo>
                    <a:lnTo>
                      <a:pt x="1954" y="2125"/>
                    </a:lnTo>
                    <a:lnTo>
                      <a:pt x="1957" y="2135"/>
                    </a:lnTo>
                    <a:lnTo>
                      <a:pt x="1885" y="2156"/>
                    </a:lnTo>
                    <a:lnTo>
                      <a:pt x="1882" y="2146"/>
                    </a:lnTo>
                    <a:lnTo>
                      <a:pt x="1867" y="2096"/>
                    </a:lnTo>
                    <a:lnTo>
                      <a:pt x="1863" y="2085"/>
                    </a:lnTo>
                    <a:lnTo>
                      <a:pt x="1935" y="2063"/>
                    </a:lnTo>
                    <a:close/>
                    <a:moveTo>
                      <a:pt x="1977" y="2208"/>
                    </a:moveTo>
                    <a:lnTo>
                      <a:pt x="1977" y="2209"/>
                    </a:lnTo>
                    <a:lnTo>
                      <a:pt x="1985" y="2241"/>
                    </a:lnTo>
                    <a:lnTo>
                      <a:pt x="1993" y="2276"/>
                    </a:lnTo>
                    <a:lnTo>
                      <a:pt x="1994" y="2284"/>
                    </a:lnTo>
                    <a:lnTo>
                      <a:pt x="1921" y="2298"/>
                    </a:lnTo>
                    <a:lnTo>
                      <a:pt x="1919" y="2292"/>
                    </a:lnTo>
                    <a:lnTo>
                      <a:pt x="1912" y="2258"/>
                    </a:lnTo>
                    <a:lnTo>
                      <a:pt x="1905" y="2228"/>
                    </a:lnTo>
                    <a:lnTo>
                      <a:pt x="1977" y="2208"/>
                    </a:lnTo>
                    <a:close/>
                    <a:moveTo>
                      <a:pt x="2008" y="2358"/>
                    </a:moveTo>
                    <a:lnTo>
                      <a:pt x="2015" y="2396"/>
                    </a:lnTo>
                    <a:lnTo>
                      <a:pt x="2021" y="2433"/>
                    </a:lnTo>
                    <a:lnTo>
                      <a:pt x="1947" y="2445"/>
                    </a:lnTo>
                    <a:lnTo>
                      <a:pt x="1941" y="2409"/>
                    </a:lnTo>
                    <a:lnTo>
                      <a:pt x="1934" y="2371"/>
                    </a:lnTo>
                    <a:lnTo>
                      <a:pt x="2008" y="2358"/>
                    </a:lnTo>
                    <a:close/>
                    <a:moveTo>
                      <a:pt x="2033" y="2507"/>
                    </a:moveTo>
                    <a:lnTo>
                      <a:pt x="2044" y="2575"/>
                    </a:lnTo>
                    <a:lnTo>
                      <a:pt x="2045" y="2581"/>
                    </a:lnTo>
                    <a:lnTo>
                      <a:pt x="1971" y="2592"/>
                    </a:lnTo>
                    <a:lnTo>
                      <a:pt x="1970" y="2587"/>
                    </a:lnTo>
                    <a:lnTo>
                      <a:pt x="1959" y="2519"/>
                    </a:lnTo>
                    <a:lnTo>
                      <a:pt x="2033" y="2507"/>
                    </a:lnTo>
                    <a:close/>
                    <a:moveTo>
                      <a:pt x="2056" y="2656"/>
                    </a:moveTo>
                    <a:lnTo>
                      <a:pt x="2058" y="2673"/>
                    </a:lnTo>
                    <a:lnTo>
                      <a:pt x="2066" y="2730"/>
                    </a:lnTo>
                    <a:lnTo>
                      <a:pt x="1992" y="2740"/>
                    </a:lnTo>
                    <a:lnTo>
                      <a:pt x="1984" y="2684"/>
                    </a:lnTo>
                    <a:lnTo>
                      <a:pt x="1982" y="2666"/>
                    </a:lnTo>
                    <a:lnTo>
                      <a:pt x="2056" y="2656"/>
                    </a:lnTo>
                    <a:close/>
                    <a:moveTo>
                      <a:pt x="2077" y="2804"/>
                    </a:moveTo>
                    <a:lnTo>
                      <a:pt x="2087" y="2879"/>
                    </a:lnTo>
                    <a:lnTo>
                      <a:pt x="2013" y="2889"/>
                    </a:lnTo>
                    <a:lnTo>
                      <a:pt x="2002" y="2815"/>
                    </a:lnTo>
                    <a:lnTo>
                      <a:pt x="2077" y="2804"/>
                    </a:lnTo>
                    <a:close/>
                    <a:moveTo>
                      <a:pt x="2097" y="2953"/>
                    </a:moveTo>
                    <a:lnTo>
                      <a:pt x="2102" y="2989"/>
                    </a:lnTo>
                    <a:lnTo>
                      <a:pt x="2107" y="3028"/>
                    </a:lnTo>
                    <a:lnTo>
                      <a:pt x="2032" y="3037"/>
                    </a:lnTo>
                    <a:lnTo>
                      <a:pt x="2027" y="2998"/>
                    </a:lnTo>
                    <a:lnTo>
                      <a:pt x="2023" y="2963"/>
                    </a:lnTo>
                    <a:lnTo>
                      <a:pt x="2097" y="2953"/>
                    </a:lnTo>
                    <a:close/>
                    <a:moveTo>
                      <a:pt x="2116" y="3102"/>
                    </a:moveTo>
                    <a:lnTo>
                      <a:pt x="2124" y="3159"/>
                    </a:lnTo>
                    <a:lnTo>
                      <a:pt x="2126" y="3177"/>
                    </a:lnTo>
                    <a:lnTo>
                      <a:pt x="2051" y="3186"/>
                    </a:lnTo>
                    <a:lnTo>
                      <a:pt x="2049" y="3168"/>
                    </a:lnTo>
                    <a:lnTo>
                      <a:pt x="2042" y="3112"/>
                    </a:lnTo>
                    <a:lnTo>
                      <a:pt x="2116" y="3102"/>
                    </a:lnTo>
                    <a:close/>
                    <a:moveTo>
                      <a:pt x="2135" y="3251"/>
                    </a:moveTo>
                    <a:lnTo>
                      <a:pt x="2139" y="3285"/>
                    </a:lnTo>
                    <a:lnTo>
                      <a:pt x="2144" y="3326"/>
                    </a:lnTo>
                    <a:lnTo>
                      <a:pt x="2070" y="3335"/>
                    </a:lnTo>
                    <a:lnTo>
                      <a:pt x="2065" y="3294"/>
                    </a:lnTo>
                    <a:lnTo>
                      <a:pt x="2061" y="3260"/>
                    </a:lnTo>
                    <a:lnTo>
                      <a:pt x="2135" y="3251"/>
                    </a:lnTo>
                    <a:close/>
                    <a:moveTo>
                      <a:pt x="2153" y="3400"/>
                    </a:moveTo>
                    <a:lnTo>
                      <a:pt x="2155" y="3419"/>
                    </a:lnTo>
                    <a:lnTo>
                      <a:pt x="2162" y="3475"/>
                    </a:lnTo>
                    <a:lnTo>
                      <a:pt x="2087" y="3483"/>
                    </a:lnTo>
                    <a:lnTo>
                      <a:pt x="2081" y="3428"/>
                    </a:lnTo>
                    <a:lnTo>
                      <a:pt x="2078" y="3409"/>
                    </a:lnTo>
                    <a:lnTo>
                      <a:pt x="2153" y="3400"/>
                    </a:lnTo>
                    <a:close/>
                    <a:moveTo>
                      <a:pt x="2170" y="3549"/>
                    </a:moveTo>
                    <a:lnTo>
                      <a:pt x="2178" y="3624"/>
                    </a:lnTo>
                    <a:lnTo>
                      <a:pt x="2104" y="3632"/>
                    </a:lnTo>
                    <a:lnTo>
                      <a:pt x="2096" y="3558"/>
                    </a:lnTo>
                    <a:lnTo>
                      <a:pt x="2170" y="3549"/>
                    </a:lnTo>
                    <a:close/>
                    <a:moveTo>
                      <a:pt x="2187" y="3699"/>
                    </a:moveTo>
                    <a:lnTo>
                      <a:pt x="2194" y="3766"/>
                    </a:lnTo>
                    <a:lnTo>
                      <a:pt x="2195" y="3773"/>
                    </a:lnTo>
                    <a:lnTo>
                      <a:pt x="2120" y="3781"/>
                    </a:lnTo>
                    <a:lnTo>
                      <a:pt x="2120" y="3774"/>
                    </a:lnTo>
                    <a:lnTo>
                      <a:pt x="2112" y="3707"/>
                    </a:lnTo>
                    <a:lnTo>
                      <a:pt x="2187" y="3699"/>
                    </a:lnTo>
                    <a:close/>
                    <a:moveTo>
                      <a:pt x="2203" y="3848"/>
                    </a:moveTo>
                    <a:lnTo>
                      <a:pt x="2208" y="3897"/>
                    </a:lnTo>
                    <a:lnTo>
                      <a:pt x="2211" y="3923"/>
                    </a:lnTo>
                    <a:lnTo>
                      <a:pt x="2136" y="3930"/>
                    </a:lnTo>
                    <a:lnTo>
                      <a:pt x="2134" y="3905"/>
                    </a:lnTo>
                    <a:lnTo>
                      <a:pt x="2129" y="3856"/>
                    </a:lnTo>
                    <a:lnTo>
                      <a:pt x="2203" y="3848"/>
                    </a:lnTo>
                    <a:close/>
                    <a:moveTo>
                      <a:pt x="2219" y="3997"/>
                    </a:moveTo>
                    <a:lnTo>
                      <a:pt x="2221" y="4018"/>
                    </a:lnTo>
                    <a:lnTo>
                      <a:pt x="2226" y="4072"/>
                    </a:lnTo>
                    <a:lnTo>
                      <a:pt x="2152" y="4079"/>
                    </a:lnTo>
                    <a:lnTo>
                      <a:pt x="2146" y="4026"/>
                    </a:lnTo>
                    <a:lnTo>
                      <a:pt x="2144" y="4005"/>
                    </a:lnTo>
                    <a:lnTo>
                      <a:pt x="2219" y="3997"/>
                    </a:lnTo>
                    <a:close/>
                    <a:moveTo>
                      <a:pt x="2234" y="4147"/>
                    </a:moveTo>
                    <a:lnTo>
                      <a:pt x="2236" y="4173"/>
                    </a:lnTo>
                    <a:lnTo>
                      <a:pt x="2240" y="4219"/>
                    </a:lnTo>
                    <a:lnTo>
                      <a:pt x="2241" y="4222"/>
                    </a:lnTo>
                    <a:lnTo>
                      <a:pt x="2166" y="4228"/>
                    </a:lnTo>
                    <a:lnTo>
                      <a:pt x="2166" y="4225"/>
                    </a:lnTo>
                    <a:lnTo>
                      <a:pt x="2161" y="4180"/>
                    </a:lnTo>
                    <a:lnTo>
                      <a:pt x="2159" y="4154"/>
                    </a:lnTo>
                    <a:lnTo>
                      <a:pt x="2234" y="4147"/>
                    </a:lnTo>
                    <a:close/>
                    <a:moveTo>
                      <a:pt x="2247" y="4297"/>
                    </a:moveTo>
                    <a:lnTo>
                      <a:pt x="2247" y="4305"/>
                    </a:lnTo>
                    <a:lnTo>
                      <a:pt x="2250" y="4345"/>
                    </a:lnTo>
                    <a:lnTo>
                      <a:pt x="2252" y="4372"/>
                    </a:lnTo>
                    <a:lnTo>
                      <a:pt x="2177" y="4377"/>
                    </a:lnTo>
                    <a:lnTo>
                      <a:pt x="2175" y="4350"/>
                    </a:lnTo>
                    <a:lnTo>
                      <a:pt x="2173" y="4311"/>
                    </a:lnTo>
                    <a:lnTo>
                      <a:pt x="2172" y="4303"/>
                    </a:lnTo>
                    <a:lnTo>
                      <a:pt x="2247" y="4297"/>
                    </a:lnTo>
                    <a:close/>
                    <a:moveTo>
                      <a:pt x="2257" y="4447"/>
                    </a:moveTo>
                    <a:lnTo>
                      <a:pt x="2257" y="4455"/>
                    </a:lnTo>
                    <a:lnTo>
                      <a:pt x="2259" y="4489"/>
                    </a:lnTo>
                    <a:lnTo>
                      <a:pt x="2261" y="4520"/>
                    </a:lnTo>
                    <a:lnTo>
                      <a:pt x="2261" y="4522"/>
                    </a:lnTo>
                    <a:lnTo>
                      <a:pt x="2186" y="4526"/>
                    </a:lnTo>
                    <a:lnTo>
                      <a:pt x="2186" y="4524"/>
                    </a:lnTo>
                    <a:lnTo>
                      <a:pt x="2184" y="4493"/>
                    </a:lnTo>
                    <a:lnTo>
                      <a:pt x="2183" y="4460"/>
                    </a:lnTo>
                    <a:lnTo>
                      <a:pt x="2182" y="4452"/>
                    </a:lnTo>
                    <a:lnTo>
                      <a:pt x="2257" y="4447"/>
                    </a:lnTo>
                    <a:close/>
                    <a:moveTo>
                      <a:pt x="2265" y="4597"/>
                    </a:moveTo>
                    <a:lnTo>
                      <a:pt x="2267" y="4631"/>
                    </a:lnTo>
                    <a:lnTo>
                      <a:pt x="2269" y="4672"/>
                    </a:lnTo>
                    <a:lnTo>
                      <a:pt x="2194" y="4676"/>
                    </a:lnTo>
                    <a:lnTo>
                      <a:pt x="2192" y="4635"/>
                    </a:lnTo>
                    <a:lnTo>
                      <a:pt x="2190" y="4601"/>
                    </a:lnTo>
                    <a:lnTo>
                      <a:pt x="2265" y="4597"/>
                    </a:lnTo>
                    <a:close/>
                    <a:moveTo>
                      <a:pt x="2270" y="4752"/>
                    </a:moveTo>
                    <a:lnTo>
                      <a:pt x="2269" y="4758"/>
                    </a:lnTo>
                    <a:lnTo>
                      <a:pt x="2268" y="4768"/>
                    </a:lnTo>
                    <a:lnTo>
                      <a:pt x="2266" y="4783"/>
                    </a:lnTo>
                    <a:lnTo>
                      <a:pt x="2265" y="4794"/>
                    </a:lnTo>
                    <a:lnTo>
                      <a:pt x="2264" y="4802"/>
                    </a:lnTo>
                    <a:lnTo>
                      <a:pt x="2265" y="4813"/>
                    </a:lnTo>
                    <a:lnTo>
                      <a:pt x="2266" y="4818"/>
                    </a:lnTo>
                    <a:lnTo>
                      <a:pt x="2192" y="4829"/>
                    </a:lnTo>
                    <a:lnTo>
                      <a:pt x="2191" y="4818"/>
                    </a:lnTo>
                    <a:lnTo>
                      <a:pt x="2190" y="4799"/>
                    </a:lnTo>
                    <a:lnTo>
                      <a:pt x="2190" y="4784"/>
                    </a:lnTo>
                    <a:lnTo>
                      <a:pt x="2192" y="4772"/>
                    </a:lnTo>
                    <a:lnTo>
                      <a:pt x="2194" y="4760"/>
                    </a:lnTo>
                    <a:lnTo>
                      <a:pt x="2195" y="4752"/>
                    </a:lnTo>
                    <a:lnTo>
                      <a:pt x="2195" y="4746"/>
                    </a:lnTo>
                    <a:lnTo>
                      <a:pt x="2270" y="4752"/>
                    </a:lnTo>
                    <a:close/>
                    <a:moveTo>
                      <a:pt x="2273" y="4898"/>
                    </a:moveTo>
                    <a:lnTo>
                      <a:pt x="2273" y="4918"/>
                    </a:lnTo>
                    <a:lnTo>
                      <a:pt x="2275" y="4946"/>
                    </a:lnTo>
                    <a:lnTo>
                      <a:pt x="2277" y="4958"/>
                    </a:lnTo>
                    <a:lnTo>
                      <a:pt x="2279" y="4964"/>
                    </a:lnTo>
                    <a:lnTo>
                      <a:pt x="2206" y="4981"/>
                    </a:lnTo>
                    <a:lnTo>
                      <a:pt x="2203" y="4970"/>
                    </a:lnTo>
                    <a:lnTo>
                      <a:pt x="2200" y="4952"/>
                    </a:lnTo>
                    <a:lnTo>
                      <a:pt x="2198" y="4919"/>
                    </a:lnTo>
                    <a:lnTo>
                      <a:pt x="2198" y="4898"/>
                    </a:lnTo>
                    <a:lnTo>
                      <a:pt x="2273" y="4898"/>
                    </a:lnTo>
                    <a:close/>
                    <a:moveTo>
                      <a:pt x="2305" y="5016"/>
                    </a:moveTo>
                    <a:lnTo>
                      <a:pt x="2307" y="5019"/>
                    </a:lnTo>
                    <a:lnTo>
                      <a:pt x="2320" y="5031"/>
                    </a:lnTo>
                    <a:lnTo>
                      <a:pt x="2334" y="5043"/>
                    </a:lnTo>
                    <a:lnTo>
                      <a:pt x="2352" y="5057"/>
                    </a:lnTo>
                    <a:lnTo>
                      <a:pt x="2311" y="5120"/>
                    </a:lnTo>
                    <a:lnTo>
                      <a:pt x="2308" y="5117"/>
                    </a:lnTo>
                    <a:lnTo>
                      <a:pt x="2285" y="5100"/>
                    </a:lnTo>
                    <a:lnTo>
                      <a:pt x="2265" y="5083"/>
                    </a:lnTo>
                    <a:lnTo>
                      <a:pt x="2248" y="5064"/>
                    </a:lnTo>
                    <a:lnTo>
                      <a:pt x="2246" y="5062"/>
                    </a:lnTo>
                    <a:lnTo>
                      <a:pt x="2305" y="5016"/>
                    </a:lnTo>
                    <a:close/>
                    <a:moveTo>
                      <a:pt x="2414" y="5094"/>
                    </a:moveTo>
                    <a:lnTo>
                      <a:pt x="2422" y="5098"/>
                    </a:lnTo>
                    <a:lnTo>
                      <a:pt x="2450" y="5113"/>
                    </a:lnTo>
                    <a:lnTo>
                      <a:pt x="2479" y="5126"/>
                    </a:lnTo>
                    <a:lnTo>
                      <a:pt x="2447" y="5194"/>
                    </a:lnTo>
                    <a:lnTo>
                      <a:pt x="2416" y="5179"/>
                    </a:lnTo>
                    <a:lnTo>
                      <a:pt x="2386" y="5164"/>
                    </a:lnTo>
                    <a:lnTo>
                      <a:pt x="2378" y="5160"/>
                    </a:lnTo>
                    <a:lnTo>
                      <a:pt x="2414" y="5094"/>
                    </a:lnTo>
                    <a:close/>
                    <a:moveTo>
                      <a:pt x="2546" y="5156"/>
                    </a:moveTo>
                    <a:lnTo>
                      <a:pt x="2580" y="5170"/>
                    </a:lnTo>
                    <a:lnTo>
                      <a:pt x="2615" y="5184"/>
                    </a:lnTo>
                    <a:lnTo>
                      <a:pt x="2588" y="5254"/>
                    </a:lnTo>
                    <a:lnTo>
                      <a:pt x="2552" y="5239"/>
                    </a:lnTo>
                    <a:lnTo>
                      <a:pt x="2518" y="5225"/>
                    </a:lnTo>
                    <a:lnTo>
                      <a:pt x="2546" y="5156"/>
                    </a:lnTo>
                    <a:close/>
                    <a:moveTo>
                      <a:pt x="2685" y="5210"/>
                    </a:moveTo>
                    <a:lnTo>
                      <a:pt x="2694" y="5213"/>
                    </a:lnTo>
                    <a:lnTo>
                      <a:pt x="2755" y="5235"/>
                    </a:lnTo>
                    <a:lnTo>
                      <a:pt x="2729" y="5306"/>
                    </a:lnTo>
                    <a:lnTo>
                      <a:pt x="2667" y="5284"/>
                    </a:lnTo>
                    <a:lnTo>
                      <a:pt x="2658" y="5280"/>
                    </a:lnTo>
                    <a:lnTo>
                      <a:pt x="2685" y="5210"/>
                    </a:lnTo>
                    <a:close/>
                    <a:moveTo>
                      <a:pt x="2825" y="5260"/>
                    </a:moveTo>
                    <a:lnTo>
                      <a:pt x="2860" y="5272"/>
                    </a:lnTo>
                    <a:lnTo>
                      <a:pt x="2896" y="5284"/>
                    </a:lnTo>
                    <a:lnTo>
                      <a:pt x="2872" y="5355"/>
                    </a:lnTo>
                    <a:lnTo>
                      <a:pt x="2835" y="5343"/>
                    </a:lnTo>
                    <a:lnTo>
                      <a:pt x="2800" y="5331"/>
                    </a:lnTo>
                    <a:lnTo>
                      <a:pt x="2825" y="5260"/>
                    </a:lnTo>
                    <a:close/>
                    <a:moveTo>
                      <a:pt x="2966" y="5308"/>
                    </a:moveTo>
                    <a:lnTo>
                      <a:pt x="2999" y="5318"/>
                    </a:lnTo>
                    <a:lnTo>
                      <a:pt x="3038" y="5330"/>
                    </a:lnTo>
                    <a:lnTo>
                      <a:pt x="3015" y="5402"/>
                    </a:lnTo>
                    <a:lnTo>
                      <a:pt x="2976" y="5389"/>
                    </a:lnTo>
                    <a:lnTo>
                      <a:pt x="2944" y="5379"/>
                    </a:lnTo>
                    <a:lnTo>
                      <a:pt x="2966" y="5308"/>
                    </a:lnTo>
                    <a:close/>
                    <a:moveTo>
                      <a:pt x="3109" y="5352"/>
                    </a:moveTo>
                    <a:lnTo>
                      <a:pt x="3153" y="5365"/>
                    </a:lnTo>
                    <a:lnTo>
                      <a:pt x="3181" y="5373"/>
                    </a:lnTo>
                    <a:lnTo>
                      <a:pt x="3160" y="5445"/>
                    </a:lnTo>
                    <a:lnTo>
                      <a:pt x="3132" y="5437"/>
                    </a:lnTo>
                    <a:lnTo>
                      <a:pt x="3087" y="5424"/>
                    </a:lnTo>
                    <a:lnTo>
                      <a:pt x="3109" y="5352"/>
                    </a:lnTo>
                    <a:close/>
                    <a:moveTo>
                      <a:pt x="3253" y="5394"/>
                    </a:moveTo>
                    <a:lnTo>
                      <a:pt x="3262" y="5397"/>
                    </a:lnTo>
                    <a:lnTo>
                      <a:pt x="3324" y="5414"/>
                    </a:lnTo>
                    <a:lnTo>
                      <a:pt x="3305" y="5486"/>
                    </a:lnTo>
                    <a:lnTo>
                      <a:pt x="3241" y="5469"/>
                    </a:lnTo>
                    <a:lnTo>
                      <a:pt x="3232" y="5466"/>
                    </a:lnTo>
                    <a:lnTo>
                      <a:pt x="3253" y="5394"/>
                    </a:lnTo>
                    <a:close/>
                    <a:moveTo>
                      <a:pt x="3396" y="5433"/>
                    </a:moveTo>
                    <a:lnTo>
                      <a:pt x="3469" y="5452"/>
                    </a:lnTo>
                    <a:lnTo>
                      <a:pt x="3450" y="5525"/>
                    </a:lnTo>
                    <a:lnTo>
                      <a:pt x="3377" y="5506"/>
                    </a:lnTo>
                    <a:lnTo>
                      <a:pt x="3396" y="5433"/>
                    </a:lnTo>
                    <a:close/>
                    <a:moveTo>
                      <a:pt x="3541" y="5471"/>
                    </a:moveTo>
                    <a:lnTo>
                      <a:pt x="3596" y="5485"/>
                    </a:lnTo>
                    <a:lnTo>
                      <a:pt x="3614" y="5489"/>
                    </a:lnTo>
                    <a:lnTo>
                      <a:pt x="3596" y="5562"/>
                    </a:lnTo>
                    <a:lnTo>
                      <a:pt x="3577" y="5557"/>
                    </a:lnTo>
                    <a:lnTo>
                      <a:pt x="3523" y="5544"/>
                    </a:lnTo>
                    <a:lnTo>
                      <a:pt x="3541" y="5471"/>
                    </a:lnTo>
                    <a:close/>
                    <a:moveTo>
                      <a:pt x="3687" y="5507"/>
                    </a:moveTo>
                    <a:lnTo>
                      <a:pt x="3703" y="5511"/>
                    </a:lnTo>
                    <a:lnTo>
                      <a:pt x="3759" y="5523"/>
                    </a:lnTo>
                    <a:lnTo>
                      <a:pt x="3743" y="5596"/>
                    </a:lnTo>
                    <a:lnTo>
                      <a:pt x="3685" y="5583"/>
                    </a:lnTo>
                    <a:lnTo>
                      <a:pt x="3669" y="5579"/>
                    </a:lnTo>
                    <a:lnTo>
                      <a:pt x="3687" y="5507"/>
                    </a:lnTo>
                    <a:close/>
                    <a:moveTo>
                      <a:pt x="3832" y="5539"/>
                    </a:moveTo>
                    <a:lnTo>
                      <a:pt x="3905" y="5555"/>
                    </a:lnTo>
                    <a:lnTo>
                      <a:pt x="3890" y="5628"/>
                    </a:lnTo>
                    <a:lnTo>
                      <a:pt x="3816" y="5613"/>
                    </a:lnTo>
                    <a:lnTo>
                      <a:pt x="3832" y="5539"/>
                    </a:lnTo>
                    <a:close/>
                    <a:moveTo>
                      <a:pt x="3978" y="5569"/>
                    </a:moveTo>
                    <a:lnTo>
                      <a:pt x="4052" y="5583"/>
                    </a:lnTo>
                    <a:lnTo>
                      <a:pt x="4038" y="5656"/>
                    </a:lnTo>
                    <a:lnTo>
                      <a:pt x="3964" y="5642"/>
                    </a:lnTo>
                    <a:lnTo>
                      <a:pt x="3978" y="5569"/>
                    </a:lnTo>
                    <a:close/>
                    <a:moveTo>
                      <a:pt x="4126" y="5597"/>
                    </a:moveTo>
                    <a:lnTo>
                      <a:pt x="4136" y="5599"/>
                    </a:lnTo>
                    <a:lnTo>
                      <a:pt x="4199" y="5610"/>
                    </a:lnTo>
                    <a:lnTo>
                      <a:pt x="4186" y="5683"/>
                    </a:lnTo>
                    <a:lnTo>
                      <a:pt x="4122" y="5672"/>
                    </a:lnTo>
                    <a:lnTo>
                      <a:pt x="4112" y="5670"/>
                    </a:lnTo>
                    <a:lnTo>
                      <a:pt x="4126" y="5597"/>
                    </a:lnTo>
                    <a:close/>
                    <a:moveTo>
                      <a:pt x="4272" y="5622"/>
                    </a:moveTo>
                    <a:lnTo>
                      <a:pt x="4346" y="5635"/>
                    </a:lnTo>
                    <a:lnTo>
                      <a:pt x="4334" y="5709"/>
                    </a:lnTo>
                    <a:lnTo>
                      <a:pt x="4260" y="5696"/>
                    </a:lnTo>
                    <a:lnTo>
                      <a:pt x="4272" y="5622"/>
                    </a:lnTo>
                    <a:close/>
                    <a:moveTo>
                      <a:pt x="4420" y="5646"/>
                    </a:moveTo>
                    <a:lnTo>
                      <a:pt x="4450" y="5651"/>
                    </a:lnTo>
                    <a:lnTo>
                      <a:pt x="4494" y="5658"/>
                    </a:lnTo>
                    <a:lnTo>
                      <a:pt x="4483" y="5732"/>
                    </a:lnTo>
                    <a:lnTo>
                      <a:pt x="4438" y="5725"/>
                    </a:lnTo>
                    <a:lnTo>
                      <a:pt x="4408" y="5720"/>
                    </a:lnTo>
                    <a:lnTo>
                      <a:pt x="4420" y="5646"/>
                    </a:lnTo>
                    <a:close/>
                    <a:moveTo>
                      <a:pt x="4568" y="5669"/>
                    </a:moveTo>
                    <a:lnTo>
                      <a:pt x="4592" y="5673"/>
                    </a:lnTo>
                    <a:lnTo>
                      <a:pt x="4636" y="5679"/>
                    </a:lnTo>
                    <a:lnTo>
                      <a:pt x="4642" y="5680"/>
                    </a:lnTo>
                    <a:lnTo>
                      <a:pt x="4631" y="5754"/>
                    </a:lnTo>
                    <a:lnTo>
                      <a:pt x="4625" y="5754"/>
                    </a:lnTo>
                    <a:lnTo>
                      <a:pt x="4581" y="5747"/>
                    </a:lnTo>
                    <a:lnTo>
                      <a:pt x="4557" y="5744"/>
                    </a:lnTo>
                    <a:lnTo>
                      <a:pt x="4568" y="5669"/>
                    </a:lnTo>
                    <a:close/>
                    <a:moveTo>
                      <a:pt x="4716" y="5691"/>
                    </a:moveTo>
                    <a:lnTo>
                      <a:pt x="4719" y="5691"/>
                    </a:lnTo>
                    <a:lnTo>
                      <a:pt x="4790" y="5701"/>
                    </a:lnTo>
                    <a:lnTo>
                      <a:pt x="4780" y="5775"/>
                    </a:lnTo>
                    <a:lnTo>
                      <a:pt x="4709" y="5765"/>
                    </a:lnTo>
                    <a:lnTo>
                      <a:pt x="4706" y="5765"/>
                    </a:lnTo>
                    <a:lnTo>
                      <a:pt x="4716" y="5691"/>
                    </a:lnTo>
                    <a:close/>
                    <a:moveTo>
                      <a:pt x="4864" y="5710"/>
                    </a:moveTo>
                    <a:lnTo>
                      <a:pt x="4875" y="5711"/>
                    </a:lnTo>
                    <a:lnTo>
                      <a:pt x="4939" y="5719"/>
                    </a:lnTo>
                    <a:lnTo>
                      <a:pt x="4930" y="5793"/>
                    </a:lnTo>
                    <a:lnTo>
                      <a:pt x="4866" y="5785"/>
                    </a:lnTo>
                    <a:lnTo>
                      <a:pt x="4855" y="5784"/>
                    </a:lnTo>
                    <a:lnTo>
                      <a:pt x="4864" y="5710"/>
                    </a:lnTo>
                    <a:close/>
                    <a:moveTo>
                      <a:pt x="5013" y="5727"/>
                    </a:moveTo>
                    <a:lnTo>
                      <a:pt x="5029" y="5728"/>
                    </a:lnTo>
                    <a:lnTo>
                      <a:pt x="5087" y="5734"/>
                    </a:lnTo>
                    <a:lnTo>
                      <a:pt x="5080" y="5809"/>
                    </a:lnTo>
                    <a:lnTo>
                      <a:pt x="5021" y="5803"/>
                    </a:lnTo>
                    <a:lnTo>
                      <a:pt x="5005" y="5801"/>
                    </a:lnTo>
                    <a:lnTo>
                      <a:pt x="5013" y="5727"/>
                    </a:lnTo>
                    <a:close/>
                    <a:moveTo>
                      <a:pt x="5162" y="5742"/>
                    </a:moveTo>
                    <a:lnTo>
                      <a:pt x="5199" y="5746"/>
                    </a:lnTo>
                    <a:lnTo>
                      <a:pt x="5236" y="5749"/>
                    </a:lnTo>
                    <a:lnTo>
                      <a:pt x="5229" y="5824"/>
                    </a:lnTo>
                    <a:lnTo>
                      <a:pt x="5192" y="5820"/>
                    </a:lnTo>
                    <a:lnTo>
                      <a:pt x="5154" y="5817"/>
                    </a:lnTo>
                    <a:lnTo>
                      <a:pt x="5162" y="5742"/>
                    </a:lnTo>
                    <a:close/>
                    <a:moveTo>
                      <a:pt x="5311" y="5757"/>
                    </a:moveTo>
                    <a:lnTo>
                      <a:pt x="5350" y="5760"/>
                    </a:lnTo>
                    <a:lnTo>
                      <a:pt x="5386" y="5764"/>
                    </a:lnTo>
                    <a:lnTo>
                      <a:pt x="5378" y="5839"/>
                    </a:lnTo>
                    <a:lnTo>
                      <a:pt x="5343" y="5835"/>
                    </a:lnTo>
                    <a:lnTo>
                      <a:pt x="5304" y="5831"/>
                    </a:lnTo>
                    <a:lnTo>
                      <a:pt x="5311" y="5757"/>
                    </a:lnTo>
                    <a:close/>
                    <a:moveTo>
                      <a:pt x="5460" y="5771"/>
                    </a:moveTo>
                    <a:lnTo>
                      <a:pt x="5517" y="5777"/>
                    </a:lnTo>
                    <a:lnTo>
                      <a:pt x="5535" y="5778"/>
                    </a:lnTo>
                    <a:lnTo>
                      <a:pt x="5528" y="5853"/>
                    </a:lnTo>
                    <a:lnTo>
                      <a:pt x="5509" y="5851"/>
                    </a:lnTo>
                    <a:lnTo>
                      <a:pt x="5453" y="5846"/>
                    </a:lnTo>
                    <a:lnTo>
                      <a:pt x="5460" y="5771"/>
                    </a:lnTo>
                    <a:close/>
                    <a:moveTo>
                      <a:pt x="5610" y="5786"/>
                    </a:moveTo>
                    <a:lnTo>
                      <a:pt x="5630" y="5788"/>
                    </a:lnTo>
                    <a:lnTo>
                      <a:pt x="5684" y="5793"/>
                    </a:lnTo>
                    <a:lnTo>
                      <a:pt x="5677" y="5867"/>
                    </a:lnTo>
                    <a:lnTo>
                      <a:pt x="5623" y="5862"/>
                    </a:lnTo>
                    <a:lnTo>
                      <a:pt x="5602" y="5860"/>
                    </a:lnTo>
                    <a:lnTo>
                      <a:pt x="5610" y="5786"/>
                    </a:lnTo>
                    <a:close/>
                    <a:moveTo>
                      <a:pt x="5759" y="5800"/>
                    </a:moveTo>
                    <a:lnTo>
                      <a:pt x="5792" y="5803"/>
                    </a:lnTo>
                    <a:lnTo>
                      <a:pt x="5833" y="5807"/>
                    </a:lnTo>
                    <a:lnTo>
                      <a:pt x="5827" y="5881"/>
                    </a:lnTo>
                    <a:lnTo>
                      <a:pt x="5785" y="5878"/>
                    </a:lnTo>
                    <a:lnTo>
                      <a:pt x="5752" y="5874"/>
                    </a:lnTo>
                    <a:lnTo>
                      <a:pt x="5759" y="5800"/>
                    </a:lnTo>
                    <a:close/>
                    <a:moveTo>
                      <a:pt x="5908" y="5813"/>
                    </a:moveTo>
                    <a:lnTo>
                      <a:pt x="5932" y="5816"/>
                    </a:lnTo>
                    <a:lnTo>
                      <a:pt x="5971" y="5819"/>
                    </a:lnTo>
                    <a:lnTo>
                      <a:pt x="5983" y="5820"/>
                    </a:lnTo>
                    <a:lnTo>
                      <a:pt x="5976" y="5895"/>
                    </a:lnTo>
                    <a:lnTo>
                      <a:pt x="5965" y="5894"/>
                    </a:lnTo>
                    <a:lnTo>
                      <a:pt x="5926" y="5890"/>
                    </a:lnTo>
                    <a:lnTo>
                      <a:pt x="5901" y="5888"/>
                    </a:lnTo>
                    <a:lnTo>
                      <a:pt x="5908" y="5813"/>
                    </a:lnTo>
                    <a:close/>
                    <a:moveTo>
                      <a:pt x="6057" y="5826"/>
                    </a:moveTo>
                    <a:lnTo>
                      <a:pt x="6064" y="5826"/>
                    </a:lnTo>
                    <a:lnTo>
                      <a:pt x="6089" y="5828"/>
                    </a:lnTo>
                    <a:lnTo>
                      <a:pt x="6110" y="5829"/>
                    </a:lnTo>
                    <a:lnTo>
                      <a:pt x="6129" y="5829"/>
                    </a:lnTo>
                    <a:lnTo>
                      <a:pt x="6130" y="5829"/>
                    </a:lnTo>
                    <a:lnTo>
                      <a:pt x="6128" y="5904"/>
                    </a:lnTo>
                    <a:lnTo>
                      <a:pt x="6126" y="5904"/>
                    </a:lnTo>
                    <a:lnTo>
                      <a:pt x="6107" y="5903"/>
                    </a:lnTo>
                    <a:lnTo>
                      <a:pt x="6084" y="5902"/>
                    </a:lnTo>
                    <a:lnTo>
                      <a:pt x="6059" y="5901"/>
                    </a:lnTo>
                    <a:lnTo>
                      <a:pt x="6051" y="5900"/>
                    </a:lnTo>
                    <a:lnTo>
                      <a:pt x="6057" y="5826"/>
                    </a:lnTo>
                    <a:close/>
                    <a:moveTo>
                      <a:pt x="6200" y="5828"/>
                    </a:moveTo>
                    <a:lnTo>
                      <a:pt x="6206" y="5827"/>
                    </a:lnTo>
                    <a:lnTo>
                      <a:pt x="6216" y="5825"/>
                    </a:lnTo>
                    <a:lnTo>
                      <a:pt x="6226" y="5823"/>
                    </a:lnTo>
                    <a:lnTo>
                      <a:pt x="6242" y="5896"/>
                    </a:lnTo>
                    <a:lnTo>
                      <a:pt x="6230" y="5899"/>
                    </a:lnTo>
                    <a:lnTo>
                      <a:pt x="6214" y="5902"/>
                    </a:lnTo>
                    <a:lnTo>
                      <a:pt x="6208" y="5902"/>
                    </a:lnTo>
                    <a:lnTo>
                      <a:pt x="6200" y="5828"/>
                    </a:lnTo>
                    <a:close/>
                  </a:path>
                </a:pathLst>
              </a:custGeom>
              <a:solidFill>
                <a:srgbClr val="000000"/>
              </a:solidFill>
              <a:ln w="1270">
                <a:solidFill>
                  <a:srgbClr val="000000"/>
                </a:solidFill>
                <a:bevel/>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34"/>
              <p:cNvSpPr>
                <a:spLocks noEditPoints="1"/>
              </p:cNvSpPr>
              <p:nvPr/>
            </p:nvSpPr>
            <p:spPr bwMode="auto">
              <a:xfrm>
                <a:off x="3542" y="3678"/>
                <a:ext cx="4918" cy="31"/>
              </a:xfrm>
              <a:custGeom>
                <a:avLst/>
                <a:gdLst/>
                <a:ahLst/>
                <a:cxnLst>
                  <a:cxn ang="0">
                    <a:pos x="4837" y="0"/>
                  </a:cxn>
                  <a:cxn ang="0">
                    <a:pos x="4756" y="27"/>
                  </a:cxn>
                  <a:cxn ang="0">
                    <a:pos x="4703" y="0"/>
                  </a:cxn>
                  <a:cxn ang="0">
                    <a:pos x="4568" y="27"/>
                  </a:cxn>
                  <a:cxn ang="0">
                    <a:pos x="4541" y="27"/>
                  </a:cxn>
                  <a:cxn ang="0">
                    <a:pos x="4407" y="0"/>
                  </a:cxn>
                  <a:cxn ang="0">
                    <a:pos x="4326" y="27"/>
                  </a:cxn>
                  <a:cxn ang="0">
                    <a:pos x="4273" y="0"/>
                  </a:cxn>
                  <a:cxn ang="0">
                    <a:pos x="4138" y="27"/>
                  </a:cxn>
                  <a:cxn ang="0">
                    <a:pos x="4111" y="27"/>
                  </a:cxn>
                  <a:cxn ang="0">
                    <a:pos x="3977" y="0"/>
                  </a:cxn>
                  <a:cxn ang="0">
                    <a:pos x="3896" y="27"/>
                  </a:cxn>
                  <a:cxn ang="0">
                    <a:pos x="3843" y="0"/>
                  </a:cxn>
                  <a:cxn ang="0">
                    <a:pos x="3708" y="27"/>
                  </a:cxn>
                  <a:cxn ang="0">
                    <a:pos x="3682" y="27"/>
                  </a:cxn>
                  <a:cxn ang="0">
                    <a:pos x="3547" y="0"/>
                  </a:cxn>
                  <a:cxn ang="0">
                    <a:pos x="3467" y="27"/>
                  </a:cxn>
                  <a:cxn ang="0">
                    <a:pos x="3413" y="0"/>
                  </a:cxn>
                  <a:cxn ang="0">
                    <a:pos x="3278" y="27"/>
                  </a:cxn>
                  <a:cxn ang="0">
                    <a:pos x="3252" y="27"/>
                  </a:cxn>
                  <a:cxn ang="0">
                    <a:pos x="3117" y="0"/>
                  </a:cxn>
                  <a:cxn ang="0">
                    <a:pos x="3037" y="27"/>
                  </a:cxn>
                  <a:cxn ang="0">
                    <a:pos x="2983" y="0"/>
                  </a:cxn>
                  <a:cxn ang="0">
                    <a:pos x="2849" y="27"/>
                  </a:cxn>
                  <a:cxn ang="0">
                    <a:pos x="2822" y="27"/>
                  </a:cxn>
                  <a:cxn ang="0">
                    <a:pos x="2687" y="0"/>
                  </a:cxn>
                  <a:cxn ang="0">
                    <a:pos x="2607" y="27"/>
                  </a:cxn>
                  <a:cxn ang="0">
                    <a:pos x="2553" y="0"/>
                  </a:cxn>
                  <a:cxn ang="0">
                    <a:pos x="2419" y="27"/>
                  </a:cxn>
                  <a:cxn ang="0">
                    <a:pos x="2392" y="27"/>
                  </a:cxn>
                  <a:cxn ang="0">
                    <a:pos x="2257" y="0"/>
                  </a:cxn>
                  <a:cxn ang="0">
                    <a:pos x="2177" y="27"/>
                  </a:cxn>
                  <a:cxn ang="0">
                    <a:pos x="2123" y="0"/>
                  </a:cxn>
                  <a:cxn ang="0">
                    <a:pos x="1989" y="27"/>
                  </a:cxn>
                  <a:cxn ang="0">
                    <a:pos x="1962" y="27"/>
                  </a:cxn>
                  <a:cxn ang="0">
                    <a:pos x="1827" y="0"/>
                  </a:cxn>
                  <a:cxn ang="0">
                    <a:pos x="1747" y="27"/>
                  </a:cxn>
                  <a:cxn ang="0">
                    <a:pos x="1693" y="0"/>
                  </a:cxn>
                  <a:cxn ang="0">
                    <a:pos x="1559" y="27"/>
                  </a:cxn>
                  <a:cxn ang="0">
                    <a:pos x="1532" y="27"/>
                  </a:cxn>
                  <a:cxn ang="0">
                    <a:pos x="1398" y="0"/>
                  </a:cxn>
                  <a:cxn ang="0">
                    <a:pos x="1317" y="27"/>
                  </a:cxn>
                  <a:cxn ang="0">
                    <a:pos x="1263" y="0"/>
                  </a:cxn>
                  <a:cxn ang="0">
                    <a:pos x="1129" y="27"/>
                  </a:cxn>
                  <a:cxn ang="0">
                    <a:pos x="1102" y="27"/>
                  </a:cxn>
                  <a:cxn ang="0">
                    <a:pos x="968" y="0"/>
                  </a:cxn>
                  <a:cxn ang="0">
                    <a:pos x="887" y="27"/>
                  </a:cxn>
                  <a:cxn ang="0">
                    <a:pos x="833" y="0"/>
                  </a:cxn>
                  <a:cxn ang="0">
                    <a:pos x="699" y="27"/>
                  </a:cxn>
                  <a:cxn ang="0">
                    <a:pos x="672" y="27"/>
                  </a:cxn>
                  <a:cxn ang="0">
                    <a:pos x="538" y="0"/>
                  </a:cxn>
                  <a:cxn ang="0">
                    <a:pos x="457" y="27"/>
                  </a:cxn>
                  <a:cxn ang="0">
                    <a:pos x="403" y="0"/>
                  </a:cxn>
                  <a:cxn ang="0">
                    <a:pos x="269" y="27"/>
                  </a:cxn>
                  <a:cxn ang="0">
                    <a:pos x="242" y="27"/>
                  </a:cxn>
                  <a:cxn ang="0">
                    <a:pos x="108" y="0"/>
                  </a:cxn>
                  <a:cxn ang="0">
                    <a:pos x="27" y="27"/>
                  </a:cxn>
                </a:cxnLst>
                <a:rect l="0" t="0" r="r" b="b"/>
                <a:pathLst>
                  <a:path w="4918" h="27">
                    <a:moveTo>
                      <a:pt x="4918" y="27"/>
                    </a:moveTo>
                    <a:lnTo>
                      <a:pt x="4891" y="27"/>
                    </a:lnTo>
                    <a:lnTo>
                      <a:pt x="4891" y="0"/>
                    </a:lnTo>
                    <a:lnTo>
                      <a:pt x="4918" y="0"/>
                    </a:lnTo>
                    <a:lnTo>
                      <a:pt x="4918" y="27"/>
                    </a:lnTo>
                    <a:close/>
                    <a:moveTo>
                      <a:pt x="4864" y="27"/>
                    </a:moveTo>
                    <a:lnTo>
                      <a:pt x="4837" y="27"/>
                    </a:lnTo>
                    <a:lnTo>
                      <a:pt x="4837" y="0"/>
                    </a:lnTo>
                    <a:lnTo>
                      <a:pt x="4864" y="0"/>
                    </a:lnTo>
                    <a:lnTo>
                      <a:pt x="4864" y="27"/>
                    </a:lnTo>
                    <a:close/>
                    <a:moveTo>
                      <a:pt x="4810" y="27"/>
                    </a:moveTo>
                    <a:lnTo>
                      <a:pt x="4783" y="27"/>
                    </a:lnTo>
                    <a:lnTo>
                      <a:pt x="4783" y="0"/>
                    </a:lnTo>
                    <a:lnTo>
                      <a:pt x="4810" y="0"/>
                    </a:lnTo>
                    <a:lnTo>
                      <a:pt x="4810" y="27"/>
                    </a:lnTo>
                    <a:close/>
                    <a:moveTo>
                      <a:pt x="4756" y="27"/>
                    </a:moveTo>
                    <a:lnTo>
                      <a:pt x="4729" y="27"/>
                    </a:lnTo>
                    <a:lnTo>
                      <a:pt x="4729" y="0"/>
                    </a:lnTo>
                    <a:lnTo>
                      <a:pt x="4756" y="0"/>
                    </a:lnTo>
                    <a:lnTo>
                      <a:pt x="4756" y="27"/>
                    </a:lnTo>
                    <a:close/>
                    <a:moveTo>
                      <a:pt x="4703" y="27"/>
                    </a:moveTo>
                    <a:lnTo>
                      <a:pt x="4676" y="27"/>
                    </a:lnTo>
                    <a:lnTo>
                      <a:pt x="4676" y="0"/>
                    </a:lnTo>
                    <a:lnTo>
                      <a:pt x="4703" y="0"/>
                    </a:lnTo>
                    <a:lnTo>
                      <a:pt x="4703" y="27"/>
                    </a:lnTo>
                    <a:close/>
                    <a:moveTo>
                      <a:pt x="4649" y="27"/>
                    </a:moveTo>
                    <a:lnTo>
                      <a:pt x="4622" y="27"/>
                    </a:lnTo>
                    <a:lnTo>
                      <a:pt x="4622" y="0"/>
                    </a:lnTo>
                    <a:lnTo>
                      <a:pt x="4649" y="0"/>
                    </a:lnTo>
                    <a:lnTo>
                      <a:pt x="4649" y="27"/>
                    </a:lnTo>
                    <a:close/>
                    <a:moveTo>
                      <a:pt x="4595" y="27"/>
                    </a:moveTo>
                    <a:lnTo>
                      <a:pt x="4568" y="27"/>
                    </a:lnTo>
                    <a:lnTo>
                      <a:pt x="4568" y="0"/>
                    </a:lnTo>
                    <a:lnTo>
                      <a:pt x="4595" y="0"/>
                    </a:lnTo>
                    <a:lnTo>
                      <a:pt x="4595" y="27"/>
                    </a:lnTo>
                    <a:close/>
                    <a:moveTo>
                      <a:pt x="4541" y="27"/>
                    </a:moveTo>
                    <a:lnTo>
                      <a:pt x="4514" y="27"/>
                    </a:lnTo>
                    <a:lnTo>
                      <a:pt x="4514" y="0"/>
                    </a:lnTo>
                    <a:lnTo>
                      <a:pt x="4541" y="0"/>
                    </a:lnTo>
                    <a:lnTo>
                      <a:pt x="4541" y="27"/>
                    </a:lnTo>
                    <a:close/>
                    <a:moveTo>
                      <a:pt x="4488" y="27"/>
                    </a:moveTo>
                    <a:lnTo>
                      <a:pt x="4461" y="27"/>
                    </a:lnTo>
                    <a:lnTo>
                      <a:pt x="4461" y="0"/>
                    </a:lnTo>
                    <a:lnTo>
                      <a:pt x="4488" y="0"/>
                    </a:lnTo>
                    <a:lnTo>
                      <a:pt x="4488" y="27"/>
                    </a:lnTo>
                    <a:close/>
                    <a:moveTo>
                      <a:pt x="4434" y="27"/>
                    </a:moveTo>
                    <a:lnTo>
                      <a:pt x="4407" y="27"/>
                    </a:lnTo>
                    <a:lnTo>
                      <a:pt x="4407" y="0"/>
                    </a:lnTo>
                    <a:lnTo>
                      <a:pt x="4434" y="0"/>
                    </a:lnTo>
                    <a:lnTo>
                      <a:pt x="4434" y="27"/>
                    </a:lnTo>
                    <a:close/>
                    <a:moveTo>
                      <a:pt x="4380" y="27"/>
                    </a:moveTo>
                    <a:lnTo>
                      <a:pt x="4353" y="27"/>
                    </a:lnTo>
                    <a:lnTo>
                      <a:pt x="4353" y="0"/>
                    </a:lnTo>
                    <a:lnTo>
                      <a:pt x="4380" y="0"/>
                    </a:lnTo>
                    <a:lnTo>
                      <a:pt x="4380" y="27"/>
                    </a:lnTo>
                    <a:close/>
                    <a:moveTo>
                      <a:pt x="4326" y="27"/>
                    </a:moveTo>
                    <a:lnTo>
                      <a:pt x="4300" y="27"/>
                    </a:lnTo>
                    <a:lnTo>
                      <a:pt x="4300" y="0"/>
                    </a:lnTo>
                    <a:lnTo>
                      <a:pt x="4326" y="0"/>
                    </a:lnTo>
                    <a:lnTo>
                      <a:pt x="4326" y="27"/>
                    </a:lnTo>
                    <a:close/>
                    <a:moveTo>
                      <a:pt x="4273" y="27"/>
                    </a:moveTo>
                    <a:lnTo>
                      <a:pt x="4246" y="27"/>
                    </a:lnTo>
                    <a:lnTo>
                      <a:pt x="4246" y="0"/>
                    </a:lnTo>
                    <a:lnTo>
                      <a:pt x="4273" y="0"/>
                    </a:lnTo>
                    <a:lnTo>
                      <a:pt x="4273" y="27"/>
                    </a:lnTo>
                    <a:close/>
                    <a:moveTo>
                      <a:pt x="4219" y="27"/>
                    </a:moveTo>
                    <a:lnTo>
                      <a:pt x="4192" y="27"/>
                    </a:lnTo>
                    <a:lnTo>
                      <a:pt x="4192" y="0"/>
                    </a:lnTo>
                    <a:lnTo>
                      <a:pt x="4219" y="0"/>
                    </a:lnTo>
                    <a:lnTo>
                      <a:pt x="4219" y="27"/>
                    </a:lnTo>
                    <a:close/>
                    <a:moveTo>
                      <a:pt x="4165" y="27"/>
                    </a:moveTo>
                    <a:lnTo>
                      <a:pt x="4138" y="27"/>
                    </a:lnTo>
                    <a:lnTo>
                      <a:pt x="4138" y="0"/>
                    </a:lnTo>
                    <a:lnTo>
                      <a:pt x="4165" y="0"/>
                    </a:lnTo>
                    <a:lnTo>
                      <a:pt x="4165" y="27"/>
                    </a:lnTo>
                    <a:close/>
                    <a:moveTo>
                      <a:pt x="4111" y="27"/>
                    </a:moveTo>
                    <a:lnTo>
                      <a:pt x="4085" y="27"/>
                    </a:lnTo>
                    <a:lnTo>
                      <a:pt x="4085" y="0"/>
                    </a:lnTo>
                    <a:lnTo>
                      <a:pt x="4111" y="0"/>
                    </a:lnTo>
                    <a:lnTo>
                      <a:pt x="4111" y="27"/>
                    </a:lnTo>
                    <a:close/>
                    <a:moveTo>
                      <a:pt x="4058" y="27"/>
                    </a:moveTo>
                    <a:lnTo>
                      <a:pt x="4031" y="27"/>
                    </a:lnTo>
                    <a:lnTo>
                      <a:pt x="4031" y="0"/>
                    </a:lnTo>
                    <a:lnTo>
                      <a:pt x="4058" y="0"/>
                    </a:lnTo>
                    <a:lnTo>
                      <a:pt x="4058" y="27"/>
                    </a:lnTo>
                    <a:close/>
                    <a:moveTo>
                      <a:pt x="4004" y="27"/>
                    </a:moveTo>
                    <a:lnTo>
                      <a:pt x="3977" y="27"/>
                    </a:lnTo>
                    <a:lnTo>
                      <a:pt x="3977" y="0"/>
                    </a:lnTo>
                    <a:lnTo>
                      <a:pt x="4004" y="0"/>
                    </a:lnTo>
                    <a:lnTo>
                      <a:pt x="4004" y="27"/>
                    </a:lnTo>
                    <a:close/>
                    <a:moveTo>
                      <a:pt x="3950" y="27"/>
                    </a:moveTo>
                    <a:lnTo>
                      <a:pt x="3923" y="27"/>
                    </a:lnTo>
                    <a:lnTo>
                      <a:pt x="3923" y="0"/>
                    </a:lnTo>
                    <a:lnTo>
                      <a:pt x="3950" y="0"/>
                    </a:lnTo>
                    <a:lnTo>
                      <a:pt x="3950" y="27"/>
                    </a:lnTo>
                    <a:close/>
                    <a:moveTo>
                      <a:pt x="3896" y="27"/>
                    </a:moveTo>
                    <a:lnTo>
                      <a:pt x="3870" y="27"/>
                    </a:lnTo>
                    <a:lnTo>
                      <a:pt x="3870" y="0"/>
                    </a:lnTo>
                    <a:lnTo>
                      <a:pt x="3896" y="0"/>
                    </a:lnTo>
                    <a:lnTo>
                      <a:pt x="3896" y="27"/>
                    </a:lnTo>
                    <a:close/>
                    <a:moveTo>
                      <a:pt x="3843" y="27"/>
                    </a:moveTo>
                    <a:lnTo>
                      <a:pt x="3816" y="27"/>
                    </a:lnTo>
                    <a:lnTo>
                      <a:pt x="3816" y="0"/>
                    </a:lnTo>
                    <a:lnTo>
                      <a:pt x="3843" y="0"/>
                    </a:lnTo>
                    <a:lnTo>
                      <a:pt x="3843" y="27"/>
                    </a:lnTo>
                    <a:close/>
                    <a:moveTo>
                      <a:pt x="3789" y="27"/>
                    </a:moveTo>
                    <a:lnTo>
                      <a:pt x="3762" y="27"/>
                    </a:lnTo>
                    <a:lnTo>
                      <a:pt x="3762" y="0"/>
                    </a:lnTo>
                    <a:lnTo>
                      <a:pt x="3789" y="0"/>
                    </a:lnTo>
                    <a:lnTo>
                      <a:pt x="3789" y="27"/>
                    </a:lnTo>
                    <a:close/>
                    <a:moveTo>
                      <a:pt x="3735" y="27"/>
                    </a:moveTo>
                    <a:lnTo>
                      <a:pt x="3708" y="27"/>
                    </a:lnTo>
                    <a:lnTo>
                      <a:pt x="3708" y="0"/>
                    </a:lnTo>
                    <a:lnTo>
                      <a:pt x="3735" y="0"/>
                    </a:lnTo>
                    <a:lnTo>
                      <a:pt x="3735" y="27"/>
                    </a:lnTo>
                    <a:close/>
                    <a:moveTo>
                      <a:pt x="3682" y="27"/>
                    </a:moveTo>
                    <a:lnTo>
                      <a:pt x="3655" y="27"/>
                    </a:lnTo>
                    <a:lnTo>
                      <a:pt x="3655" y="0"/>
                    </a:lnTo>
                    <a:lnTo>
                      <a:pt x="3682" y="0"/>
                    </a:lnTo>
                    <a:lnTo>
                      <a:pt x="3682" y="27"/>
                    </a:lnTo>
                    <a:close/>
                    <a:moveTo>
                      <a:pt x="3628" y="27"/>
                    </a:moveTo>
                    <a:lnTo>
                      <a:pt x="3601" y="27"/>
                    </a:lnTo>
                    <a:lnTo>
                      <a:pt x="3601" y="0"/>
                    </a:lnTo>
                    <a:lnTo>
                      <a:pt x="3628" y="0"/>
                    </a:lnTo>
                    <a:lnTo>
                      <a:pt x="3628" y="27"/>
                    </a:lnTo>
                    <a:close/>
                    <a:moveTo>
                      <a:pt x="3574" y="27"/>
                    </a:moveTo>
                    <a:lnTo>
                      <a:pt x="3547" y="27"/>
                    </a:lnTo>
                    <a:lnTo>
                      <a:pt x="3547" y="0"/>
                    </a:lnTo>
                    <a:lnTo>
                      <a:pt x="3574" y="0"/>
                    </a:lnTo>
                    <a:lnTo>
                      <a:pt x="3574" y="27"/>
                    </a:lnTo>
                    <a:close/>
                    <a:moveTo>
                      <a:pt x="3520" y="27"/>
                    </a:moveTo>
                    <a:lnTo>
                      <a:pt x="3493" y="27"/>
                    </a:lnTo>
                    <a:lnTo>
                      <a:pt x="3493" y="0"/>
                    </a:lnTo>
                    <a:lnTo>
                      <a:pt x="3520" y="0"/>
                    </a:lnTo>
                    <a:lnTo>
                      <a:pt x="3520" y="27"/>
                    </a:lnTo>
                    <a:close/>
                    <a:moveTo>
                      <a:pt x="3467" y="27"/>
                    </a:moveTo>
                    <a:lnTo>
                      <a:pt x="3440" y="27"/>
                    </a:lnTo>
                    <a:lnTo>
                      <a:pt x="3440" y="0"/>
                    </a:lnTo>
                    <a:lnTo>
                      <a:pt x="3467" y="0"/>
                    </a:lnTo>
                    <a:lnTo>
                      <a:pt x="3467" y="27"/>
                    </a:lnTo>
                    <a:close/>
                    <a:moveTo>
                      <a:pt x="3413" y="27"/>
                    </a:moveTo>
                    <a:lnTo>
                      <a:pt x="3386" y="27"/>
                    </a:lnTo>
                    <a:lnTo>
                      <a:pt x="3386" y="0"/>
                    </a:lnTo>
                    <a:lnTo>
                      <a:pt x="3413" y="0"/>
                    </a:lnTo>
                    <a:lnTo>
                      <a:pt x="3413" y="27"/>
                    </a:lnTo>
                    <a:close/>
                    <a:moveTo>
                      <a:pt x="3359" y="27"/>
                    </a:moveTo>
                    <a:lnTo>
                      <a:pt x="3332" y="27"/>
                    </a:lnTo>
                    <a:lnTo>
                      <a:pt x="3332" y="0"/>
                    </a:lnTo>
                    <a:lnTo>
                      <a:pt x="3359" y="0"/>
                    </a:lnTo>
                    <a:lnTo>
                      <a:pt x="3359" y="27"/>
                    </a:lnTo>
                    <a:close/>
                    <a:moveTo>
                      <a:pt x="3305" y="27"/>
                    </a:moveTo>
                    <a:lnTo>
                      <a:pt x="3278" y="27"/>
                    </a:lnTo>
                    <a:lnTo>
                      <a:pt x="3278" y="0"/>
                    </a:lnTo>
                    <a:lnTo>
                      <a:pt x="3305" y="0"/>
                    </a:lnTo>
                    <a:lnTo>
                      <a:pt x="3305" y="27"/>
                    </a:lnTo>
                    <a:close/>
                    <a:moveTo>
                      <a:pt x="3252" y="27"/>
                    </a:moveTo>
                    <a:lnTo>
                      <a:pt x="3225" y="27"/>
                    </a:lnTo>
                    <a:lnTo>
                      <a:pt x="3225" y="0"/>
                    </a:lnTo>
                    <a:lnTo>
                      <a:pt x="3252" y="0"/>
                    </a:lnTo>
                    <a:lnTo>
                      <a:pt x="3252" y="27"/>
                    </a:lnTo>
                    <a:close/>
                    <a:moveTo>
                      <a:pt x="3198" y="27"/>
                    </a:moveTo>
                    <a:lnTo>
                      <a:pt x="3171" y="27"/>
                    </a:lnTo>
                    <a:lnTo>
                      <a:pt x="3171" y="0"/>
                    </a:lnTo>
                    <a:lnTo>
                      <a:pt x="3198" y="0"/>
                    </a:lnTo>
                    <a:lnTo>
                      <a:pt x="3198" y="27"/>
                    </a:lnTo>
                    <a:close/>
                    <a:moveTo>
                      <a:pt x="3144" y="27"/>
                    </a:moveTo>
                    <a:lnTo>
                      <a:pt x="3117" y="27"/>
                    </a:lnTo>
                    <a:lnTo>
                      <a:pt x="3117" y="0"/>
                    </a:lnTo>
                    <a:lnTo>
                      <a:pt x="3144" y="0"/>
                    </a:lnTo>
                    <a:lnTo>
                      <a:pt x="3144" y="27"/>
                    </a:lnTo>
                    <a:close/>
                    <a:moveTo>
                      <a:pt x="3090" y="27"/>
                    </a:moveTo>
                    <a:lnTo>
                      <a:pt x="3064" y="27"/>
                    </a:lnTo>
                    <a:lnTo>
                      <a:pt x="3064" y="0"/>
                    </a:lnTo>
                    <a:lnTo>
                      <a:pt x="3090" y="0"/>
                    </a:lnTo>
                    <a:lnTo>
                      <a:pt x="3090" y="27"/>
                    </a:lnTo>
                    <a:close/>
                    <a:moveTo>
                      <a:pt x="3037" y="27"/>
                    </a:moveTo>
                    <a:lnTo>
                      <a:pt x="3010" y="27"/>
                    </a:lnTo>
                    <a:lnTo>
                      <a:pt x="3010" y="0"/>
                    </a:lnTo>
                    <a:lnTo>
                      <a:pt x="3037" y="0"/>
                    </a:lnTo>
                    <a:lnTo>
                      <a:pt x="3037" y="27"/>
                    </a:lnTo>
                    <a:close/>
                    <a:moveTo>
                      <a:pt x="2983" y="27"/>
                    </a:moveTo>
                    <a:lnTo>
                      <a:pt x="2956" y="27"/>
                    </a:lnTo>
                    <a:lnTo>
                      <a:pt x="2956" y="0"/>
                    </a:lnTo>
                    <a:lnTo>
                      <a:pt x="2983" y="0"/>
                    </a:lnTo>
                    <a:lnTo>
                      <a:pt x="2983" y="27"/>
                    </a:lnTo>
                    <a:close/>
                    <a:moveTo>
                      <a:pt x="2929" y="27"/>
                    </a:moveTo>
                    <a:lnTo>
                      <a:pt x="2902" y="27"/>
                    </a:lnTo>
                    <a:lnTo>
                      <a:pt x="2902" y="0"/>
                    </a:lnTo>
                    <a:lnTo>
                      <a:pt x="2929" y="0"/>
                    </a:lnTo>
                    <a:lnTo>
                      <a:pt x="2929" y="27"/>
                    </a:lnTo>
                    <a:close/>
                    <a:moveTo>
                      <a:pt x="2875" y="27"/>
                    </a:moveTo>
                    <a:lnTo>
                      <a:pt x="2849" y="27"/>
                    </a:lnTo>
                    <a:lnTo>
                      <a:pt x="2849" y="0"/>
                    </a:lnTo>
                    <a:lnTo>
                      <a:pt x="2875" y="0"/>
                    </a:lnTo>
                    <a:lnTo>
                      <a:pt x="2875" y="27"/>
                    </a:lnTo>
                    <a:close/>
                    <a:moveTo>
                      <a:pt x="2822" y="27"/>
                    </a:moveTo>
                    <a:lnTo>
                      <a:pt x="2795" y="27"/>
                    </a:lnTo>
                    <a:lnTo>
                      <a:pt x="2795" y="0"/>
                    </a:lnTo>
                    <a:lnTo>
                      <a:pt x="2822" y="0"/>
                    </a:lnTo>
                    <a:lnTo>
                      <a:pt x="2822" y="27"/>
                    </a:lnTo>
                    <a:close/>
                    <a:moveTo>
                      <a:pt x="2768" y="27"/>
                    </a:moveTo>
                    <a:lnTo>
                      <a:pt x="2741" y="27"/>
                    </a:lnTo>
                    <a:lnTo>
                      <a:pt x="2741" y="0"/>
                    </a:lnTo>
                    <a:lnTo>
                      <a:pt x="2768" y="0"/>
                    </a:lnTo>
                    <a:lnTo>
                      <a:pt x="2768" y="27"/>
                    </a:lnTo>
                    <a:close/>
                    <a:moveTo>
                      <a:pt x="2714" y="27"/>
                    </a:moveTo>
                    <a:lnTo>
                      <a:pt x="2687" y="27"/>
                    </a:lnTo>
                    <a:lnTo>
                      <a:pt x="2687" y="0"/>
                    </a:lnTo>
                    <a:lnTo>
                      <a:pt x="2714" y="0"/>
                    </a:lnTo>
                    <a:lnTo>
                      <a:pt x="2714" y="27"/>
                    </a:lnTo>
                    <a:close/>
                    <a:moveTo>
                      <a:pt x="2660" y="27"/>
                    </a:moveTo>
                    <a:lnTo>
                      <a:pt x="2634" y="27"/>
                    </a:lnTo>
                    <a:lnTo>
                      <a:pt x="2634" y="0"/>
                    </a:lnTo>
                    <a:lnTo>
                      <a:pt x="2660" y="0"/>
                    </a:lnTo>
                    <a:lnTo>
                      <a:pt x="2660" y="27"/>
                    </a:lnTo>
                    <a:close/>
                    <a:moveTo>
                      <a:pt x="2607" y="27"/>
                    </a:moveTo>
                    <a:lnTo>
                      <a:pt x="2580" y="27"/>
                    </a:lnTo>
                    <a:lnTo>
                      <a:pt x="2580" y="0"/>
                    </a:lnTo>
                    <a:lnTo>
                      <a:pt x="2607" y="0"/>
                    </a:lnTo>
                    <a:lnTo>
                      <a:pt x="2607" y="27"/>
                    </a:lnTo>
                    <a:close/>
                    <a:moveTo>
                      <a:pt x="2553" y="27"/>
                    </a:moveTo>
                    <a:lnTo>
                      <a:pt x="2526" y="27"/>
                    </a:lnTo>
                    <a:lnTo>
                      <a:pt x="2526" y="0"/>
                    </a:lnTo>
                    <a:lnTo>
                      <a:pt x="2553" y="0"/>
                    </a:lnTo>
                    <a:lnTo>
                      <a:pt x="2553" y="27"/>
                    </a:lnTo>
                    <a:close/>
                    <a:moveTo>
                      <a:pt x="2499" y="27"/>
                    </a:moveTo>
                    <a:lnTo>
                      <a:pt x="2472" y="27"/>
                    </a:lnTo>
                    <a:lnTo>
                      <a:pt x="2472" y="0"/>
                    </a:lnTo>
                    <a:lnTo>
                      <a:pt x="2499" y="0"/>
                    </a:lnTo>
                    <a:lnTo>
                      <a:pt x="2499" y="27"/>
                    </a:lnTo>
                    <a:close/>
                    <a:moveTo>
                      <a:pt x="2445" y="27"/>
                    </a:moveTo>
                    <a:lnTo>
                      <a:pt x="2419" y="27"/>
                    </a:lnTo>
                    <a:lnTo>
                      <a:pt x="2419" y="0"/>
                    </a:lnTo>
                    <a:lnTo>
                      <a:pt x="2445" y="0"/>
                    </a:lnTo>
                    <a:lnTo>
                      <a:pt x="2445" y="27"/>
                    </a:lnTo>
                    <a:close/>
                    <a:moveTo>
                      <a:pt x="2392" y="27"/>
                    </a:moveTo>
                    <a:lnTo>
                      <a:pt x="2365" y="27"/>
                    </a:lnTo>
                    <a:lnTo>
                      <a:pt x="2365" y="0"/>
                    </a:lnTo>
                    <a:lnTo>
                      <a:pt x="2392" y="0"/>
                    </a:lnTo>
                    <a:lnTo>
                      <a:pt x="2392" y="27"/>
                    </a:lnTo>
                    <a:close/>
                    <a:moveTo>
                      <a:pt x="2338" y="27"/>
                    </a:moveTo>
                    <a:lnTo>
                      <a:pt x="2311" y="27"/>
                    </a:lnTo>
                    <a:lnTo>
                      <a:pt x="2311" y="0"/>
                    </a:lnTo>
                    <a:lnTo>
                      <a:pt x="2338" y="0"/>
                    </a:lnTo>
                    <a:lnTo>
                      <a:pt x="2338" y="27"/>
                    </a:lnTo>
                    <a:close/>
                    <a:moveTo>
                      <a:pt x="2284" y="27"/>
                    </a:moveTo>
                    <a:lnTo>
                      <a:pt x="2257" y="27"/>
                    </a:lnTo>
                    <a:lnTo>
                      <a:pt x="2257" y="0"/>
                    </a:lnTo>
                    <a:lnTo>
                      <a:pt x="2284" y="0"/>
                    </a:lnTo>
                    <a:lnTo>
                      <a:pt x="2284" y="27"/>
                    </a:lnTo>
                    <a:close/>
                    <a:moveTo>
                      <a:pt x="2231" y="27"/>
                    </a:moveTo>
                    <a:lnTo>
                      <a:pt x="2204" y="27"/>
                    </a:lnTo>
                    <a:lnTo>
                      <a:pt x="2204" y="0"/>
                    </a:lnTo>
                    <a:lnTo>
                      <a:pt x="2231" y="0"/>
                    </a:lnTo>
                    <a:lnTo>
                      <a:pt x="2231" y="27"/>
                    </a:lnTo>
                    <a:close/>
                    <a:moveTo>
                      <a:pt x="2177" y="27"/>
                    </a:moveTo>
                    <a:lnTo>
                      <a:pt x="2150" y="27"/>
                    </a:lnTo>
                    <a:lnTo>
                      <a:pt x="2150" y="0"/>
                    </a:lnTo>
                    <a:lnTo>
                      <a:pt x="2177" y="0"/>
                    </a:lnTo>
                    <a:lnTo>
                      <a:pt x="2177" y="27"/>
                    </a:lnTo>
                    <a:close/>
                    <a:moveTo>
                      <a:pt x="2123" y="27"/>
                    </a:moveTo>
                    <a:lnTo>
                      <a:pt x="2096" y="27"/>
                    </a:lnTo>
                    <a:lnTo>
                      <a:pt x="2096" y="0"/>
                    </a:lnTo>
                    <a:lnTo>
                      <a:pt x="2123" y="0"/>
                    </a:lnTo>
                    <a:lnTo>
                      <a:pt x="2123" y="27"/>
                    </a:lnTo>
                    <a:close/>
                    <a:moveTo>
                      <a:pt x="2069" y="27"/>
                    </a:moveTo>
                    <a:lnTo>
                      <a:pt x="2042" y="27"/>
                    </a:lnTo>
                    <a:lnTo>
                      <a:pt x="2042" y="0"/>
                    </a:lnTo>
                    <a:lnTo>
                      <a:pt x="2069" y="0"/>
                    </a:lnTo>
                    <a:lnTo>
                      <a:pt x="2069" y="27"/>
                    </a:lnTo>
                    <a:close/>
                    <a:moveTo>
                      <a:pt x="2016" y="27"/>
                    </a:moveTo>
                    <a:lnTo>
                      <a:pt x="1989" y="27"/>
                    </a:lnTo>
                    <a:lnTo>
                      <a:pt x="1989" y="0"/>
                    </a:lnTo>
                    <a:lnTo>
                      <a:pt x="2016" y="0"/>
                    </a:lnTo>
                    <a:lnTo>
                      <a:pt x="2016" y="27"/>
                    </a:lnTo>
                    <a:close/>
                    <a:moveTo>
                      <a:pt x="1962" y="27"/>
                    </a:moveTo>
                    <a:lnTo>
                      <a:pt x="1935" y="27"/>
                    </a:lnTo>
                    <a:lnTo>
                      <a:pt x="1935" y="0"/>
                    </a:lnTo>
                    <a:lnTo>
                      <a:pt x="1962" y="0"/>
                    </a:lnTo>
                    <a:lnTo>
                      <a:pt x="1962" y="27"/>
                    </a:lnTo>
                    <a:close/>
                    <a:moveTo>
                      <a:pt x="1908" y="27"/>
                    </a:moveTo>
                    <a:lnTo>
                      <a:pt x="1881" y="27"/>
                    </a:lnTo>
                    <a:lnTo>
                      <a:pt x="1881" y="0"/>
                    </a:lnTo>
                    <a:lnTo>
                      <a:pt x="1908" y="0"/>
                    </a:lnTo>
                    <a:lnTo>
                      <a:pt x="1908" y="27"/>
                    </a:lnTo>
                    <a:close/>
                    <a:moveTo>
                      <a:pt x="1854" y="27"/>
                    </a:moveTo>
                    <a:lnTo>
                      <a:pt x="1827" y="27"/>
                    </a:lnTo>
                    <a:lnTo>
                      <a:pt x="1827" y="0"/>
                    </a:lnTo>
                    <a:lnTo>
                      <a:pt x="1854" y="0"/>
                    </a:lnTo>
                    <a:lnTo>
                      <a:pt x="1854" y="27"/>
                    </a:lnTo>
                    <a:close/>
                    <a:moveTo>
                      <a:pt x="1801" y="27"/>
                    </a:moveTo>
                    <a:lnTo>
                      <a:pt x="1774" y="27"/>
                    </a:lnTo>
                    <a:lnTo>
                      <a:pt x="1774" y="0"/>
                    </a:lnTo>
                    <a:lnTo>
                      <a:pt x="1801" y="0"/>
                    </a:lnTo>
                    <a:lnTo>
                      <a:pt x="1801" y="27"/>
                    </a:lnTo>
                    <a:close/>
                    <a:moveTo>
                      <a:pt x="1747" y="27"/>
                    </a:moveTo>
                    <a:lnTo>
                      <a:pt x="1720" y="27"/>
                    </a:lnTo>
                    <a:lnTo>
                      <a:pt x="1720" y="0"/>
                    </a:lnTo>
                    <a:lnTo>
                      <a:pt x="1747" y="0"/>
                    </a:lnTo>
                    <a:lnTo>
                      <a:pt x="1747" y="27"/>
                    </a:lnTo>
                    <a:close/>
                    <a:moveTo>
                      <a:pt x="1693" y="27"/>
                    </a:moveTo>
                    <a:lnTo>
                      <a:pt x="1666" y="27"/>
                    </a:lnTo>
                    <a:lnTo>
                      <a:pt x="1666" y="0"/>
                    </a:lnTo>
                    <a:lnTo>
                      <a:pt x="1693" y="0"/>
                    </a:lnTo>
                    <a:lnTo>
                      <a:pt x="1693" y="27"/>
                    </a:lnTo>
                    <a:close/>
                    <a:moveTo>
                      <a:pt x="1639" y="27"/>
                    </a:moveTo>
                    <a:lnTo>
                      <a:pt x="1613" y="27"/>
                    </a:lnTo>
                    <a:lnTo>
                      <a:pt x="1613" y="0"/>
                    </a:lnTo>
                    <a:lnTo>
                      <a:pt x="1639" y="0"/>
                    </a:lnTo>
                    <a:lnTo>
                      <a:pt x="1639" y="27"/>
                    </a:lnTo>
                    <a:close/>
                    <a:moveTo>
                      <a:pt x="1586" y="27"/>
                    </a:moveTo>
                    <a:lnTo>
                      <a:pt x="1559" y="27"/>
                    </a:lnTo>
                    <a:lnTo>
                      <a:pt x="1559" y="0"/>
                    </a:lnTo>
                    <a:lnTo>
                      <a:pt x="1586" y="0"/>
                    </a:lnTo>
                    <a:lnTo>
                      <a:pt x="1586" y="27"/>
                    </a:lnTo>
                    <a:close/>
                    <a:moveTo>
                      <a:pt x="1532" y="27"/>
                    </a:moveTo>
                    <a:lnTo>
                      <a:pt x="1505" y="27"/>
                    </a:lnTo>
                    <a:lnTo>
                      <a:pt x="1505" y="0"/>
                    </a:lnTo>
                    <a:lnTo>
                      <a:pt x="1532" y="0"/>
                    </a:lnTo>
                    <a:lnTo>
                      <a:pt x="1532" y="27"/>
                    </a:lnTo>
                    <a:close/>
                    <a:moveTo>
                      <a:pt x="1478" y="27"/>
                    </a:moveTo>
                    <a:lnTo>
                      <a:pt x="1451" y="27"/>
                    </a:lnTo>
                    <a:lnTo>
                      <a:pt x="1451" y="0"/>
                    </a:lnTo>
                    <a:lnTo>
                      <a:pt x="1478" y="0"/>
                    </a:lnTo>
                    <a:lnTo>
                      <a:pt x="1478" y="27"/>
                    </a:lnTo>
                    <a:close/>
                    <a:moveTo>
                      <a:pt x="1424" y="27"/>
                    </a:moveTo>
                    <a:lnTo>
                      <a:pt x="1398" y="27"/>
                    </a:lnTo>
                    <a:lnTo>
                      <a:pt x="1398" y="0"/>
                    </a:lnTo>
                    <a:lnTo>
                      <a:pt x="1424" y="0"/>
                    </a:lnTo>
                    <a:lnTo>
                      <a:pt x="1424" y="27"/>
                    </a:lnTo>
                    <a:close/>
                    <a:moveTo>
                      <a:pt x="1371" y="27"/>
                    </a:moveTo>
                    <a:lnTo>
                      <a:pt x="1344" y="27"/>
                    </a:lnTo>
                    <a:lnTo>
                      <a:pt x="1344" y="0"/>
                    </a:lnTo>
                    <a:lnTo>
                      <a:pt x="1371" y="0"/>
                    </a:lnTo>
                    <a:lnTo>
                      <a:pt x="1371" y="27"/>
                    </a:lnTo>
                    <a:close/>
                    <a:moveTo>
                      <a:pt x="1317" y="27"/>
                    </a:moveTo>
                    <a:lnTo>
                      <a:pt x="1290" y="27"/>
                    </a:lnTo>
                    <a:lnTo>
                      <a:pt x="1290" y="0"/>
                    </a:lnTo>
                    <a:lnTo>
                      <a:pt x="1317" y="0"/>
                    </a:lnTo>
                    <a:lnTo>
                      <a:pt x="1317" y="27"/>
                    </a:lnTo>
                    <a:close/>
                    <a:moveTo>
                      <a:pt x="1263" y="27"/>
                    </a:moveTo>
                    <a:lnTo>
                      <a:pt x="1236" y="27"/>
                    </a:lnTo>
                    <a:lnTo>
                      <a:pt x="1236" y="0"/>
                    </a:lnTo>
                    <a:lnTo>
                      <a:pt x="1263" y="0"/>
                    </a:lnTo>
                    <a:lnTo>
                      <a:pt x="1263" y="27"/>
                    </a:lnTo>
                    <a:close/>
                    <a:moveTo>
                      <a:pt x="1209" y="27"/>
                    </a:moveTo>
                    <a:lnTo>
                      <a:pt x="1183" y="27"/>
                    </a:lnTo>
                    <a:lnTo>
                      <a:pt x="1183" y="0"/>
                    </a:lnTo>
                    <a:lnTo>
                      <a:pt x="1209" y="0"/>
                    </a:lnTo>
                    <a:lnTo>
                      <a:pt x="1209" y="27"/>
                    </a:lnTo>
                    <a:close/>
                    <a:moveTo>
                      <a:pt x="1156" y="27"/>
                    </a:moveTo>
                    <a:lnTo>
                      <a:pt x="1129" y="27"/>
                    </a:lnTo>
                    <a:lnTo>
                      <a:pt x="1129" y="0"/>
                    </a:lnTo>
                    <a:lnTo>
                      <a:pt x="1156" y="0"/>
                    </a:lnTo>
                    <a:lnTo>
                      <a:pt x="1156" y="27"/>
                    </a:lnTo>
                    <a:close/>
                    <a:moveTo>
                      <a:pt x="1102" y="27"/>
                    </a:moveTo>
                    <a:lnTo>
                      <a:pt x="1075" y="27"/>
                    </a:lnTo>
                    <a:lnTo>
                      <a:pt x="1075" y="0"/>
                    </a:lnTo>
                    <a:lnTo>
                      <a:pt x="1102" y="0"/>
                    </a:lnTo>
                    <a:lnTo>
                      <a:pt x="1102" y="27"/>
                    </a:lnTo>
                    <a:close/>
                    <a:moveTo>
                      <a:pt x="1048" y="27"/>
                    </a:moveTo>
                    <a:lnTo>
                      <a:pt x="1021" y="27"/>
                    </a:lnTo>
                    <a:lnTo>
                      <a:pt x="1021" y="0"/>
                    </a:lnTo>
                    <a:lnTo>
                      <a:pt x="1048" y="0"/>
                    </a:lnTo>
                    <a:lnTo>
                      <a:pt x="1048" y="27"/>
                    </a:lnTo>
                    <a:close/>
                    <a:moveTo>
                      <a:pt x="995" y="27"/>
                    </a:moveTo>
                    <a:lnTo>
                      <a:pt x="968" y="27"/>
                    </a:lnTo>
                    <a:lnTo>
                      <a:pt x="968" y="0"/>
                    </a:lnTo>
                    <a:lnTo>
                      <a:pt x="995" y="0"/>
                    </a:lnTo>
                    <a:lnTo>
                      <a:pt x="995" y="27"/>
                    </a:lnTo>
                    <a:close/>
                    <a:moveTo>
                      <a:pt x="941" y="27"/>
                    </a:moveTo>
                    <a:lnTo>
                      <a:pt x="914" y="27"/>
                    </a:lnTo>
                    <a:lnTo>
                      <a:pt x="914" y="0"/>
                    </a:lnTo>
                    <a:lnTo>
                      <a:pt x="941" y="0"/>
                    </a:lnTo>
                    <a:lnTo>
                      <a:pt x="941" y="27"/>
                    </a:lnTo>
                    <a:close/>
                    <a:moveTo>
                      <a:pt x="887" y="27"/>
                    </a:moveTo>
                    <a:lnTo>
                      <a:pt x="860" y="27"/>
                    </a:lnTo>
                    <a:lnTo>
                      <a:pt x="860" y="0"/>
                    </a:lnTo>
                    <a:lnTo>
                      <a:pt x="887" y="0"/>
                    </a:lnTo>
                    <a:lnTo>
                      <a:pt x="887" y="27"/>
                    </a:lnTo>
                    <a:close/>
                    <a:moveTo>
                      <a:pt x="833" y="27"/>
                    </a:moveTo>
                    <a:lnTo>
                      <a:pt x="806" y="27"/>
                    </a:lnTo>
                    <a:lnTo>
                      <a:pt x="806" y="0"/>
                    </a:lnTo>
                    <a:lnTo>
                      <a:pt x="833" y="0"/>
                    </a:lnTo>
                    <a:lnTo>
                      <a:pt x="833" y="27"/>
                    </a:lnTo>
                    <a:close/>
                    <a:moveTo>
                      <a:pt x="780" y="27"/>
                    </a:moveTo>
                    <a:lnTo>
                      <a:pt x="753" y="27"/>
                    </a:lnTo>
                    <a:lnTo>
                      <a:pt x="753" y="0"/>
                    </a:lnTo>
                    <a:lnTo>
                      <a:pt x="780" y="0"/>
                    </a:lnTo>
                    <a:lnTo>
                      <a:pt x="780" y="27"/>
                    </a:lnTo>
                    <a:close/>
                    <a:moveTo>
                      <a:pt x="726" y="27"/>
                    </a:moveTo>
                    <a:lnTo>
                      <a:pt x="699" y="27"/>
                    </a:lnTo>
                    <a:lnTo>
                      <a:pt x="699" y="0"/>
                    </a:lnTo>
                    <a:lnTo>
                      <a:pt x="726" y="0"/>
                    </a:lnTo>
                    <a:lnTo>
                      <a:pt x="726" y="27"/>
                    </a:lnTo>
                    <a:close/>
                    <a:moveTo>
                      <a:pt x="672" y="27"/>
                    </a:moveTo>
                    <a:lnTo>
                      <a:pt x="645" y="27"/>
                    </a:lnTo>
                    <a:lnTo>
                      <a:pt x="645" y="0"/>
                    </a:lnTo>
                    <a:lnTo>
                      <a:pt x="672" y="0"/>
                    </a:lnTo>
                    <a:lnTo>
                      <a:pt x="672" y="27"/>
                    </a:lnTo>
                    <a:close/>
                    <a:moveTo>
                      <a:pt x="618" y="27"/>
                    </a:moveTo>
                    <a:lnTo>
                      <a:pt x="591" y="27"/>
                    </a:lnTo>
                    <a:lnTo>
                      <a:pt x="591" y="0"/>
                    </a:lnTo>
                    <a:lnTo>
                      <a:pt x="618" y="0"/>
                    </a:lnTo>
                    <a:lnTo>
                      <a:pt x="618" y="27"/>
                    </a:lnTo>
                    <a:close/>
                    <a:moveTo>
                      <a:pt x="565" y="27"/>
                    </a:moveTo>
                    <a:lnTo>
                      <a:pt x="538" y="27"/>
                    </a:lnTo>
                    <a:lnTo>
                      <a:pt x="538" y="0"/>
                    </a:lnTo>
                    <a:lnTo>
                      <a:pt x="565" y="0"/>
                    </a:lnTo>
                    <a:lnTo>
                      <a:pt x="565" y="27"/>
                    </a:lnTo>
                    <a:close/>
                    <a:moveTo>
                      <a:pt x="511" y="27"/>
                    </a:moveTo>
                    <a:lnTo>
                      <a:pt x="484" y="27"/>
                    </a:lnTo>
                    <a:lnTo>
                      <a:pt x="484" y="0"/>
                    </a:lnTo>
                    <a:lnTo>
                      <a:pt x="511" y="0"/>
                    </a:lnTo>
                    <a:lnTo>
                      <a:pt x="511" y="27"/>
                    </a:lnTo>
                    <a:close/>
                    <a:moveTo>
                      <a:pt x="457" y="27"/>
                    </a:moveTo>
                    <a:lnTo>
                      <a:pt x="430" y="27"/>
                    </a:lnTo>
                    <a:lnTo>
                      <a:pt x="430" y="0"/>
                    </a:lnTo>
                    <a:lnTo>
                      <a:pt x="457" y="0"/>
                    </a:lnTo>
                    <a:lnTo>
                      <a:pt x="457" y="27"/>
                    </a:lnTo>
                    <a:close/>
                    <a:moveTo>
                      <a:pt x="403" y="27"/>
                    </a:moveTo>
                    <a:lnTo>
                      <a:pt x="377" y="27"/>
                    </a:lnTo>
                    <a:lnTo>
                      <a:pt x="377" y="0"/>
                    </a:lnTo>
                    <a:lnTo>
                      <a:pt x="403" y="0"/>
                    </a:lnTo>
                    <a:lnTo>
                      <a:pt x="403" y="27"/>
                    </a:lnTo>
                    <a:close/>
                    <a:moveTo>
                      <a:pt x="350" y="27"/>
                    </a:moveTo>
                    <a:lnTo>
                      <a:pt x="323" y="27"/>
                    </a:lnTo>
                    <a:lnTo>
                      <a:pt x="323" y="0"/>
                    </a:lnTo>
                    <a:lnTo>
                      <a:pt x="350" y="0"/>
                    </a:lnTo>
                    <a:lnTo>
                      <a:pt x="350" y="27"/>
                    </a:lnTo>
                    <a:close/>
                    <a:moveTo>
                      <a:pt x="296" y="27"/>
                    </a:moveTo>
                    <a:lnTo>
                      <a:pt x="269" y="27"/>
                    </a:lnTo>
                    <a:lnTo>
                      <a:pt x="269" y="0"/>
                    </a:lnTo>
                    <a:lnTo>
                      <a:pt x="296" y="0"/>
                    </a:lnTo>
                    <a:lnTo>
                      <a:pt x="296" y="27"/>
                    </a:lnTo>
                    <a:close/>
                    <a:moveTo>
                      <a:pt x="242" y="27"/>
                    </a:moveTo>
                    <a:lnTo>
                      <a:pt x="215" y="27"/>
                    </a:lnTo>
                    <a:lnTo>
                      <a:pt x="215" y="0"/>
                    </a:lnTo>
                    <a:lnTo>
                      <a:pt x="242" y="0"/>
                    </a:lnTo>
                    <a:lnTo>
                      <a:pt x="242" y="27"/>
                    </a:lnTo>
                    <a:close/>
                    <a:moveTo>
                      <a:pt x="188" y="27"/>
                    </a:moveTo>
                    <a:lnTo>
                      <a:pt x="162" y="27"/>
                    </a:lnTo>
                    <a:lnTo>
                      <a:pt x="162" y="0"/>
                    </a:lnTo>
                    <a:lnTo>
                      <a:pt x="188" y="0"/>
                    </a:lnTo>
                    <a:lnTo>
                      <a:pt x="188" y="27"/>
                    </a:lnTo>
                    <a:close/>
                    <a:moveTo>
                      <a:pt x="135" y="27"/>
                    </a:moveTo>
                    <a:lnTo>
                      <a:pt x="108" y="27"/>
                    </a:lnTo>
                    <a:lnTo>
                      <a:pt x="108" y="0"/>
                    </a:lnTo>
                    <a:lnTo>
                      <a:pt x="135" y="0"/>
                    </a:lnTo>
                    <a:lnTo>
                      <a:pt x="135" y="27"/>
                    </a:lnTo>
                    <a:close/>
                    <a:moveTo>
                      <a:pt x="81" y="27"/>
                    </a:moveTo>
                    <a:lnTo>
                      <a:pt x="54" y="27"/>
                    </a:lnTo>
                    <a:lnTo>
                      <a:pt x="54" y="0"/>
                    </a:lnTo>
                    <a:lnTo>
                      <a:pt x="81" y="0"/>
                    </a:lnTo>
                    <a:lnTo>
                      <a:pt x="81" y="27"/>
                    </a:lnTo>
                    <a:close/>
                    <a:moveTo>
                      <a:pt x="27" y="27"/>
                    </a:moveTo>
                    <a:lnTo>
                      <a:pt x="0" y="27"/>
                    </a:lnTo>
                    <a:lnTo>
                      <a:pt x="0" y="0"/>
                    </a:lnTo>
                    <a:lnTo>
                      <a:pt x="27" y="0"/>
                    </a:lnTo>
                    <a:lnTo>
                      <a:pt x="27" y="27"/>
                    </a:lnTo>
                    <a:close/>
                  </a:path>
                </a:pathLst>
              </a:custGeom>
              <a:solidFill>
                <a:srgbClr val="000000"/>
              </a:solidFill>
              <a:ln w="1270">
                <a:solidFill>
                  <a:srgbClr val="000000"/>
                </a:solidFill>
                <a:bevel/>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33"/>
              <p:cNvSpPr>
                <a:spLocks noEditPoints="1"/>
              </p:cNvSpPr>
              <p:nvPr/>
            </p:nvSpPr>
            <p:spPr bwMode="auto">
              <a:xfrm>
                <a:off x="1279" y="3688"/>
                <a:ext cx="2236" cy="2433"/>
              </a:xfrm>
              <a:custGeom>
                <a:avLst/>
                <a:gdLst/>
                <a:ahLst/>
                <a:cxnLst>
                  <a:cxn ang="0">
                    <a:pos x="12132" y="2"/>
                  </a:cxn>
                  <a:cxn ang="0">
                    <a:pos x="11583" y="152"/>
                  </a:cxn>
                  <a:cxn ang="0">
                    <a:pos x="11283" y="2"/>
                  </a:cxn>
                  <a:cxn ang="0">
                    <a:pos x="10555" y="152"/>
                  </a:cxn>
                  <a:cxn ang="0">
                    <a:pos x="10308" y="2"/>
                  </a:cxn>
                  <a:cxn ang="0">
                    <a:pos x="9783" y="152"/>
                  </a:cxn>
                  <a:cxn ang="0">
                    <a:pos x="9783" y="152"/>
                  </a:cxn>
                  <a:cxn ang="0">
                    <a:pos x="9405" y="2"/>
                  </a:cxn>
                  <a:cxn ang="0">
                    <a:pos x="9124" y="159"/>
                  </a:cxn>
                  <a:cxn ang="0">
                    <a:pos x="8988" y="90"/>
                  </a:cxn>
                  <a:cxn ang="0">
                    <a:pos x="9106" y="10"/>
                  </a:cxn>
                  <a:cxn ang="0">
                    <a:pos x="9077" y="397"/>
                  </a:cxn>
                  <a:cxn ang="0">
                    <a:pos x="9054" y="674"/>
                  </a:cxn>
                  <a:cxn ang="0">
                    <a:pos x="8884" y="1015"/>
                  </a:cxn>
                  <a:cxn ang="0">
                    <a:pos x="8875" y="1201"/>
                  </a:cxn>
                  <a:cxn ang="0">
                    <a:pos x="8866" y="1534"/>
                  </a:cxn>
                  <a:cxn ang="0">
                    <a:pos x="8877" y="1878"/>
                  </a:cxn>
                  <a:cxn ang="0">
                    <a:pos x="8864" y="2198"/>
                  </a:cxn>
                  <a:cxn ang="0">
                    <a:pos x="8852" y="2375"/>
                  </a:cxn>
                  <a:cxn ang="0">
                    <a:pos x="8951" y="2973"/>
                  </a:cxn>
                  <a:cxn ang="0">
                    <a:pos x="8772" y="3256"/>
                  </a:cxn>
                  <a:cxn ang="0">
                    <a:pos x="8885" y="3572"/>
                  </a:cxn>
                  <a:cxn ang="0">
                    <a:pos x="8758" y="4169"/>
                  </a:cxn>
                  <a:cxn ang="0">
                    <a:pos x="8674" y="4455"/>
                  </a:cxn>
                  <a:cxn ang="0">
                    <a:pos x="8615" y="4742"/>
                  </a:cxn>
                  <a:cxn ang="0">
                    <a:pos x="8395" y="5162"/>
                  </a:cxn>
                  <a:cxn ang="0">
                    <a:pos x="8521" y="5333"/>
                  </a:cxn>
                  <a:cxn ang="0">
                    <a:pos x="8281" y="5977"/>
                  </a:cxn>
                  <a:cxn ang="0">
                    <a:pos x="8363" y="6521"/>
                  </a:cxn>
                  <a:cxn ang="0">
                    <a:pos x="8161" y="6950"/>
                  </a:cxn>
                  <a:cxn ang="0">
                    <a:pos x="8245" y="7548"/>
                  </a:cxn>
                  <a:cxn ang="0">
                    <a:pos x="8067" y="7794"/>
                  </a:cxn>
                  <a:cxn ang="0">
                    <a:pos x="8166" y="8307"/>
                  </a:cxn>
                  <a:cxn ang="0">
                    <a:pos x="8139" y="8621"/>
                  </a:cxn>
                  <a:cxn ang="0">
                    <a:pos x="8115" y="8985"/>
                  </a:cxn>
                  <a:cxn ang="0">
                    <a:pos x="8101" y="9269"/>
                  </a:cxn>
                  <a:cxn ang="0">
                    <a:pos x="8104" y="9565"/>
                  </a:cxn>
                  <a:cxn ang="0">
                    <a:pos x="7946" y="9515"/>
                  </a:cxn>
                  <a:cxn ang="0">
                    <a:pos x="7934" y="9891"/>
                  </a:cxn>
                  <a:cxn ang="0">
                    <a:pos x="7779" y="10113"/>
                  </a:cxn>
                  <a:cxn ang="0">
                    <a:pos x="7590" y="10388"/>
                  </a:cxn>
                  <a:cxn ang="0">
                    <a:pos x="7324" y="10339"/>
                  </a:cxn>
                  <a:cxn ang="0">
                    <a:pos x="6883" y="10662"/>
                  </a:cxn>
                  <a:cxn ang="0">
                    <a:pos x="6409" y="10660"/>
                  </a:cxn>
                  <a:cxn ang="0">
                    <a:pos x="6309" y="10847"/>
                  </a:cxn>
                  <a:cxn ang="0">
                    <a:pos x="5546" y="10905"/>
                  </a:cxn>
                  <a:cxn ang="0">
                    <a:pos x="5146" y="11159"/>
                  </a:cxn>
                  <a:cxn ang="0">
                    <a:pos x="4820" y="11078"/>
                  </a:cxn>
                  <a:cxn ang="0">
                    <a:pos x="4239" y="11344"/>
                  </a:cxn>
                  <a:cxn ang="0">
                    <a:pos x="3964" y="11392"/>
                  </a:cxn>
                  <a:cxn ang="0">
                    <a:pos x="3234" y="11507"/>
                  </a:cxn>
                  <a:cxn ang="0">
                    <a:pos x="2903" y="11401"/>
                  </a:cxn>
                  <a:cxn ang="0">
                    <a:pos x="2774" y="11568"/>
                  </a:cxn>
                  <a:cxn ang="0">
                    <a:pos x="2026" y="11648"/>
                  </a:cxn>
                  <a:cxn ang="0">
                    <a:pos x="1862" y="11513"/>
                  </a:cxn>
                  <a:cxn ang="0">
                    <a:pos x="1239" y="11724"/>
                  </a:cxn>
                  <a:cxn ang="0">
                    <a:pos x="900" y="11605"/>
                  </a:cxn>
                  <a:cxn ang="0">
                    <a:pos x="668" y="11626"/>
                  </a:cxn>
                  <a:cxn ang="0">
                    <a:pos x="265" y="11657"/>
                  </a:cxn>
                  <a:cxn ang="0">
                    <a:pos x="53" y="11649"/>
                  </a:cxn>
                </a:cxnLst>
                <a:rect l="0" t="0" r="r" b="b"/>
                <a:pathLst>
                  <a:path w="12483" h="11808">
                    <a:moveTo>
                      <a:pt x="12483" y="152"/>
                    </a:moveTo>
                    <a:lnTo>
                      <a:pt x="12333" y="152"/>
                    </a:lnTo>
                    <a:lnTo>
                      <a:pt x="12333" y="2"/>
                    </a:lnTo>
                    <a:lnTo>
                      <a:pt x="12483" y="2"/>
                    </a:lnTo>
                    <a:lnTo>
                      <a:pt x="12483" y="152"/>
                    </a:lnTo>
                    <a:close/>
                    <a:moveTo>
                      <a:pt x="12183" y="152"/>
                    </a:moveTo>
                    <a:lnTo>
                      <a:pt x="12132" y="152"/>
                    </a:lnTo>
                    <a:lnTo>
                      <a:pt x="12033" y="152"/>
                    </a:lnTo>
                    <a:lnTo>
                      <a:pt x="12033" y="2"/>
                    </a:lnTo>
                    <a:lnTo>
                      <a:pt x="12132" y="2"/>
                    </a:lnTo>
                    <a:lnTo>
                      <a:pt x="12183" y="2"/>
                    </a:lnTo>
                    <a:lnTo>
                      <a:pt x="12183" y="152"/>
                    </a:lnTo>
                    <a:close/>
                    <a:moveTo>
                      <a:pt x="11883" y="152"/>
                    </a:moveTo>
                    <a:lnTo>
                      <a:pt x="11787" y="152"/>
                    </a:lnTo>
                    <a:lnTo>
                      <a:pt x="11733" y="152"/>
                    </a:lnTo>
                    <a:lnTo>
                      <a:pt x="11733" y="2"/>
                    </a:lnTo>
                    <a:lnTo>
                      <a:pt x="11787" y="2"/>
                    </a:lnTo>
                    <a:lnTo>
                      <a:pt x="11883" y="2"/>
                    </a:lnTo>
                    <a:lnTo>
                      <a:pt x="11883" y="152"/>
                    </a:lnTo>
                    <a:close/>
                    <a:moveTo>
                      <a:pt x="11583" y="152"/>
                    </a:moveTo>
                    <a:lnTo>
                      <a:pt x="11452" y="152"/>
                    </a:lnTo>
                    <a:lnTo>
                      <a:pt x="11433" y="152"/>
                    </a:lnTo>
                    <a:lnTo>
                      <a:pt x="11433" y="2"/>
                    </a:lnTo>
                    <a:lnTo>
                      <a:pt x="11452" y="2"/>
                    </a:lnTo>
                    <a:lnTo>
                      <a:pt x="11583" y="2"/>
                    </a:lnTo>
                    <a:lnTo>
                      <a:pt x="11583" y="152"/>
                    </a:lnTo>
                    <a:close/>
                    <a:moveTo>
                      <a:pt x="11283" y="152"/>
                    </a:moveTo>
                    <a:lnTo>
                      <a:pt x="11133" y="152"/>
                    </a:lnTo>
                    <a:lnTo>
                      <a:pt x="11133" y="2"/>
                    </a:lnTo>
                    <a:lnTo>
                      <a:pt x="11283" y="2"/>
                    </a:lnTo>
                    <a:lnTo>
                      <a:pt x="11283" y="152"/>
                    </a:lnTo>
                    <a:close/>
                    <a:moveTo>
                      <a:pt x="10983" y="152"/>
                    </a:moveTo>
                    <a:lnTo>
                      <a:pt x="10978" y="152"/>
                    </a:lnTo>
                    <a:lnTo>
                      <a:pt x="10833" y="152"/>
                    </a:lnTo>
                    <a:lnTo>
                      <a:pt x="10833" y="2"/>
                    </a:lnTo>
                    <a:lnTo>
                      <a:pt x="10978" y="2"/>
                    </a:lnTo>
                    <a:lnTo>
                      <a:pt x="10983" y="2"/>
                    </a:lnTo>
                    <a:lnTo>
                      <a:pt x="10983" y="152"/>
                    </a:lnTo>
                    <a:close/>
                    <a:moveTo>
                      <a:pt x="10683" y="152"/>
                    </a:moveTo>
                    <a:lnTo>
                      <a:pt x="10555" y="152"/>
                    </a:lnTo>
                    <a:lnTo>
                      <a:pt x="10533" y="152"/>
                    </a:lnTo>
                    <a:lnTo>
                      <a:pt x="10533" y="2"/>
                    </a:lnTo>
                    <a:lnTo>
                      <a:pt x="10555" y="2"/>
                    </a:lnTo>
                    <a:lnTo>
                      <a:pt x="10683" y="2"/>
                    </a:lnTo>
                    <a:lnTo>
                      <a:pt x="10683" y="152"/>
                    </a:lnTo>
                    <a:close/>
                    <a:moveTo>
                      <a:pt x="10383" y="152"/>
                    </a:moveTo>
                    <a:lnTo>
                      <a:pt x="10308" y="152"/>
                    </a:lnTo>
                    <a:lnTo>
                      <a:pt x="10233" y="152"/>
                    </a:lnTo>
                    <a:lnTo>
                      <a:pt x="10233" y="2"/>
                    </a:lnTo>
                    <a:lnTo>
                      <a:pt x="10308" y="2"/>
                    </a:lnTo>
                    <a:lnTo>
                      <a:pt x="10383" y="2"/>
                    </a:lnTo>
                    <a:lnTo>
                      <a:pt x="10383" y="152"/>
                    </a:lnTo>
                    <a:close/>
                    <a:moveTo>
                      <a:pt x="10083" y="152"/>
                    </a:moveTo>
                    <a:lnTo>
                      <a:pt x="10007" y="152"/>
                    </a:lnTo>
                    <a:lnTo>
                      <a:pt x="9933" y="152"/>
                    </a:lnTo>
                    <a:lnTo>
                      <a:pt x="9933" y="2"/>
                    </a:lnTo>
                    <a:lnTo>
                      <a:pt x="10007" y="2"/>
                    </a:lnTo>
                    <a:lnTo>
                      <a:pt x="10083" y="2"/>
                    </a:lnTo>
                    <a:lnTo>
                      <a:pt x="10083" y="152"/>
                    </a:lnTo>
                    <a:close/>
                    <a:moveTo>
                      <a:pt x="9783" y="152"/>
                    </a:moveTo>
                    <a:lnTo>
                      <a:pt x="9741" y="152"/>
                    </a:lnTo>
                    <a:lnTo>
                      <a:pt x="9694" y="152"/>
                    </a:lnTo>
                    <a:lnTo>
                      <a:pt x="9652" y="152"/>
                    </a:lnTo>
                    <a:lnTo>
                      <a:pt x="9633" y="152"/>
                    </a:lnTo>
                    <a:lnTo>
                      <a:pt x="9633" y="2"/>
                    </a:lnTo>
                    <a:lnTo>
                      <a:pt x="9652" y="2"/>
                    </a:lnTo>
                    <a:lnTo>
                      <a:pt x="9694" y="2"/>
                    </a:lnTo>
                    <a:lnTo>
                      <a:pt x="9741" y="2"/>
                    </a:lnTo>
                    <a:lnTo>
                      <a:pt x="9783" y="2"/>
                    </a:lnTo>
                    <a:lnTo>
                      <a:pt x="9783" y="152"/>
                    </a:lnTo>
                    <a:close/>
                    <a:moveTo>
                      <a:pt x="9483" y="152"/>
                    </a:moveTo>
                    <a:lnTo>
                      <a:pt x="9458" y="152"/>
                    </a:lnTo>
                    <a:lnTo>
                      <a:pt x="9405" y="152"/>
                    </a:lnTo>
                    <a:lnTo>
                      <a:pt x="9377" y="152"/>
                    </a:lnTo>
                    <a:lnTo>
                      <a:pt x="9353" y="151"/>
                    </a:lnTo>
                    <a:lnTo>
                      <a:pt x="9327" y="150"/>
                    </a:lnTo>
                    <a:lnTo>
                      <a:pt x="9339" y="0"/>
                    </a:lnTo>
                    <a:lnTo>
                      <a:pt x="9356" y="1"/>
                    </a:lnTo>
                    <a:lnTo>
                      <a:pt x="9380" y="2"/>
                    </a:lnTo>
                    <a:lnTo>
                      <a:pt x="9405" y="2"/>
                    </a:lnTo>
                    <a:lnTo>
                      <a:pt x="9458" y="2"/>
                    </a:lnTo>
                    <a:lnTo>
                      <a:pt x="9483" y="2"/>
                    </a:lnTo>
                    <a:lnTo>
                      <a:pt x="9483" y="152"/>
                    </a:lnTo>
                    <a:close/>
                    <a:moveTo>
                      <a:pt x="9210" y="144"/>
                    </a:moveTo>
                    <a:lnTo>
                      <a:pt x="9200" y="148"/>
                    </a:lnTo>
                    <a:lnTo>
                      <a:pt x="9171" y="156"/>
                    </a:lnTo>
                    <a:cubicBezTo>
                      <a:pt x="9166" y="158"/>
                      <a:pt x="9160" y="159"/>
                      <a:pt x="9154" y="159"/>
                    </a:cubicBezTo>
                    <a:lnTo>
                      <a:pt x="9132" y="160"/>
                    </a:lnTo>
                    <a:lnTo>
                      <a:pt x="9110" y="160"/>
                    </a:lnTo>
                    <a:lnTo>
                      <a:pt x="9124" y="159"/>
                    </a:lnTo>
                    <a:lnTo>
                      <a:pt x="9104" y="163"/>
                    </a:lnTo>
                    <a:lnTo>
                      <a:pt x="9124" y="156"/>
                    </a:lnTo>
                    <a:lnTo>
                      <a:pt x="9115" y="161"/>
                    </a:lnTo>
                    <a:lnTo>
                      <a:pt x="9125" y="154"/>
                    </a:lnTo>
                    <a:lnTo>
                      <a:pt x="9116" y="161"/>
                    </a:lnTo>
                    <a:lnTo>
                      <a:pt x="9129" y="148"/>
                    </a:lnTo>
                    <a:lnTo>
                      <a:pt x="9120" y="159"/>
                    </a:lnTo>
                    <a:lnTo>
                      <a:pt x="9126" y="150"/>
                    </a:lnTo>
                    <a:lnTo>
                      <a:pt x="9119" y="164"/>
                    </a:lnTo>
                    <a:lnTo>
                      <a:pt x="8988" y="90"/>
                    </a:lnTo>
                    <a:lnTo>
                      <a:pt x="8996" y="76"/>
                    </a:lnTo>
                    <a:cubicBezTo>
                      <a:pt x="8997" y="73"/>
                      <a:pt x="8999" y="70"/>
                      <a:pt x="9002" y="68"/>
                    </a:cubicBezTo>
                    <a:lnTo>
                      <a:pt x="9010" y="57"/>
                    </a:lnTo>
                    <a:cubicBezTo>
                      <a:pt x="9014" y="52"/>
                      <a:pt x="9018" y="47"/>
                      <a:pt x="9023" y="44"/>
                    </a:cubicBezTo>
                    <a:lnTo>
                      <a:pt x="9032" y="36"/>
                    </a:lnTo>
                    <a:cubicBezTo>
                      <a:pt x="9036" y="34"/>
                      <a:pt x="9039" y="31"/>
                      <a:pt x="9043" y="29"/>
                    </a:cubicBezTo>
                    <a:lnTo>
                      <a:pt x="9052" y="24"/>
                    </a:lnTo>
                    <a:cubicBezTo>
                      <a:pt x="9058" y="21"/>
                      <a:pt x="9065" y="18"/>
                      <a:pt x="9072" y="17"/>
                    </a:cubicBezTo>
                    <a:lnTo>
                      <a:pt x="9092" y="12"/>
                    </a:lnTo>
                    <a:cubicBezTo>
                      <a:pt x="9096" y="11"/>
                      <a:pt x="9101" y="11"/>
                      <a:pt x="9106" y="10"/>
                    </a:cubicBezTo>
                    <a:lnTo>
                      <a:pt x="9125" y="10"/>
                    </a:lnTo>
                    <a:lnTo>
                      <a:pt x="9148" y="9"/>
                    </a:lnTo>
                    <a:lnTo>
                      <a:pt x="9131" y="12"/>
                    </a:lnTo>
                    <a:lnTo>
                      <a:pt x="9149" y="7"/>
                    </a:lnTo>
                    <a:lnTo>
                      <a:pt x="9159" y="3"/>
                    </a:lnTo>
                    <a:lnTo>
                      <a:pt x="9210" y="144"/>
                    </a:lnTo>
                    <a:close/>
                    <a:moveTo>
                      <a:pt x="9090" y="283"/>
                    </a:moveTo>
                    <a:lnTo>
                      <a:pt x="9089" y="292"/>
                    </a:lnTo>
                    <a:lnTo>
                      <a:pt x="9083" y="340"/>
                    </a:lnTo>
                    <a:lnTo>
                      <a:pt x="9077" y="397"/>
                    </a:lnTo>
                    <a:lnTo>
                      <a:pt x="9074" y="427"/>
                    </a:lnTo>
                    <a:lnTo>
                      <a:pt x="8924" y="413"/>
                    </a:lnTo>
                    <a:lnTo>
                      <a:pt x="8927" y="381"/>
                    </a:lnTo>
                    <a:lnTo>
                      <a:pt x="8934" y="321"/>
                    </a:lnTo>
                    <a:lnTo>
                      <a:pt x="8941" y="268"/>
                    </a:lnTo>
                    <a:lnTo>
                      <a:pt x="8942" y="259"/>
                    </a:lnTo>
                    <a:lnTo>
                      <a:pt x="9090" y="283"/>
                    </a:lnTo>
                    <a:close/>
                    <a:moveTo>
                      <a:pt x="9061" y="575"/>
                    </a:moveTo>
                    <a:lnTo>
                      <a:pt x="9059" y="599"/>
                    </a:lnTo>
                    <a:lnTo>
                      <a:pt x="9054" y="674"/>
                    </a:lnTo>
                    <a:lnTo>
                      <a:pt x="9051" y="724"/>
                    </a:lnTo>
                    <a:lnTo>
                      <a:pt x="8901" y="714"/>
                    </a:lnTo>
                    <a:lnTo>
                      <a:pt x="8904" y="663"/>
                    </a:lnTo>
                    <a:lnTo>
                      <a:pt x="8910" y="587"/>
                    </a:lnTo>
                    <a:lnTo>
                      <a:pt x="8911" y="564"/>
                    </a:lnTo>
                    <a:lnTo>
                      <a:pt x="9061" y="575"/>
                    </a:lnTo>
                    <a:close/>
                    <a:moveTo>
                      <a:pt x="9041" y="874"/>
                    </a:moveTo>
                    <a:lnTo>
                      <a:pt x="9039" y="908"/>
                    </a:lnTo>
                    <a:lnTo>
                      <a:pt x="9033" y="1023"/>
                    </a:lnTo>
                    <a:lnTo>
                      <a:pt x="8884" y="1015"/>
                    </a:lnTo>
                    <a:lnTo>
                      <a:pt x="8890" y="899"/>
                    </a:lnTo>
                    <a:lnTo>
                      <a:pt x="8892" y="865"/>
                    </a:lnTo>
                    <a:lnTo>
                      <a:pt x="9041" y="874"/>
                    </a:lnTo>
                    <a:close/>
                    <a:moveTo>
                      <a:pt x="9026" y="1172"/>
                    </a:moveTo>
                    <a:lnTo>
                      <a:pt x="9024" y="1209"/>
                    </a:lnTo>
                    <a:lnTo>
                      <a:pt x="9021" y="1275"/>
                    </a:lnTo>
                    <a:lnTo>
                      <a:pt x="9019" y="1322"/>
                    </a:lnTo>
                    <a:lnTo>
                      <a:pt x="8870" y="1315"/>
                    </a:lnTo>
                    <a:lnTo>
                      <a:pt x="8872" y="1268"/>
                    </a:lnTo>
                    <a:lnTo>
                      <a:pt x="8875" y="1201"/>
                    </a:lnTo>
                    <a:lnTo>
                      <a:pt x="8876" y="1165"/>
                    </a:lnTo>
                    <a:lnTo>
                      <a:pt x="9026" y="1172"/>
                    </a:lnTo>
                    <a:close/>
                    <a:moveTo>
                      <a:pt x="9016" y="1468"/>
                    </a:moveTo>
                    <a:lnTo>
                      <a:pt x="9016" y="1488"/>
                    </a:lnTo>
                    <a:lnTo>
                      <a:pt x="9016" y="1532"/>
                    </a:lnTo>
                    <a:lnTo>
                      <a:pt x="9019" y="1614"/>
                    </a:lnTo>
                    <a:lnTo>
                      <a:pt x="9019" y="1616"/>
                    </a:lnTo>
                    <a:lnTo>
                      <a:pt x="8870" y="1621"/>
                    </a:lnTo>
                    <a:lnTo>
                      <a:pt x="8870" y="1619"/>
                    </a:lnTo>
                    <a:lnTo>
                      <a:pt x="8866" y="1534"/>
                    </a:lnTo>
                    <a:lnTo>
                      <a:pt x="8866" y="1488"/>
                    </a:lnTo>
                    <a:lnTo>
                      <a:pt x="8866" y="1468"/>
                    </a:lnTo>
                    <a:lnTo>
                      <a:pt x="9016" y="1468"/>
                    </a:lnTo>
                    <a:close/>
                    <a:moveTo>
                      <a:pt x="9025" y="1765"/>
                    </a:moveTo>
                    <a:lnTo>
                      <a:pt x="9026" y="1779"/>
                    </a:lnTo>
                    <a:lnTo>
                      <a:pt x="9026" y="1827"/>
                    </a:lnTo>
                    <a:lnTo>
                      <a:pt x="9027" y="1877"/>
                    </a:lnTo>
                    <a:lnTo>
                      <a:pt x="9027" y="1919"/>
                    </a:lnTo>
                    <a:lnTo>
                      <a:pt x="8877" y="1918"/>
                    </a:lnTo>
                    <a:lnTo>
                      <a:pt x="8877" y="1878"/>
                    </a:lnTo>
                    <a:lnTo>
                      <a:pt x="8876" y="1829"/>
                    </a:lnTo>
                    <a:lnTo>
                      <a:pt x="8876" y="1786"/>
                    </a:lnTo>
                    <a:lnTo>
                      <a:pt x="8875" y="1771"/>
                    </a:lnTo>
                    <a:lnTo>
                      <a:pt x="9025" y="1765"/>
                    </a:lnTo>
                    <a:close/>
                    <a:moveTo>
                      <a:pt x="9022" y="2072"/>
                    </a:moveTo>
                    <a:lnTo>
                      <a:pt x="9019" y="2128"/>
                    </a:lnTo>
                    <a:lnTo>
                      <a:pt x="9014" y="2207"/>
                    </a:lnTo>
                    <a:lnTo>
                      <a:pt x="9013" y="2223"/>
                    </a:lnTo>
                    <a:lnTo>
                      <a:pt x="8863" y="2213"/>
                    </a:lnTo>
                    <a:lnTo>
                      <a:pt x="8864" y="2198"/>
                    </a:lnTo>
                    <a:lnTo>
                      <a:pt x="8869" y="2120"/>
                    </a:lnTo>
                    <a:lnTo>
                      <a:pt x="8872" y="2064"/>
                    </a:lnTo>
                    <a:lnTo>
                      <a:pt x="9022" y="2072"/>
                    </a:lnTo>
                    <a:close/>
                    <a:moveTo>
                      <a:pt x="9002" y="2373"/>
                    </a:moveTo>
                    <a:lnTo>
                      <a:pt x="9001" y="2386"/>
                    </a:lnTo>
                    <a:lnTo>
                      <a:pt x="8994" y="2484"/>
                    </a:lnTo>
                    <a:lnTo>
                      <a:pt x="8991" y="2523"/>
                    </a:lnTo>
                    <a:lnTo>
                      <a:pt x="8841" y="2511"/>
                    </a:lnTo>
                    <a:lnTo>
                      <a:pt x="8844" y="2473"/>
                    </a:lnTo>
                    <a:lnTo>
                      <a:pt x="8852" y="2375"/>
                    </a:lnTo>
                    <a:lnTo>
                      <a:pt x="8853" y="2362"/>
                    </a:lnTo>
                    <a:lnTo>
                      <a:pt x="9002" y="2373"/>
                    </a:lnTo>
                    <a:close/>
                    <a:moveTo>
                      <a:pt x="8978" y="2673"/>
                    </a:moveTo>
                    <a:lnTo>
                      <a:pt x="8977" y="2693"/>
                    </a:lnTo>
                    <a:lnTo>
                      <a:pt x="8965" y="2823"/>
                    </a:lnTo>
                    <a:lnTo>
                      <a:pt x="8816" y="2809"/>
                    </a:lnTo>
                    <a:lnTo>
                      <a:pt x="8827" y="2680"/>
                    </a:lnTo>
                    <a:lnTo>
                      <a:pt x="8829" y="2660"/>
                    </a:lnTo>
                    <a:lnTo>
                      <a:pt x="8978" y="2673"/>
                    </a:lnTo>
                    <a:close/>
                    <a:moveTo>
                      <a:pt x="8951" y="2973"/>
                    </a:moveTo>
                    <a:lnTo>
                      <a:pt x="8937" y="3122"/>
                    </a:lnTo>
                    <a:lnTo>
                      <a:pt x="8788" y="3107"/>
                    </a:lnTo>
                    <a:lnTo>
                      <a:pt x="8802" y="2958"/>
                    </a:lnTo>
                    <a:lnTo>
                      <a:pt x="8951" y="2973"/>
                    </a:lnTo>
                    <a:close/>
                    <a:moveTo>
                      <a:pt x="8921" y="3272"/>
                    </a:moveTo>
                    <a:lnTo>
                      <a:pt x="8914" y="3341"/>
                    </a:lnTo>
                    <a:lnTo>
                      <a:pt x="8904" y="3421"/>
                    </a:lnTo>
                    <a:lnTo>
                      <a:pt x="8755" y="3404"/>
                    </a:lnTo>
                    <a:lnTo>
                      <a:pt x="8764" y="3325"/>
                    </a:lnTo>
                    <a:lnTo>
                      <a:pt x="8772" y="3256"/>
                    </a:lnTo>
                    <a:lnTo>
                      <a:pt x="8921" y="3272"/>
                    </a:lnTo>
                    <a:close/>
                    <a:moveTo>
                      <a:pt x="8885" y="3572"/>
                    </a:moveTo>
                    <a:lnTo>
                      <a:pt x="8878" y="3627"/>
                    </a:lnTo>
                    <a:lnTo>
                      <a:pt x="8866" y="3710"/>
                    </a:lnTo>
                    <a:lnTo>
                      <a:pt x="8864" y="3723"/>
                    </a:lnTo>
                    <a:lnTo>
                      <a:pt x="8716" y="3698"/>
                    </a:lnTo>
                    <a:lnTo>
                      <a:pt x="8717" y="3688"/>
                    </a:lnTo>
                    <a:lnTo>
                      <a:pt x="8729" y="3607"/>
                    </a:lnTo>
                    <a:lnTo>
                      <a:pt x="8737" y="3552"/>
                    </a:lnTo>
                    <a:lnTo>
                      <a:pt x="8885" y="3572"/>
                    </a:lnTo>
                    <a:close/>
                    <a:moveTo>
                      <a:pt x="8836" y="3873"/>
                    </a:moveTo>
                    <a:lnTo>
                      <a:pt x="8826" y="3921"/>
                    </a:lnTo>
                    <a:lnTo>
                      <a:pt x="8811" y="3981"/>
                    </a:lnTo>
                    <a:lnTo>
                      <a:pt x="8800" y="4023"/>
                    </a:lnTo>
                    <a:lnTo>
                      <a:pt x="8655" y="3985"/>
                    </a:lnTo>
                    <a:lnTo>
                      <a:pt x="8666" y="3946"/>
                    </a:lnTo>
                    <a:lnTo>
                      <a:pt x="8679" y="3889"/>
                    </a:lnTo>
                    <a:lnTo>
                      <a:pt x="8689" y="3842"/>
                    </a:lnTo>
                    <a:lnTo>
                      <a:pt x="8836" y="3873"/>
                    </a:lnTo>
                    <a:close/>
                    <a:moveTo>
                      <a:pt x="8758" y="4169"/>
                    </a:moveTo>
                    <a:lnTo>
                      <a:pt x="8751" y="4192"/>
                    </a:lnTo>
                    <a:lnTo>
                      <a:pt x="8720" y="4293"/>
                    </a:lnTo>
                    <a:lnTo>
                      <a:pt x="8714" y="4313"/>
                    </a:lnTo>
                    <a:lnTo>
                      <a:pt x="8570" y="4270"/>
                    </a:lnTo>
                    <a:lnTo>
                      <a:pt x="8577" y="4248"/>
                    </a:lnTo>
                    <a:lnTo>
                      <a:pt x="8608" y="4149"/>
                    </a:lnTo>
                    <a:lnTo>
                      <a:pt x="8614" y="4126"/>
                    </a:lnTo>
                    <a:lnTo>
                      <a:pt x="8758" y="4169"/>
                    </a:lnTo>
                    <a:close/>
                    <a:moveTo>
                      <a:pt x="8675" y="4455"/>
                    </a:moveTo>
                    <a:lnTo>
                      <a:pt x="8674" y="4455"/>
                    </a:lnTo>
                    <a:lnTo>
                      <a:pt x="8660" y="4516"/>
                    </a:lnTo>
                    <a:lnTo>
                      <a:pt x="8645" y="4584"/>
                    </a:lnTo>
                    <a:lnTo>
                      <a:pt x="8643" y="4597"/>
                    </a:lnTo>
                    <a:lnTo>
                      <a:pt x="8496" y="4567"/>
                    </a:lnTo>
                    <a:lnTo>
                      <a:pt x="8499" y="4551"/>
                    </a:lnTo>
                    <a:lnTo>
                      <a:pt x="8514" y="4482"/>
                    </a:lnTo>
                    <a:lnTo>
                      <a:pt x="8529" y="4417"/>
                    </a:lnTo>
                    <a:lnTo>
                      <a:pt x="8530" y="4416"/>
                    </a:lnTo>
                    <a:lnTo>
                      <a:pt x="8675" y="4455"/>
                    </a:lnTo>
                    <a:close/>
                    <a:moveTo>
                      <a:pt x="8615" y="4742"/>
                    </a:moveTo>
                    <a:lnTo>
                      <a:pt x="8602" y="4817"/>
                    </a:lnTo>
                    <a:lnTo>
                      <a:pt x="8590" y="4889"/>
                    </a:lnTo>
                    <a:lnTo>
                      <a:pt x="8442" y="4865"/>
                    </a:lnTo>
                    <a:lnTo>
                      <a:pt x="8454" y="4791"/>
                    </a:lnTo>
                    <a:lnTo>
                      <a:pt x="8467" y="4716"/>
                    </a:lnTo>
                    <a:lnTo>
                      <a:pt x="8615" y="4742"/>
                    </a:lnTo>
                    <a:close/>
                    <a:moveTo>
                      <a:pt x="8566" y="5037"/>
                    </a:moveTo>
                    <a:lnTo>
                      <a:pt x="8545" y="5173"/>
                    </a:lnTo>
                    <a:lnTo>
                      <a:pt x="8543" y="5185"/>
                    </a:lnTo>
                    <a:lnTo>
                      <a:pt x="8395" y="5162"/>
                    </a:lnTo>
                    <a:lnTo>
                      <a:pt x="8396" y="5150"/>
                    </a:lnTo>
                    <a:lnTo>
                      <a:pt x="8418" y="5014"/>
                    </a:lnTo>
                    <a:lnTo>
                      <a:pt x="8566" y="5037"/>
                    </a:lnTo>
                    <a:close/>
                    <a:moveTo>
                      <a:pt x="8521" y="5333"/>
                    </a:moveTo>
                    <a:lnTo>
                      <a:pt x="8516" y="5367"/>
                    </a:lnTo>
                    <a:lnTo>
                      <a:pt x="8500" y="5481"/>
                    </a:lnTo>
                    <a:lnTo>
                      <a:pt x="8351" y="5460"/>
                    </a:lnTo>
                    <a:lnTo>
                      <a:pt x="8367" y="5345"/>
                    </a:lnTo>
                    <a:lnTo>
                      <a:pt x="8372" y="5311"/>
                    </a:lnTo>
                    <a:lnTo>
                      <a:pt x="8521" y="5333"/>
                    </a:lnTo>
                    <a:close/>
                    <a:moveTo>
                      <a:pt x="8479" y="5629"/>
                    </a:moveTo>
                    <a:lnTo>
                      <a:pt x="8459" y="5778"/>
                    </a:lnTo>
                    <a:lnTo>
                      <a:pt x="8310" y="5757"/>
                    </a:lnTo>
                    <a:lnTo>
                      <a:pt x="8330" y="5609"/>
                    </a:lnTo>
                    <a:lnTo>
                      <a:pt x="8479" y="5629"/>
                    </a:lnTo>
                    <a:close/>
                    <a:moveTo>
                      <a:pt x="8439" y="5926"/>
                    </a:moveTo>
                    <a:lnTo>
                      <a:pt x="8430" y="5996"/>
                    </a:lnTo>
                    <a:lnTo>
                      <a:pt x="8420" y="6075"/>
                    </a:lnTo>
                    <a:lnTo>
                      <a:pt x="8271" y="6055"/>
                    </a:lnTo>
                    <a:lnTo>
                      <a:pt x="8281" y="5977"/>
                    </a:lnTo>
                    <a:lnTo>
                      <a:pt x="8290" y="5906"/>
                    </a:lnTo>
                    <a:lnTo>
                      <a:pt x="8439" y="5926"/>
                    </a:lnTo>
                    <a:close/>
                    <a:moveTo>
                      <a:pt x="8400" y="6223"/>
                    </a:moveTo>
                    <a:lnTo>
                      <a:pt x="8386" y="6336"/>
                    </a:lnTo>
                    <a:lnTo>
                      <a:pt x="8382" y="6372"/>
                    </a:lnTo>
                    <a:lnTo>
                      <a:pt x="8233" y="6353"/>
                    </a:lnTo>
                    <a:lnTo>
                      <a:pt x="8237" y="6317"/>
                    </a:lnTo>
                    <a:lnTo>
                      <a:pt x="8252" y="6204"/>
                    </a:lnTo>
                    <a:lnTo>
                      <a:pt x="8400" y="6223"/>
                    </a:lnTo>
                    <a:close/>
                    <a:moveTo>
                      <a:pt x="8363" y="6521"/>
                    </a:moveTo>
                    <a:lnTo>
                      <a:pt x="8355" y="6588"/>
                    </a:lnTo>
                    <a:lnTo>
                      <a:pt x="8345" y="6669"/>
                    </a:lnTo>
                    <a:lnTo>
                      <a:pt x="8196" y="6651"/>
                    </a:lnTo>
                    <a:lnTo>
                      <a:pt x="8206" y="6569"/>
                    </a:lnTo>
                    <a:lnTo>
                      <a:pt x="8214" y="6502"/>
                    </a:lnTo>
                    <a:lnTo>
                      <a:pt x="8363" y="6521"/>
                    </a:lnTo>
                    <a:close/>
                    <a:moveTo>
                      <a:pt x="8327" y="6818"/>
                    </a:moveTo>
                    <a:lnTo>
                      <a:pt x="8323" y="6856"/>
                    </a:lnTo>
                    <a:lnTo>
                      <a:pt x="8310" y="6967"/>
                    </a:lnTo>
                    <a:lnTo>
                      <a:pt x="8161" y="6950"/>
                    </a:lnTo>
                    <a:lnTo>
                      <a:pt x="8174" y="6838"/>
                    </a:lnTo>
                    <a:lnTo>
                      <a:pt x="8178" y="6800"/>
                    </a:lnTo>
                    <a:lnTo>
                      <a:pt x="8327" y="6818"/>
                    </a:lnTo>
                    <a:close/>
                    <a:moveTo>
                      <a:pt x="8293" y="7116"/>
                    </a:moveTo>
                    <a:lnTo>
                      <a:pt x="8276" y="7265"/>
                    </a:lnTo>
                    <a:lnTo>
                      <a:pt x="8127" y="7248"/>
                    </a:lnTo>
                    <a:lnTo>
                      <a:pt x="8144" y="7099"/>
                    </a:lnTo>
                    <a:lnTo>
                      <a:pt x="8293" y="7116"/>
                    </a:lnTo>
                    <a:close/>
                    <a:moveTo>
                      <a:pt x="8260" y="7414"/>
                    </a:moveTo>
                    <a:lnTo>
                      <a:pt x="8245" y="7548"/>
                    </a:lnTo>
                    <a:lnTo>
                      <a:pt x="8243" y="7563"/>
                    </a:lnTo>
                    <a:lnTo>
                      <a:pt x="8094" y="7546"/>
                    </a:lnTo>
                    <a:lnTo>
                      <a:pt x="8096" y="7531"/>
                    </a:lnTo>
                    <a:lnTo>
                      <a:pt x="8111" y="7397"/>
                    </a:lnTo>
                    <a:lnTo>
                      <a:pt x="8260" y="7414"/>
                    </a:lnTo>
                    <a:close/>
                    <a:moveTo>
                      <a:pt x="8227" y="7712"/>
                    </a:moveTo>
                    <a:lnTo>
                      <a:pt x="8217" y="7810"/>
                    </a:lnTo>
                    <a:lnTo>
                      <a:pt x="8211" y="7861"/>
                    </a:lnTo>
                    <a:lnTo>
                      <a:pt x="8062" y="7845"/>
                    </a:lnTo>
                    <a:lnTo>
                      <a:pt x="8067" y="7794"/>
                    </a:lnTo>
                    <a:lnTo>
                      <a:pt x="8078" y="7696"/>
                    </a:lnTo>
                    <a:lnTo>
                      <a:pt x="8227" y="7712"/>
                    </a:lnTo>
                    <a:close/>
                    <a:moveTo>
                      <a:pt x="8196" y="8010"/>
                    </a:moveTo>
                    <a:lnTo>
                      <a:pt x="8192" y="8052"/>
                    </a:lnTo>
                    <a:lnTo>
                      <a:pt x="8180" y="8159"/>
                    </a:lnTo>
                    <a:lnTo>
                      <a:pt x="8031" y="8143"/>
                    </a:lnTo>
                    <a:lnTo>
                      <a:pt x="8042" y="8036"/>
                    </a:lnTo>
                    <a:lnTo>
                      <a:pt x="8047" y="7994"/>
                    </a:lnTo>
                    <a:lnTo>
                      <a:pt x="8196" y="8010"/>
                    </a:lnTo>
                    <a:close/>
                    <a:moveTo>
                      <a:pt x="8166" y="8307"/>
                    </a:moveTo>
                    <a:lnTo>
                      <a:pt x="8161" y="8359"/>
                    </a:lnTo>
                    <a:lnTo>
                      <a:pt x="8153" y="8450"/>
                    </a:lnTo>
                    <a:lnTo>
                      <a:pt x="8152" y="8456"/>
                    </a:lnTo>
                    <a:lnTo>
                      <a:pt x="8003" y="8444"/>
                    </a:lnTo>
                    <a:lnTo>
                      <a:pt x="8003" y="8437"/>
                    </a:lnTo>
                    <a:lnTo>
                      <a:pt x="8012" y="8345"/>
                    </a:lnTo>
                    <a:lnTo>
                      <a:pt x="8017" y="8293"/>
                    </a:lnTo>
                    <a:lnTo>
                      <a:pt x="8166" y="8307"/>
                    </a:lnTo>
                    <a:close/>
                    <a:moveTo>
                      <a:pt x="8140" y="8606"/>
                    </a:moveTo>
                    <a:lnTo>
                      <a:pt x="8139" y="8621"/>
                    </a:lnTo>
                    <a:lnTo>
                      <a:pt x="8133" y="8700"/>
                    </a:lnTo>
                    <a:lnTo>
                      <a:pt x="8129" y="8754"/>
                    </a:lnTo>
                    <a:lnTo>
                      <a:pt x="7980" y="8744"/>
                    </a:lnTo>
                    <a:lnTo>
                      <a:pt x="7984" y="8690"/>
                    </a:lnTo>
                    <a:lnTo>
                      <a:pt x="7989" y="8609"/>
                    </a:lnTo>
                    <a:lnTo>
                      <a:pt x="7991" y="8593"/>
                    </a:lnTo>
                    <a:lnTo>
                      <a:pt x="8140" y="8606"/>
                    </a:lnTo>
                    <a:close/>
                    <a:moveTo>
                      <a:pt x="8120" y="8903"/>
                    </a:moveTo>
                    <a:lnTo>
                      <a:pt x="8119" y="8919"/>
                    </a:lnTo>
                    <a:lnTo>
                      <a:pt x="8115" y="8985"/>
                    </a:lnTo>
                    <a:lnTo>
                      <a:pt x="8112" y="9048"/>
                    </a:lnTo>
                    <a:lnTo>
                      <a:pt x="8112" y="9052"/>
                    </a:lnTo>
                    <a:lnTo>
                      <a:pt x="7962" y="9045"/>
                    </a:lnTo>
                    <a:lnTo>
                      <a:pt x="7962" y="9040"/>
                    </a:lnTo>
                    <a:lnTo>
                      <a:pt x="7966" y="8977"/>
                    </a:lnTo>
                    <a:lnTo>
                      <a:pt x="7969" y="8910"/>
                    </a:lnTo>
                    <a:lnTo>
                      <a:pt x="7970" y="8894"/>
                    </a:lnTo>
                    <a:lnTo>
                      <a:pt x="8120" y="8903"/>
                    </a:lnTo>
                    <a:close/>
                    <a:moveTo>
                      <a:pt x="8104" y="9202"/>
                    </a:moveTo>
                    <a:lnTo>
                      <a:pt x="8101" y="9269"/>
                    </a:lnTo>
                    <a:lnTo>
                      <a:pt x="8096" y="9352"/>
                    </a:lnTo>
                    <a:lnTo>
                      <a:pt x="7947" y="9344"/>
                    </a:lnTo>
                    <a:lnTo>
                      <a:pt x="7951" y="9262"/>
                    </a:lnTo>
                    <a:lnTo>
                      <a:pt x="7954" y="9195"/>
                    </a:lnTo>
                    <a:lnTo>
                      <a:pt x="8104" y="9202"/>
                    </a:lnTo>
                    <a:close/>
                    <a:moveTo>
                      <a:pt x="8094" y="9492"/>
                    </a:moveTo>
                    <a:lnTo>
                      <a:pt x="8095" y="9504"/>
                    </a:lnTo>
                    <a:lnTo>
                      <a:pt x="8097" y="9521"/>
                    </a:lnTo>
                    <a:lnTo>
                      <a:pt x="8100" y="9543"/>
                    </a:lnTo>
                    <a:lnTo>
                      <a:pt x="8104" y="9565"/>
                    </a:lnTo>
                    <a:lnTo>
                      <a:pt x="8105" y="9597"/>
                    </a:lnTo>
                    <a:lnTo>
                      <a:pt x="8103" y="9636"/>
                    </a:lnTo>
                    <a:lnTo>
                      <a:pt x="8100" y="9657"/>
                    </a:lnTo>
                    <a:lnTo>
                      <a:pt x="7951" y="9637"/>
                    </a:lnTo>
                    <a:lnTo>
                      <a:pt x="7953" y="9624"/>
                    </a:lnTo>
                    <a:lnTo>
                      <a:pt x="7956" y="9604"/>
                    </a:lnTo>
                    <a:lnTo>
                      <a:pt x="7955" y="9588"/>
                    </a:lnTo>
                    <a:lnTo>
                      <a:pt x="7952" y="9565"/>
                    </a:lnTo>
                    <a:lnTo>
                      <a:pt x="7947" y="9534"/>
                    </a:lnTo>
                    <a:lnTo>
                      <a:pt x="7946" y="9515"/>
                    </a:lnTo>
                    <a:lnTo>
                      <a:pt x="7945" y="9503"/>
                    </a:lnTo>
                    <a:lnTo>
                      <a:pt x="8094" y="9492"/>
                    </a:lnTo>
                    <a:close/>
                    <a:moveTo>
                      <a:pt x="8089" y="9797"/>
                    </a:moveTo>
                    <a:lnTo>
                      <a:pt x="8088" y="9837"/>
                    </a:lnTo>
                    <a:lnTo>
                      <a:pt x="8084" y="9903"/>
                    </a:lnTo>
                    <a:lnTo>
                      <a:pt x="8078" y="9940"/>
                    </a:lnTo>
                    <a:lnTo>
                      <a:pt x="8073" y="9963"/>
                    </a:lnTo>
                    <a:lnTo>
                      <a:pt x="7927" y="9927"/>
                    </a:lnTo>
                    <a:lnTo>
                      <a:pt x="7930" y="9915"/>
                    </a:lnTo>
                    <a:lnTo>
                      <a:pt x="7934" y="9891"/>
                    </a:lnTo>
                    <a:lnTo>
                      <a:pt x="7938" y="9836"/>
                    </a:lnTo>
                    <a:lnTo>
                      <a:pt x="7939" y="9795"/>
                    </a:lnTo>
                    <a:lnTo>
                      <a:pt x="8089" y="9797"/>
                    </a:lnTo>
                    <a:close/>
                    <a:moveTo>
                      <a:pt x="7992" y="10123"/>
                    </a:moveTo>
                    <a:lnTo>
                      <a:pt x="7988" y="10128"/>
                    </a:lnTo>
                    <a:lnTo>
                      <a:pt x="7955" y="10165"/>
                    </a:lnTo>
                    <a:lnTo>
                      <a:pt x="7914" y="10200"/>
                    </a:lnTo>
                    <a:lnTo>
                      <a:pt x="7869" y="10234"/>
                    </a:lnTo>
                    <a:lnTo>
                      <a:pt x="7861" y="10239"/>
                    </a:lnTo>
                    <a:lnTo>
                      <a:pt x="7779" y="10113"/>
                    </a:lnTo>
                    <a:lnTo>
                      <a:pt x="7780" y="10113"/>
                    </a:lnTo>
                    <a:lnTo>
                      <a:pt x="7816" y="10087"/>
                    </a:lnTo>
                    <a:lnTo>
                      <a:pt x="7845" y="10062"/>
                    </a:lnTo>
                    <a:lnTo>
                      <a:pt x="7870" y="10037"/>
                    </a:lnTo>
                    <a:lnTo>
                      <a:pt x="7873" y="10032"/>
                    </a:lnTo>
                    <a:lnTo>
                      <a:pt x="7992" y="10123"/>
                    </a:lnTo>
                    <a:close/>
                    <a:moveTo>
                      <a:pt x="7728" y="10319"/>
                    </a:moveTo>
                    <a:lnTo>
                      <a:pt x="7712" y="10328"/>
                    </a:lnTo>
                    <a:lnTo>
                      <a:pt x="7652" y="10358"/>
                    </a:lnTo>
                    <a:lnTo>
                      <a:pt x="7590" y="10388"/>
                    </a:lnTo>
                    <a:lnTo>
                      <a:pt x="7525" y="10252"/>
                    </a:lnTo>
                    <a:lnTo>
                      <a:pt x="7584" y="10225"/>
                    </a:lnTo>
                    <a:lnTo>
                      <a:pt x="7640" y="10196"/>
                    </a:lnTo>
                    <a:lnTo>
                      <a:pt x="7655" y="10188"/>
                    </a:lnTo>
                    <a:lnTo>
                      <a:pt x="7728" y="10319"/>
                    </a:lnTo>
                    <a:close/>
                    <a:moveTo>
                      <a:pt x="7449" y="10450"/>
                    </a:moveTo>
                    <a:lnTo>
                      <a:pt x="7381" y="10478"/>
                    </a:lnTo>
                    <a:lnTo>
                      <a:pt x="7309" y="10507"/>
                    </a:lnTo>
                    <a:lnTo>
                      <a:pt x="7253" y="10367"/>
                    </a:lnTo>
                    <a:lnTo>
                      <a:pt x="7324" y="10339"/>
                    </a:lnTo>
                    <a:lnTo>
                      <a:pt x="7392" y="10311"/>
                    </a:lnTo>
                    <a:lnTo>
                      <a:pt x="7449" y="10450"/>
                    </a:lnTo>
                    <a:close/>
                    <a:moveTo>
                      <a:pt x="7167" y="10560"/>
                    </a:moveTo>
                    <a:lnTo>
                      <a:pt x="7150" y="10567"/>
                    </a:lnTo>
                    <a:lnTo>
                      <a:pt x="7025" y="10612"/>
                    </a:lnTo>
                    <a:lnTo>
                      <a:pt x="6974" y="10470"/>
                    </a:lnTo>
                    <a:lnTo>
                      <a:pt x="7097" y="10426"/>
                    </a:lnTo>
                    <a:lnTo>
                      <a:pt x="7114" y="10420"/>
                    </a:lnTo>
                    <a:lnTo>
                      <a:pt x="7167" y="10560"/>
                    </a:lnTo>
                    <a:close/>
                    <a:moveTo>
                      <a:pt x="6883" y="10662"/>
                    </a:moveTo>
                    <a:lnTo>
                      <a:pt x="6814" y="10686"/>
                    </a:lnTo>
                    <a:lnTo>
                      <a:pt x="6740" y="10711"/>
                    </a:lnTo>
                    <a:lnTo>
                      <a:pt x="6693" y="10568"/>
                    </a:lnTo>
                    <a:lnTo>
                      <a:pt x="6765" y="10544"/>
                    </a:lnTo>
                    <a:lnTo>
                      <a:pt x="6834" y="10520"/>
                    </a:lnTo>
                    <a:lnTo>
                      <a:pt x="6883" y="10662"/>
                    </a:lnTo>
                    <a:close/>
                    <a:moveTo>
                      <a:pt x="6597" y="10758"/>
                    </a:moveTo>
                    <a:lnTo>
                      <a:pt x="6533" y="10778"/>
                    </a:lnTo>
                    <a:lnTo>
                      <a:pt x="6453" y="10803"/>
                    </a:lnTo>
                    <a:lnTo>
                      <a:pt x="6409" y="10660"/>
                    </a:lnTo>
                    <a:lnTo>
                      <a:pt x="6487" y="10635"/>
                    </a:lnTo>
                    <a:lnTo>
                      <a:pt x="6551" y="10615"/>
                    </a:lnTo>
                    <a:lnTo>
                      <a:pt x="6597" y="10758"/>
                    </a:lnTo>
                    <a:close/>
                    <a:moveTo>
                      <a:pt x="6309" y="10847"/>
                    </a:moveTo>
                    <a:lnTo>
                      <a:pt x="6221" y="10874"/>
                    </a:lnTo>
                    <a:lnTo>
                      <a:pt x="6164" y="10890"/>
                    </a:lnTo>
                    <a:lnTo>
                      <a:pt x="6123" y="10746"/>
                    </a:lnTo>
                    <a:lnTo>
                      <a:pt x="6178" y="10730"/>
                    </a:lnTo>
                    <a:lnTo>
                      <a:pt x="6266" y="10704"/>
                    </a:lnTo>
                    <a:lnTo>
                      <a:pt x="6309" y="10847"/>
                    </a:lnTo>
                    <a:close/>
                    <a:moveTo>
                      <a:pt x="6020" y="10932"/>
                    </a:moveTo>
                    <a:lnTo>
                      <a:pt x="6002" y="10937"/>
                    </a:lnTo>
                    <a:lnTo>
                      <a:pt x="5875" y="10972"/>
                    </a:lnTo>
                    <a:lnTo>
                      <a:pt x="5835" y="10827"/>
                    </a:lnTo>
                    <a:lnTo>
                      <a:pt x="5960" y="10793"/>
                    </a:lnTo>
                    <a:lnTo>
                      <a:pt x="5979" y="10788"/>
                    </a:lnTo>
                    <a:lnTo>
                      <a:pt x="6020" y="10932"/>
                    </a:lnTo>
                    <a:close/>
                    <a:moveTo>
                      <a:pt x="5729" y="11012"/>
                    </a:moveTo>
                    <a:lnTo>
                      <a:pt x="5584" y="11050"/>
                    </a:lnTo>
                    <a:lnTo>
                      <a:pt x="5546" y="10905"/>
                    </a:lnTo>
                    <a:lnTo>
                      <a:pt x="5691" y="10866"/>
                    </a:lnTo>
                    <a:lnTo>
                      <a:pt x="5729" y="11012"/>
                    </a:lnTo>
                    <a:close/>
                    <a:moveTo>
                      <a:pt x="5438" y="11087"/>
                    </a:moveTo>
                    <a:lnTo>
                      <a:pt x="5330" y="11114"/>
                    </a:lnTo>
                    <a:lnTo>
                      <a:pt x="5292" y="11123"/>
                    </a:lnTo>
                    <a:lnTo>
                      <a:pt x="5257" y="10978"/>
                    </a:lnTo>
                    <a:lnTo>
                      <a:pt x="5293" y="10969"/>
                    </a:lnTo>
                    <a:lnTo>
                      <a:pt x="5401" y="10941"/>
                    </a:lnTo>
                    <a:lnTo>
                      <a:pt x="5438" y="11087"/>
                    </a:lnTo>
                    <a:close/>
                    <a:moveTo>
                      <a:pt x="5146" y="11159"/>
                    </a:moveTo>
                    <a:lnTo>
                      <a:pt x="5114" y="11166"/>
                    </a:lnTo>
                    <a:lnTo>
                      <a:pt x="4999" y="11192"/>
                    </a:lnTo>
                    <a:lnTo>
                      <a:pt x="4966" y="11046"/>
                    </a:lnTo>
                    <a:lnTo>
                      <a:pt x="5078" y="11021"/>
                    </a:lnTo>
                    <a:lnTo>
                      <a:pt x="5111" y="11013"/>
                    </a:lnTo>
                    <a:lnTo>
                      <a:pt x="5146" y="11159"/>
                    </a:lnTo>
                    <a:close/>
                    <a:moveTo>
                      <a:pt x="4851" y="11225"/>
                    </a:moveTo>
                    <a:lnTo>
                      <a:pt x="4704" y="11256"/>
                    </a:lnTo>
                    <a:lnTo>
                      <a:pt x="4673" y="11109"/>
                    </a:lnTo>
                    <a:lnTo>
                      <a:pt x="4820" y="11078"/>
                    </a:lnTo>
                    <a:lnTo>
                      <a:pt x="4851" y="11225"/>
                    </a:lnTo>
                    <a:close/>
                    <a:moveTo>
                      <a:pt x="4556" y="11285"/>
                    </a:moveTo>
                    <a:lnTo>
                      <a:pt x="4459" y="11304"/>
                    </a:lnTo>
                    <a:lnTo>
                      <a:pt x="4408" y="11313"/>
                    </a:lnTo>
                    <a:lnTo>
                      <a:pt x="4381" y="11165"/>
                    </a:lnTo>
                    <a:lnTo>
                      <a:pt x="4430" y="11156"/>
                    </a:lnTo>
                    <a:lnTo>
                      <a:pt x="4528" y="11137"/>
                    </a:lnTo>
                    <a:lnTo>
                      <a:pt x="4556" y="11285"/>
                    </a:lnTo>
                    <a:close/>
                    <a:moveTo>
                      <a:pt x="4261" y="11340"/>
                    </a:moveTo>
                    <a:lnTo>
                      <a:pt x="4239" y="11344"/>
                    </a:lnTo>
                    <a:lnTo>
                      <a:pt x="4112" y="11367"/>
                    </a:lnTo>
                    <a:lnTo>
                      <a:pt x="4086" y="11219"/>
                    </a:lnTo>
                    <a:lnTo>
                      <a:pt x="4212" y="11197"/>
                    </a:lnTo>
                    <a:lnTo>
                      <a:pt x="4233" y="11193"/>
                    </a:lnTo>
                    <a:lnTo>
                      <a:pt x="4261" y="11340"/>
                    </a:lnTo>
                    <a:close/>
                    <a:moveTo>
                      <a:pt x="3964" y="11392"/>
                    </a:moveTo>
                    <a:lnTo>
                      <a:pt x="3816" y="11417"/>
                    </a:lnTo>
                    <a:lnTo>
                      <a:pt x="3791" y="11269"/>
                    </a:lnTo>
                    <a:lnTo>
                      <a:pt x="3939" y="11244"/>
                    </a:lnTo>
                    <a:lnTo>
                      <a:pt x="3964" y="11392"/>
                    </a:lnTo>
                    <a:close/>
                    <a:moveTo>
                      <a:pt x="3667" y="11440"/>
                    </a:moveTo>
                    <a:lnTo>
                      <a:pt x="3608" y="11450"/>
                    </a:lnTo>
                    <a:lnTo>
                      <a:pt x="3519" y="11464"/>
                    </a:lnTo>
                    <a:lnTo>
                      <a:pt x="3496" y="11316"/>
                    </a:lnTo>
                    <a:lnTo>
                      <a:pt x="3584" y="11302"/>
                    </a:lnTo>
                    <a:lnTo>
                      <a:pt x="3643" y="11292"/>
                    </a:lnTo>
                    <a:lnTo>
                      <a:pt x="3667" y="11440"/>
                    </a:lnTo>
                    <a:close/>
                    <a:moveTo>
                      <a:pt x="3370" y="11487"/>
                    </a:moveTo>
                    <a:lnTo>
                      <a:pt x="3323" y="11494"/>
                    </a:lnTo>
                    <a:lnTo>
                      <a:pt x="3234" y="11507"/>
                    </a:lnTo>
                    <a:lnTo>
                      <a:pt x="3221" y="11509"/>
                    </a:lnTo>
                    <a:lnTo>
                      <a:pt x="3200" y="11360"/>
                    </a:lnTo>
                    <a:lnTo>
                      <a:pt x="3213" y="11358"/>
                    </a:lnTo>
                    <a:lnTo>
                      <a:pt x="3300" y="11346"/>
                    </a:lnTo>
                    <a:lnTo>
                      <a:pt x="3348" y="11339"/>
                    </a:lnTo>
                    <a:lnTo>
                      <a:pt x="3370" y="11487"/>
                    </a:lnTo>
                    <a:close/>
                    <a:moveTo>
                      <a:pt x="3072" y="11530"/>
                    </a:moveTo>
                    <a:lnTo>
                      <a:pt x="3066" y="11530"/>
                    </a:lnTo>
                    <a:lnTo>
                      <a:pt x="2923" y="11549"/>
                    </a:lnTo>
                    <a:lnTo>
                      <a:pt x="2903" y="11401"/>
                    </a:lnTo>
                    <a:lnTo>
                      <a:pt x="3046" y="11382"/>
                    </a:lnTo>
                    <a:lnTo>
                      <a:pt x="3052" y="11381"/>
                    </a:lnTo>
                    <a:lnTo>
                      <a:pt x="3072" y="11530"/>
                    </a:lnTo>
                    <a:close/>
                    <a:moveTo>
                      <a:pt x="2774" y="11568"/>
                    </a:moveTo>
                    <a:lnTo>
                      <a:pt x="2753" y="11570"/>
                    </a:lnTo>
                    <a:lnTo>
                      <a:pt x="2624" y="11586"/>
                    </a:lnTo>
                    <a:lnTo>
                      <a:pt x="2607" y="11437"/>
                    </a:lnTo>
                    <a:lnTo>
                      <a:pt x="2735" y="11422"/>
                    </a:lnTo>
                    <a:lnTo>
                      <a:pt x="2755" y="11419"/>
                    </a:lnTo>
                    <a:lnTo>
                      <a:pt x="2774" y="11568"/>
                    </a:lnTo>
                    <a:close/>
                    <a:moveTo>
                      <a:pt x="2474" y="11602"/>
                    </a:moveTo>
                    <a:lnTo>
                      <a:pt x="2442" y="11606"/>
                    </a:lnTo>
                    <a:lnTo>
                      <a:pt x="2325" y="11618"/>
                    </a:lnTo>
                    <a:lnTo>
                      <a:pt x="2309" y="11468"/>
                    </a:lnTo>
                    <a:lnTo>
                      <a:pt x="2425" y="11456"/>
                    </a:lnTo>
                    <a:lnTo>
                      <a:pt x="2458" y="11453"/>
                    </a:lnTo>
                    <a:lnTo>
                      <a:pt x="2474" y="11602"/>
                    </a:lnTo>
                    <a:close/>
                    <a:moveTo>
                      <a:pt x="2175" y="11633"/>
                    </a:moveTo>
                    <a:lnTo>
                      <a:pt x="2100" y="11640"/>
                    </a:lnTo>
                    <a:lnTo>
                      <a:pt x="2026" y="11648"/>
                    </a:lnTo>
                    <a:lnTo>
                      <a:pt x="2011" y="11498"/>
                    </a:lnTo>
                    <a:lnTo>
                      <a:pt x="2085" y="11491"/>
                    </a:lnTo>
                    <a:lnTo>
                      <a:pt x="2160" y="11483"/>
                    </a:lnTo>
                    <a:lnTo>
                      <a:pt x="2175" y="11633"/>
                    </a:lnTo>
                    <a:close/>
                    <a:moveTo>
                      <a:pt x="1876" y="11662"/>
                    </a:moveTo>
                    <a:lnTo>
                      <a:pt x="1799" y="11670"/>
                    </a:lnTo>
                    <a:lnTo>
                      <a:pt x="1728" y="11677"/>
                    </a:lnTo>
                    <a:lnTo>
                      <a:pt x="1713" y="11528"/>
                    </a:lnTo>
                    <a:lnTo>
                      <a:pt x="1785" y="11520"/>
                    </a:lnTo>
                    <a:lnTo>
                      <a:pt x="1862" y="11513"/>
                    </a:lnTo>
                    <a:lnTo>
                      <a:pt x="1876" y="11662"/>
                    </a:lnTo>
                    <a:close/>
                    <a:moveTo>
                      <a:pt x="1578" y="11691"/>
                    </a:moveTo>
                    <a:lnTo>
                      <a:pt x="1466" y="11702"/>
                    </a:lnTo>
                    <a:lnTo>
                      <a:pt x="1429" y="11706"/>
                    </a:lnTo>
                    <a:lnTo>
                      <a:pt x="1414" y="11556"/>
                    </a:lnTo>
                    <a:lnTo>
                      <a:pt x="1451" y="11553"/>
                    </a:lnTo>
                    <a:lnTo>
                      <a:pt x="1564" y="11542"/>
                    </a:lnTo>
                    <a:lnTo>
                      <a:pt x="1578" y="11691"/>
                    </a:lnTo>
                    <a:close/>
                    <a:moveTo>
                      <a:pt x="1279" y="11720"/>
                    </a:moveTo>
                    <a:lnTo>
                      <a:pt x="1239" y="11724"/>
                    </a:lnTo>
                    <a:lnTo>
                      <a:pt x="1130" y="11734"/>
                    </a:lnTo>
                    <a:lnTo>
                      <a:pt x="1116" y="11585"/>
                    </a:lnTo>
                    <a:lnTo>
                      <a:pt x="1225" y="11575"/>
                    </a:lnTo>
                    <a:lnTo>
                      <a:pt x="1265" y="11571"/>
                    </a:lnTo>
                    <a:lnTo>
                      <a:pt x="1279" y="11720"/>
                    </a:lnTo>
                    <a:close/>
                    <a:moveTo>
                      <a:pt x="981" y="11748"/>
                    </a:moveTo>
                    <a:lnTo>
                      <a:pt x="915" y="11755"/>
                    </a:lnTo>
                    <a:lnTo>
                      <a:pt x="831" y="11762"/>
                    </a:lnTo>
                    <a:lnTo>
                      <a:pt x="817" y="11613"/>
                    </a:lnTo>
                    <a:lnTo>
                      <a:pt x="900" y="11605"/>
                    </a:lnTo>
                    <a:lnTo>
                      <a:pt x="966" y="11599"/>
                    </a:lnTo>
                    <a:lnTo>
                      <a:pt x="981" y="11748"/>
                    </a:lnTo>
                    <a:close/>
                    <a:moveTo>
                      <a:pt x="682" y="11776"/>
                    </a:moveTo>
                    <a:lnTo>
                      <a:pt x="633" y="11780"/>
                    </a:lnTo>
                    <a:lnTo>
                      <a:pt x="554" y="11787"/>
                    </a:lnTo>
                    <a:lnTo>
                      <a:pt x="532" y="11789"/>
                    </a:lnTo>
                    <a:lnTo>
                      <a:pt x="519" y="11639"/>
                    </a:lnTo>
                    <a:lnTo>
                      <a:pt x="542" y="11637"/>
                    </a:lnTo>
                    <a:lnTo>
                      <a:pt x="620" y="11631"/>
                    </a:lnTo>
                    <a:lnTo>
                      <a:pt x="668" y="11626"/>
                    </a:lnTo>
                    <a:lnTo>
                      <a:pt x="682" y="11776"/>
                    </a:lnTo>
                    <a:close/>
                    <a:moveTo>
                      <a:pt x="381" y="11800"/>
                    </a:moveTo>
                    <a:lnTo>
                      <a:pt x="366" y="11801"/>
                    </a:lnTo>
                    <a:lnTo>
                      <a:pt x="317" y="11804"/>
                    </a:lnTo>
                    <a:lnTo>
                      <a:pt x="271" y="11806"/>
                    </a:lnTo>
                    <a:lnTo>
                      <a:pt x="232" y="11808"/>
                    </a:lnTo>
                    <a:lnTo>
                      <a:pt x="228" y="11808"/>
                    </a:lnTo>
                    <a:lnTo>
                      <a:pt x="224" y="11658"/>
                    </a:lnTo>
                    <a:lnTo>
                      <a:pt x="226" y="11658"/>
                    </a:lnTo>
                    <a:lnTo>
                      <a:pt x="265" y="11657"/>
                    </a:lnTo>
                    <a:lnTo>
                      <a:pt x="307" y="11655"/>
                    </a:lnTo>
                    <a:lnTo>
                      <a:pt x="356" y="11652"/>
                    </a:lnTo>
                    <a:lnTo>
                      <a:pt x="370" y="11651"/>
                    </a:lnTo>
                    <a:lnTo>
                      <a:pt x="381" y="11800"/>
                    </a:lnTo>
                    <a:close/>
                    <a:moveTo>
                      <a:pt x="68" y="11804"/>
                    </a:moveTo>
                    <a:lnTo>
                      <a:pt x="56" y="11803"/>
                    </a:lnTo>
                    <a:lnTo>
                      <a:pt x="24" y="11797"/>
                    </a:lnTo>
                    <a:lnTo>
                      <a:pt x="0" y="11791"/>
                    </a:lnTo>
                    <a:lnTo>
                      <a:pt x="33" y="11645"/>
                    </a:lnTo>
                    <a:lnTo>
                      <a:pt x="53" y="11649"/>
                    </a:lnTo>
                    <a:lnTo>
                      <a:pt x="72" y="11653"/>
                    </a:lnTo>
                    <a:lnTo>
                      <a:pt x="84" y="11655"/>
                    </a:lnTo>
                    <a:lnTo>
                      <a:pt x="68" y="11804"/>
                    </a:lnTo>
                    <a:close/>
                  </a:path>
                </a:pathLst>
              </a:custGeom>
              <a:solidFill>
                <a:srgbClr val="000000"/>
              </a:solidFill>
              <a:ln w="1270">
                <a:solidFill>
                  <a:srgbClr val="000000"/>
                </a:solidFill>
                <a:bevel/>
                <a:headEnd/>
                <a:tailEnd/>
              </a:ln>
            </p:spPr>
            <p:txBody>
              <a:bodyPr vert="horz" wrap="square" lIns="91440" tIns="45720" rIns="91440" bIns="45720" numCol="1" anchor="t" anchorCtr="0" compatLnSpc="1">
                <a:prstTxWarp prst="textNoShape">
                  <a:avLst/>
                </a:prstTxWarp>
              </a:bodyPr>
              <a:lstStyle/>
              <a:p>
                <a:endParaRPr lang="en-US"/>
              </a:p>
            </p:txBody>
          </p:sp>
          <p:sp>
            <p:nvSpPr>
              <p:cNvPr id="68" name="Line 30"/>
              <p:cNvSpPr>
                <a:spLocks noChangeShapeType="1"/>
              </p:cNvSpPr>
              <p:nvPr/>
            </p:nvSpPr>
            <p:spPr bwMode="auto">
              <a:xfrm>
                <a:off x="2230" y="5719"/>
                <a:ext cx="7448" cy="0"/>
              </a:xfrm>
              <a:prstGeom prst="line">
                <a:avLst/>
              </a:prstGeom>
              <a:noFill/>
              <a:ln w="1714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9" name="Group 27"/>
              <p:cNvGrpSpPr>
                <a:grpSpLocks/>
              </p:cNvGrpSpPr>
              <p:nvPr/>
            </p:nvGrpSpPr>
            <p:grpSpPr bwMode="auto">
              <a:xfrm>
                <a:off x="5941" y="3773"/>
                <a:ext cx="24" cy="1943"/>
                <a:chOff x="3773" y="1687"/>
                <a:chExt cx="24" cy="1684"/>
              </a:xfrm>
            </p:grpSpPr>
            <p:sp>
              <p:nvSpPr>
                <p:cNvPr id="94" name="Freeform 29"/>
                <p:cNvSpPr>
                  <a:spLocks/>
                </p:cNvSpPr>
                <p:nvPr/>
              </p:nvSpPr>
              <p:spPr bwMode="auto">
                <a:xfrm>
                  <a:off x="3773" y="1687"/>
                  <a:ext cx="24" cy="1684"/>
                </a:xfrm>
                <a:custGeom>
                  <a:avLst/>
                  <a:gdLst/>
                  <a:ahLst/>
                  <a:cxnLst>
                    <a:cxn ang="0">
                      <a:pos x="23" y="0"/>
                    </a:cxn>
                    <a:cxn ang="0">
                      <a:pos x="0" y="22"/>
                    </a:cxn>
                    <a:cxn ang="0">
                      <a:pos x="0" y="9411"/>
                    </a:cxn>
                    <a:cxn ang="0">
                      <a:pos x="23" y="9433"/>
                    </a:cxn>
                    <a:cxn ang="0">
                      <a:pos x="112" y="9433"/>
                    </a:cxn>
                    <a:cxn ang="0">
                      <a:pos x="134" y="9411"/>
                    </a:cxn>
                    <a:cxn ang="0">
                      <a:pos x="134" y="22"/>
                    </a:cxn>
                    <a:cxn ang="0">
                      <a:pos x="112" y="0"/>
                    </a:cxn>
                    <a:cxn ang="0">
                      <a:pos x="23" y="0"/>
                    </a:cxn>
                  </a:cxnLst>
                  <a:rect l="0" t="0" r="r" b="b"/>
                  <a:pathLst>
                    <a:path w="134" h="9433">
                      <a:moveTo>
                        <a:pt x="23" y="0"/>
                      </a:moveTo>
                      <a:cubicBezTo>
                        <a:pt x="10" y="0"/>
                        <a:pt x="0" y="10"/>
                        <a:pt x="0" y="22"/>
                      </a:cubicBezTo>
                      <a:lnTo>
                        <a:pt x="0" y="9411"/>
                      </a:lnTo>
                      <a:cubicBezTo>
                        <a:pt x="0" y="9424"/>
                        <a:pt x="10" y="9433"/>
                        <a:pt x="23" y="9433"/>
                      </a:cubicBezTo>
                      <a:lnTo>
                        <a:pt x="112" y="9433"/>
                      </a:lnTo>
                      <a:cubicBezTo>
                        <a:pt x="124" y="9433"/>
                        <a:pt x="134" y="9424"/>
                        <a:pt x="134" y="9411"/>
                      </a:cubicBezTo>
                      <a:lnTo>
                        <a:pt x="134" y="22"/>
                      </a:lnTo>
                      <a:cubicBezTo>
                        <a:pt x="134" y="10"/>
                        <a:pt x="124" y="0"/>
                        <a:pt x="112" y="0"/>
                      </a:cubicBezTo>
                      <a:lnTo>
                        <a:pt x="23" y="0"/>
                      </a:lnTo>
                      <a:close/>
                    </a:path>
                  </a:pathLst>
                </a:custGeom>
                <a:solidFill>
                  <a:srgbClr val="80808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8"/>
                <p:cNvSpPr>
                  <a:spLocks/>
                </p:cNvSpPr>
                <p:nvPr/>
              </p:nvSpPr>
              <p:spPr bwMode="auto">
                <a:xfrm>
                  <a:off x="3773" y="1687"/>
                  <a:ext cx="24" cy="1684"/>
                </a:xfrm>
                <a:custGeom>
                  <a:avLst/>
                  <a:gdLst/>
                  <a:ahLst/>
                  <a:cxnLst>
                    <a:cxn ang="0">
                      <a:pos x="23" y="0"/>
                    </a:cxn>
                    <a:cxn ang="0">
                      <a:pos x="0" y="22"/>
                    </a:cxn>
                    <a:cxn ang="0">
                      <a:pos x="0" y="9411"/>
                    </a:cxn>
                    <a:cxn ang="0">
                      <a:pos x="23" y="9433"/>
                    </a:cxn>
                    <a:cxn ang="0">
                      <a:pos x="112" y="9433"/>
                    </a:cxn>
                    <a:cxn ang="0">
                      <a:pos x="134" y="9411"/>
                    </a:cxn>
                    <a:cxn ang="0">
                      <a:pos x="134" y="22"/>
                    </a:cxn>
                    <a:cxn ang="0">
                      <a:pos x="112" y="0"/>
                    </a:cxn>
                    <a:cxn ang="0">
                      <a:pos x="23" y="0"/>
                    </a:cxn>
                  </a:cxnLst>
                  <a:rect l="0" t="0" r="r" b="b"/>
                  <a:pathLst>
                    <a:path w="134" h="9433">
                      <a:moveTo>
                        <a:pt x="23" y="0"/>
                      </a:moveTo>
                      <a:cubicBezTo>
                        <a:pt x="10" y="0"/>
                        <a:pt x="0" y="10"/>
                        <a:pt x="0" y="22"/>
                      </a:cubicBezTo>
                      <a:lnTo>
                        <a:pt x="0" y="9411"/>
                      </a:lnTo>
                      <a:cubicBezTo>
                        <a:pt x="0" y="9424"/>
                        <a:pt x="10" y="9433"/>
                        <a:pt x="23" y="9433"/>
                      </a:cubicBezTo>
                      <a:lnTo>
                        <a:pt x="112" y="9433"/>
                      </a:lnTo>
                      <a:cubicBezTo>
                        <a:pt x="124" y="9433"/>
                        <a:pt x="134" y="9424"/>
                        <a:pt x="134" y="9411"/>
                      </a:cubicBezTo>
                      <a:lnTo>
                        <a:pt x="134" y="22"/>
                      </a:lnTo>
                      <a:cubicBezTo>
                        <a:pt x="134" y="10"/>
                        <a:pt x="124" y="0"/>
                        <a:pt x="112" y="0"/>
                      </a:cubicBezTo>
                      <a:lnTo>
                        <a:pt x="2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 name="Group 24"/>
              <p:cNvGrpSpPr>
                <a:grpSpLocks/>
              </p:cNvGrpSpPr>
              <p:nvPr/>
            </p:nvGrpSpPr>
            <p:grpSpPr bwMode="auto">
              <a:xfrm>
                <a:off x="4373" y="3767"/>
                <a:ext cx="242" cy="1944"/>
                <a:chOff x="5372" y="1687"/>
                <a:chExt cx="242" cy="1685"/>
              </a:xfrm>
            </p:grpSpPr>
            <p:sp>
              <p:nvSpPr>
                <p:cNvPr id="92" name="Freeform 26"/>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 name="Group 21"/>
              <p:cNvGrpSpPr>
                <a:grpSpLocks/>
              </p:cNvGrpSpPr>
              <p:nvPr/>
            </p:nvGrpSpPr>
            <p:grpSpPr bwMode="auto">
              <a:xfrm>
                <a:off x="4125" y="3770"/>
                <a:ext cx="248" cy="1943"/>
                <a:chOff x="5124" y="1690"/>
                <a:chExt cx="248" cy="1684"/>
              </a:xfrm>
            </p:grpSpPr>
            <p:sp>
              <p:nvSpPr>
                <p:cNvPr id="90" name="Freeform 23"/>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2"/>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 name="Group 18"/>
              <p:cNvGrpSpPr>
                <a:grpSpLocks/>
              </p:cNvGrpSpPr>
              <p:nvPr/>
            </p:nvGrpSpPr>
            <p:grpSpPr bwMode="auto">
              <a:xfrm>
                <a:off x="3883" y="3770"/>
                <a:ext cx="242" cy="1943"/>
                <a:chOff x="4882" y="1690"/>
                <a:chExt cx="242" cy="1684"/>
              </a:xfrm>
            </p:grpSpPr>
            <p:sp>
              <p:nvSpPr>
                <p:cNvPr id="88" name="Freeform 20"/>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9"/>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3" name="Group 15"/>
              <p:cNvGrpSpPr>
                <a:grpSpLocks/>
              </p:cNvGrpSpPr>
              <p:nvPr/>
            </p:nvGrpSpPr>
            <p:grpSpPr bwMode="auto">
              <a:xfrm>
                <a:off x="4615" y="3767"/>
                <a:ext cx="242" cy="1944"/>
                <a:chOff x="5614" y="1687"/>
                <a:chExt cx="242" cy="1685"/>
              </a:xfrm>
            </p:grpSpPr>
            <p:sp>
              <p:nvSpPr>
                <p:cNvPr id="86" name="Freeform 17"/>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6"/>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 name="Group 12"/>
              <p:cNvGrpSpPr>
                <a:grpSpLocks/>
              </p:cNvGrpSpPr>
              <p:nvPr/>
            </p:nvGrpSpPr>
            <p:grpSpPr bwMode="auto">
              <a:xfrm>
                <a:off x="5346" y="3767"/>
                <a:ext cx="242" cy="1944"/>
                <a:chOff x="6345" y="1687"/>
                <a:chExt cx="242" cy="1685"/>
              </a:xfrm>
            </p:grpSpPr>
            <p:sp>
              <p:nvSpPr>
                <p:cNvPr id="84" name="Freeform 14"/>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3"/>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 name="Group 9"/>
              <p:cNvGrpSpPr>
                <a:grpSpLocks/>
              </p:cNvGrpSpPr>
              <p:nvPr/>
            </p:nvGrpSpPr>
            <p:grpSpPr bwMode="auto">
              <a:xfrm>
                <a:off x="5098" y="3770"/>
                <a:ext cx="244" cy="1943"/>
                <a:chOff x="6097" y="1690"/>
                <a:chExt cx="244" cy="1684"/>
              </a:xfrm>
            </p:grpSpPr>
            <p:sp>
              <p:nvSpPr>
                <p:cNvPr id="82" name="Freeform 11"/>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0"/>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 name="Group 6"/>
              <p:cNvGrpSpPr>
                <a:grpSpLocks/>
              </p:cNvGrpSpPr>
              <p:nvPr/>
            </p:nvGrpSpPr>
            <p:grpSpPr bwMode="auto">
              <a:xfrm>
                <a:off x="4857" y="3770"/>
                <a:ext cx="241" cy="1943"/>
                <a:chOff x="5856" y="1690"/>
                <a:chExt cx="241" cy="1684"/>
              </a:xfrm>
            </p:grpSpPr>
            <p:sp>
              <p:nvSpPr>
                <p:cNvPr id="80" name="Freeform 8"/>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7"/>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 name="Group 3"/>
              <p:cNvGrpSpPr>
                <a:grpSpLocks/>
              </p:cNvGrpSpPr>
              <p:nvPr/>
            </p:nvGrpSpPr>
            <p:grpSpPr bwMode="auto">
              <a:xfrm>
                <a:off x="5588" y="3770"/>
                <a:ext cx="243" cy="1943"/>
                <a:chOff x="6587" y="1690"/>
                <a:chExt cx="243" cy="1684"/>
              </a:xfrm>
            </p:grpSpPr>
            <p:sp>
              <p:nvSpPr>
                <p:cNvPr id="78" name="Freeform 5"/>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4"/>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3" name="Group 2"/>
            <p:cNvGrpSpPr>
              <a:grpSpLocks noChangeAspect="1"/>
            </p:cNvGrpSpPr>
            <p:nvPr/>
          </p:nvGrpSpPr>
          <p:grpSpPr bwMode="auto">
            <a:xfrm>
              <a:off x="6724988" y="3549315"/>
              <a:ext cx="2122580" cy="710140"/>
              <a:chOff x="1279" y="1826"/>
              <a:chExt cx="9348" cy="4295"/>
            </a:xfrm>
          </p:grpSpPr>
          <p:sp>
            <p:nvSpPr>
              <p:cNvPr id="164" name="Rectangle 138"/>
              <p:cNvSpPr>
                <a:spLocks noChangeArrowheads="1"/>
              </p:cNvSpPr>
              <p:nvPr/>
            </p:nvSpPr>
            <p:spPr bwMode="auto">
              <a:xfrm>
                <a:off x="2168" y="1826"/>
                <a:ext cx="61" cy="318"/>
              </a:xfrm>
              <a:prstGeom prst="rect">
                <a:avLst/>
              </a:prstGeom>
              <a:noFill/>
              <a:ln w="9525">
                <a:noFill/>
                <a:miter lim="800000"/>
                <a:headEnd/>
                <a:tailEnd/>
              </a:ln>
            </p:spPr>
            <p:txBody>
              <a:bodyPr vert="horz" wrap="none" lIns="0" tIns="0" rIns="0" bIns="0" numCol="1" anchor="t" anchorCtr="0" compatLnSpc="1">
                <a:prstTxWarp prst="textNoShape">
                  <a:avLst/>
                </a:prstTxWarp>
              </a:bodyPr>
              <a:lstStyle/>
              <a:p>
                <a:pPr algn="ctr" defTabSz="914175"/>
                <a:r>
                  <a:rPr lang="en-US" altLang="ja-JP" sz="1000" b="1" dirty="0" smtClean="0">
                    <a:latin typeface="Arial" pitchFamily="34" charset="0"/>
                    <a:ea typeface="Times New Roman" pitchFamily="18" charset="0"/>
                    <a:cs typeface="Times New Roman" pitchFamily="18" charset="0"/>
                  </a:rPr>
                  <a:t> </a:t>
                </a:r>
                <a:endParaRPr lang="en-US" altLang="ja-JP" dirty="0" smtClean="0">
                  <a:latin typeface="Arial" pitchFamily="34" charset="0"/>
                </a:endParaRPr>
              </a:p>
            </p:txBody>
          </p:sp>
          <p:grpSp>
            <p:nvGrpSpPr>
              <p:cNvPr id="165" name="Group 135"/>
              <p:cNvGrpSpPr>
                <a:grpSpLocks/>
              </p:cNvGrpSpPr>
              <p:nvPr/>
            </p:nvGrpSpPr>
            <p:grpSpPr bwMode="auto">
              <a:xfrm>
                <a:off x="2906" y="3773"/>
                <a:ext cx="242" cy="1943"/>
                <a:chOff x="738" y="1687"/>
                <a:chExt cx="242" cy="1684"/>
              </a:xfrm>
            </p:grpSpPr>
            <p:sp>
              <p:nvSpPr>
                <p:cNvPr id="296" name="Freeform 137"/>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6"/>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6" name="Group 132"/>
              <p:cNvGrpSpPr>
                <a:grpSpLocks/>
              </p:cNvGrpSpPr>
              <p:nvPr/>
            </p:nvGrpSpPr>
            <p:grpSpPr bwMode="auto">
              <a:xfrm>
                <a:off x="3638" y="3773"/>
                <a:ext cx="242" cy="1943"/>
                <a:chOff x="1470" y="1687"/>
                <a:chExt cx="242" cy="1684"/>
              </a:xfrm>
            </p:grpSpPr>
            <p:sp>
              <p:nvSpPr>
                <p:cNvPr id="294" name="Freeform 134"/>
                <p:cNvSpPr>
                  <a:spLocks/>
                </p:cNvSpPr>
                <p:nvPr/>
              </p:nvSpPr>
              <p:spPr bwMode="auto">
                <a:xfrm>
                  <a:off x="147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BBE0E3"/>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3"/>
                <p:cNvSpPr>
                  <a:spLocks/>
                </p:cNvSpPr>
                <p:nvPr/>
              </p:nvSpPr>
              <p:spPr bwMode="auto">
                <a:xfrm>
                  <a:off x="147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7" name="Group 129"/>
              <p:cNvGrpSpPr>
                <a:grpSpLocks/>
              </p:cNvGrpSpPr>
              <p:nvPr/>
            </p:nvGrpSpPr>
            <p:grpSpPr bwMode="auto">
              <a:xfrm>
                <a:off x="3390" y="3776"/>
                <a:ext cx="243" cy="1943"/>
                <a:chOff x="1222" y="1690"/>
                <a:chExt cx="243" cy="1684"/>
              </a:xfrm>
            </p:grpSpPr>
            <p:sp>
              <p:nvSpPr>
                <p:cNvPr id="292" name="Freeform 131"/>
                <p:cNvSpPr>
                  <a:spLocks/>
                </p:cNvSpPr>
                <p:nvPr/>
              </p:nvSpPr>
              <p:spPr bwMode="auto">
                <a:xfrm>
                  <a:off x="1222" y="1690"/>
                  <a:ext cx="243" cy="1684"/>
                </a:xfrm>
                <a:custGeom>
                  <a:avLst/>
                  <a:gdLst/>
                  <a:ahLst/>
                  <a:cxnLst>
                    <a:cxn ang="0">
                      <a:pos x="226" y="0"/>
                    </a:cxn>
                    <a:cxn ang="0">
                      <a:pos x="0" y="226"/>
                    </a:cxn>
                    <a:cxn ang="0">
                      <a:pos x="0" y="9207"/>
                    </a:cxn>
                    <a:cxn ang="0">
                      <a:pos x="226" y="9433"/>
                    </a:cxn>
                    <a:cxn ang="0">
                      <a:pos x="1132" y="9433"/>
                    </a:cxn>
                    <a:cxn ang="0">
                      <a:pos x="1358" y="9207"/>
                    </a:cxn>
                    <a:cxn ang="0">
                      <a:pos x="1358" y="226"/>
                    </a:cxn>
                    <a:cxn ang="0">
                      <a:pos x="1132" y="0"/>
                    </a:cxn>
                    <a:cxn ang="0">
                      <a:pos x="226" y="0"/>
                    </a:cxn>
                  </a:cxnLst>
                  <a:rect l="0" t="0" r="r" b="b"/>
                  <a:pathLst>
                    <a:path w="1358" h="9433">
                      <a:moveTo>
                        <a:pt x="226" y="0"/>
                      </a:moveTo>
                      <a:cubicBezTo>
                        <a:pt x="101" y="0"/>
                        <a:pt x="0" y="101"/>
                        <a:pt x="0" y="226"/>
                      </a:cubicBezTo>
                      <a:lnTo>
                        <a:pt x="0" y="9207"/>
                      </a:lnTo>
                      <a:cubicBezTo>
                        <a:pt x="0" y="9332"/>
                        <a:pt x="101" y="9433"/>
                        <a:pt x="226" y="9433"/>
                      </a:cubicBezTo>
                      <a:lnTo>
                        <a:pt x="1132" y="9433"/>
                      </a:lnTo>
                      <a:cubicBezTo>
                        <a:pt x="1257" y="9433"/>
                        <a:pt x="1358" y="9332"/>
                        <a:pt x="1358" y="9207"/>
                      </a:cubicBezTo>
                      <a:lnTo>
                        <a:pt x="1358" y="226"/>
                      </a:lnTo>
                      <a:cubicBezTo>
                        <a:pt x="1358" y="101"/>
                        <a:pt x="1257" y="0"/>
                        <a:pt x="1132" y="0"/>
                      </a:cubicBezTo>
                      <a:lnTo>
                        <a:pt x="226"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0"/>
                <p:cNvSpPr>
                  <a:spLocks/>
                </p:cNvSpPr>
                <p:nvPr/>
              </p:nvSpPr>
              <p:spPr bwMode="auto">
                <a:xfrm>
                  <a:off x="1222" y="1690"/>
                  <a:ext cx="243" cy="1684"/>
                </a:xfrm>
                <a:custGeom>
                  <a:avLst/>
                  <a:gdLst/>
                  <a:ahLst/>
                  <a:cxnLst>
                    <a:cxn ang="0">
                      <a:pos x="226" y="0"/>
                    </a:cxn>
                    <a:cxn ang="0">
                      <a:pos x="0" y="226"/>
                    </a:cxn>
                    <a:cxn ang="0">
                      <a:pos x="0" y="9207"/>
                    </a:cxn>
                    <a:cxn ang="0">
                      <a:pos x="226" y="9433"/>
                    </a:cxn>
                    <a:cxn ang="0">
                      <a:pos x="1132" y="9433"/>
                    </a:cxn>
                    <a:cxn ang="0">
                      <a:pos x="1358" y="9207"/>
                    </a:cxn>
                    <a:cxn ang="0">
                      <a:pos x="1358" y="226"/>
                    </a:cxn>
                    <a:cxn ang="0">
                      <a:pos x="1132" y="0"/>
                    </a:cxn>
                    <a:cxn ang="0">
                      <a:pos x="226" y="0"/>
                    </a:cxn>
                  </a:cxnLst>
                  <a:rect l="0" t="0" r="r" b="b"/>
                  <a:pathLst>
                    <a:path w="1358" h="9433">
                      <a:moveTo>
                        <a:pt x="226" y="0"/>
                      </a:moveTo>
                      <a:cubicBezTo>
                        <a:pt x="101" y="0"/>
                        <a:pt x="0" y="101"/>
                        <a:pt x="0" y="226"/>
                      </a:cubicBezTo>
                      <a:lnTo>
                        <a:pt x="0" y="9207"/>
                      </a:lnTo>
                      <a:cubicBezTo>
                        <a:pt x="0" y="9332"/>
                        <a:pt x="101" y="9433"/>
                        <a:pt x="226" y="9433"/>
                      </a:cubicBezTo>
                      <a:lnTo>
                        <a:pt x="1132" y="9433"/>
                      </a:lnTo>
                      <a:cubicBezTo>
                        <a:pt x="1257" y="9433"/>
                        <a:pt x="1358" y="9332"/>
                        <a:pt x="1358" y="9207"/>
                      </a:cubicBezTo>
                      <a:lnTo>
                        <a:pt x="1358" y="226"/>
                      </a:lnTo>
                      <a:cubicBezTo>
                        <a:pt x="1358" y="101"/>
                        <a:pt x="1257" y="0"/>
                        <a:pt x="1132" y="0"/>
                      </a:cubicBezTo>
                      <a:lnTo>
                        <a:pt x="226"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8" name="Group 126"/>
              <p:cNvGrpSpPr>
                <a:grpSpLocks/>
              </p:cNvGrpSpPr>
              <p:nvPr/>
            </p:nvGrpSpPr>
            <p:grpSpPr bwMode="auto">
              <a:xfrm>
                <a:off x="3148" y="3776"/>
                <a:ext cx="242" cy="1943"/>
                <a:chOff x="980" y="1690"/>
                <a:chExt cx="242" cy="1684"/>
              </a:xfrm>
            </p:grpSpPr>
            <p:sp>
              <p:nvSpPr>
                <p:cNvPr id="290" name="Freeform 128"/>
                <p:cNvSpPr>
                  <a:spLocks/>
                </p:cNvSpPr>
                <p:nvPr/>
              </p:nvSpPr>
              <p:spPr bwMode="auto">
                <a:xfrm>
                  <a:off x="980"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27"/>
                <p:cNvSpPr>
                  <a:spLocks/>
                </p:cNvSpPr>
                <p:nvPr/>
              </p:nvSpPr>
              <p:spPr bwMode="auto">
                <a:xfrm>
                  <a:off x="980"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9" name="Group 123"/>
              <p:cNvGrpSpPr>
                <a:grpSpLocks/>
              </p:cNvGrpSpPr>
              <p:nvPr/>
            </p:nvGrpSpPr>
            <p:grpSpPr bwMode="auto">
              <a:xfrm>
                <a:off x="6075" y="3773"/>
                <a:ext cx="242" cy="1943"/>
                <a:chOff x="3907" y="1687"/>
                <a:chExt cx="242" cy="1684"/>
              </a:xfrm>
            </p:grpSpPr>
            <p:sp>
              <p:nvSpPr>
                <p:cNvPr id="288" name="Freeform 125"/>
                <p:cNvSpPr>
                  <a:spLocks/>
                </p:cNvSpPr>
                <p:nvPr/>
              </p:nvSpPr>
              <p:spPr bwMode="auto">
                <a:xfrm>
                  <a:off x="3907"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50" y="9433"/>
                        <a:pt x="1350" y="9333"/>
                        <a:pt x="1350" y="9208"/>
                      </a:cubicBezTo>
                      <a:lnTo>
                        <a:pt x="1350" y="225"/>
                      </a:lnTo>
                      <a:cubicBezTo>
                        <a:pt x="1350" y="101"/>
                        <a:pt x="1250"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24"/>
                <p:cNvSpPr>
                  <a:spLocks/>
                </p:cNvSpPr>
                <p:nvPr/>
              </p:nvSpPr>
              <p:spPr bwMode="auto">
                <a:xfrm>
                  <a:off x="3907"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50" y="9433"/>
                        <a:pt x="1350" y="9333"/>
                        <a:pt x="1350" y="9208"/>
                      </a:cubicBezTo>
                      <a:lnTo>
                        <a:pt x="1350" y="225"/>
                      </a:lnTo>
                      <a:cubicBezTo>
                        <a:pt x="1350" y="101"/>
                        <a:pt x="1250"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0" name="Group 120"/>
              <p:cNvGrpSpPr>
                <a:grpSpLocks/>
              </p:cNvGrpSpPr>
              <p:nvPr/>
            </p:nvGrpSpPr>
            <p:grpSpPr bwMode="auto">
              <a:xfrm>
                <a:off x="6808" y="3773"/>
                <a:ext cx="242" cy="1943"/>
                <a:chOff x="4640" y="1687"/>
                <a:chExt cx="242" cy="1684"/>
              </a:xfrm>
            </p:grpSpPr>
            <p:sp>
              <p:nvSpPr>
                <p:cNvPr id="286" name="Freeform 122"/>
                <p:cNvSpPr>
                  <a:spLocks/>
                </p:cNvSpPr>
                <p:nvPr/>
              </p:nvSpPr>
              <p:spPr bwMode="auto">
                <a:xfrm>
                  <a:off x="464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1"/>
                <p:cNvSpPr>
                  <a:spLocks/>
                </p:cNvSpPr>
                <p:nvPr/>
              </p:nvSpPr>
              <p:spPr bwMode="auto">
                <a:xfrm>
                  <a:off x="464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1" name="Group 117"/>
              <p:cNvGrpSpPr>
                <a:grpSpLocks/>
              </p:cNvGrpSpPr>
              <p:nvPr/>
            </p:nvGrpSpPr>
            <p:grpSpPr bwMode="auto">
              <a:xfrm>
                <a:off x="7540" y="3773"/>
                <a:ext cx="242" cy="1944"/>
                <a:chOff x="5372" y="1687"/>
                <a:chExt cx="242" cy="1685"/>
              </a:xfrm>
            </p:grpSpPr>
            <p:sp>
              <p:nvSpPr>
                <p:cNvPr id="284" name="Freeform 119"/>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18"/>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2" name="Group 114"/>
              <p:cNvGrpSpPr>
                <a:grpSpLocks/>
              </p:cNvGrpSpPr>
              <p:nvPr/>
            </p:nvGrpSpPr>
            <p:grpSpPr bwMode="auto">
              <a:xfrm>
                <a:off x="5828" y="3776"/>
                <a:ext cx="243" cy="1943"/>
                <a:chOff x="3660" y="1690"/>
                <a:chExt cx="243" cy="1684"/>
              </a:xfrm>
            </p:grpSpPr>
            <p:sp>
              <p:nvSpPr>
                <p:cNvPr id="282" name="Freeform 116"/>
                <p:cNvSpPr>
                  <a:spLocks/>
                </p:cNvSpPr>
                <p:nvPr/>
              </p:nvSpPr>
              <p:spPr bwMode="auto">
                <a:xfrm>
                  <a:off x="3660" y="1690"/>
                  <a:ext cx="243" cy="1684"/>
                </a:xfrm>
                <a:custGeom>
                  <a:avLst/>
                  <a:gdLst/>
                  <a:ahLst/>
                  <a:cxnLst>
                    <a:cxn ang="0">
                      <a:pos x="227" y="0"/>
                    </a:cxn>
                    <a:cxn ang="0">
                      <a:pos x="0" y="226"/>
                    </a:cxn>
                    <a:cxn ang="0">
                      <a:pos x="0" y="9207"/>
                    </a:cxn>
                    <a:cxn ang="0">
                      <a:pos x="227" y="9433"/>
                    </a:cxn>
                    <a:cxn ang="0">
                      <a:pos x="1132" y="9433"/>
                    </a:cxn>
                    <a:cxn ang="0">
                      <a:pos x="1358" y="9207"/>
                    </a:cxn>
                    <a:cxn ang="0">
                      <a:pos x="1358" y="226"/>
                    </a:cxn>
                    <a:cxn ang="0">
                      <a:pos x="1132" y="0"/>
                    </a:cxn>
                    <a:cxn ang="0">
                      <a:pos x="227" y="0"/>
                    </a:cxn>
                  </a:cxnLst>
                  <a:rect l="0" t="0" r="r" b="b"/>
                  <a:pathLst>
                    <a:path w="1358" h="9433">
                      <a:moveTo>
                        <a:pt x="227" y="0"/>
                      </a:moveTo>
                      <a:cubicBezTo>
                        <a:pt x="102" y="0"/>
                        <a:pt x="0" y="101"/>
                        <a:pt x="0" y="226"/>
                      </a:cubicBezTo>
                      <a:lnTo>
                        <a:pt x="0" y="9207"/>
                      </a:lnTo>
                      <a:cubicBezTo>
                        <a:pt x="0" y="9332"/>
                        <a:pt x="102" y="9433"/>
                        <a:pt x="227" y="9433"/>
                      </a:cubicBezTo>
                      <a:lnTo>
                        <a:pt x="1132" y="9433"/>
                      </a:lnTo>
                      <a:cubicBezTo>
                        <a:pt x="1257" y="9433"/>
                        <a:pt x="1358" y="9332"/>
                        <a:pt x="1358" y="9207"/>
                      </a:cubicBezTo>
                      <a:lnTo>
                        <a:pt x="1358" y="226"/>
                      </a:lnTo>
                      <a:cubicBezTo>
                        <a:pt x="1358" y="101"/>
                        <a:pt x="1257" y="0"/>
                        <a:pt x="1132" y="0"/>
                      </a:cubicBezTo>
                      <a:lnTo>
                        <a:pt x="227"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15"/>
                <p:cNvSpPr>
                  <a:spLocks/>
                </p:cNvSpPr>
                <p:nvPr/>
              </p:nvSpPr>
              <p:spPr bwMode="auto">
                <a:xfrm>
                  <a:off x="3660" y="1690"/>
                  <a:ext cx="243" cy="1684"/>
                </a:xfrm>
                <a:custGeom>
                  <a:avLst/>
                  <a:gdLst/>
                  <a:ahLst/>
                  <a:cxnLst>
                    <a:cxn ang="0">
                      <a:pos x="227" y="0"/>
                    </a:cxn>
                    <a:cxn ang="0">
                      <a:pos x="0" y="226"/>
                    </a:cxn>
                    <a:cxn ang="0">
                      <a:pos x="0" y="9207"/>
                    </a:cxn>
                    <a:cxn ang="0">
                      <a:pos x="227" y="9433"/>
                    </a:cxn>
                    <a:cxn ang="0">
                      <a:pos x="1132" y="9433"/>
                    </a:cxn>
                    <a:cxn ang="0">
                      <a:pos x="1358" y="9207"/>
                    </a:cxn>
                    <a:cxn ang="0">
                      <a:pos x="1358" y="226"/>
                    </a:cxn>
                    <a:cxn ang="0">
                      <a:pos x="1132" y="0"/>
                    </a:cxn>
                    <a:cxn ang="0">
                      <a:pos x="227" y="0"/>
                    </a:cxn>
                  </a:cxnLst>
                  <a:rect l="0" t="0" r="r" b="b"/>
                  <a:pathLst>
                    <a:path w="1358" h="9433">
                      <a:moveTo>
                        <a:pt x="227" y="0"/>
                      </a:moveTo>
                      <a:cubicBezTo>
                        <a:pt x="102" y="0"/>
                        <a:pt x="0" y="101"/>
                        <a:pt x="0" y="226"/>
                      </a:cubicBezTo>
                      <a:lnTo>
                        <a:pt x="0" y="9207"/>
                      </a:lnTo>
                      <a:cubicBezTo>
                        <a:pt x="0" y="9332"/>
                        <a:pt x="102" y="9433"/>
                        <a:pt x="227" y="9433"/>
                      </a:cubicBezTo>
                      <a:lnTo>
                        <a:pt x="1132" y="9433"/>
                      </a:lnTo>
                      <a:cubicBezTo>
                        <a:pt x="1257" y="9433"/>
                        <a:pt x="1358" y="9332"/>
                        <a:pt x="1358" y="9207"/>
                      </a:cubicBezTo>
                      <a:lnTo>
                        <a:pt x="1358" y="226"/>
                      </a:lnTo>
                      <a:cubicBezTo>
                        <a:pt x="1358" y="101"/>
                        <a:pt x="1257" y="0"/>
                        <a:pt x="1132" y="0"/>
                      </a:cubicBezTo>
                      <a:lnTo>
                        <a:pt x="227"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3" name="Group 111"/>
              <p:cNvGrpSpPr>
                <a:grpSpLocks/>
              </p:cNvGrpSpPr>
              <p:nvPr/>
            </p:nvGrpSpPr>
            <p:grpSpPr bwMode="auto">
              <a:xfrm>
                <a:off x="6561" y="3776"/>
                <a:ext cx="242" cy="1943"/>
                <a:chOff x="4393" y="1690"/>
                <a:chExt cx="242" cy="1684"/>
              </a:xfrm>
            </p:grpSpPr>
            <p:sp>
              <p:nvSpPr>
                <p:cNvPr id="280" name="Freeform 113"/>
                <p:cNvSpPr>
                  <a:spLocks/>
                </p:cNvSpPr>
                <p:nvPr/>
              </p:nvSpPr>
              <p:spPr bwMode="auto">
                <a:xfrm>
                  <a:off x="4393"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12"/>
                <p:cNvSpPr>
                  <a:spLocks/>
                </p:cNvSpPr>
                <p:nvPr/>
              </p:nvSpPr>
              <p:spPr bwMode="auto">
                <a:xfrm>
                  <a:off x="4393"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4" name="Group 108"/>
              <p:cNvGrpSpPr>
                <a:grpSpLocks/>
              </p:cNvGrpSpPr>
              <p:nvPr/>
            </p:nvGrpSpPr>
            <p:grpSpPr bwMode="auto">
              <a:xfrm>
                <a:off x="7292" y="3776"/>
                <a:ext cx="248" cy="1943"/>
                <a:chOff x="5124" y="1690"/>
                <a:chExt cx="248" cy="1684"/>
              </a:xfrm>
            </p:grpSpPr>
            <p:sp>
              <p:nvSpPr>
                <p:cNvPr id="278" name="Freeform 110"/>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09"/>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5" name="Group 105"/>
              <p:cNvGrpSpPr>
                <a:grpSpLocks/>
              </p:cNvGrpSpPr>
              <p:nvPr/>
            </p:nvGrpSpPr>
            <p:grpSpPr bwMode="auto">
              <a:xfrm>
                <a:off x="6317" y="3776"/>
                <a:ext cx="244" cy="1943"/>
                <a:chOff x="4149" y="1690"/>
                <a:chExt cx="244" cy="1684"/>
              </a:xfrm>
            </p:grpSpPr>
            <p:sp>
              <p:nvSpPr>
                <p:cNvPr id="276" name="Freeform 107"/>
                <p:cNvSpPr>
                  <a:spLocks/>
                </p:cNvSpPr>
                <p:nvPr/>
              </p:nvSpPr>
              <p:spPr bwMode="auto">
                <a:xfrm>
                  <a:off x="4149" y="1690"/>
                  <a:ext cx="244" cy="1684"/>
                </a:xfrm>
                <a:custGeom>
                  <a:avLst/>
                  <a:gdLst/>
                  <a:ahLst/>
                  <a:cxnLst>
                    <a:cxn ang="0">
                      <a:pos x="227" y="0"/>
                    </a:cxn>
                    <a:cxn ang="0">
                      <a:pos x="0" y="226"/>
                    </a:cxn>
                    <a:cxn ang="0">
                      <a:pos x="0" y="9207"/>
                    </a:cxn>
                    <a:cxn ang="0">
                      <a:pos x="227" y="9433"/>
                    </a:cxn>
                    <a:cxn ang="0">
                      <a:pos x="1132" y="9433"/>
                    </a:cxn>
                    <a:cxn ang="0">
                      <a:pos x="1359" y="9207"/>
                    </a:cxn>
                    <a:cxn ang="0">
                      <a:pos x="1359" y="226"/>
                    </a:cxn>
                    <a:cxn ang="0">
                      <a:pos x="1132" y="0"/>
                    </a:cxn>
                    <a:cxn ang="0">
                      <a:pos x="227" y="0"/>
                    </a:cxn>
                  </a:cxnLst>
                  <a:rect l="0" t="0" r="r" b="b"/>
                  <a:pathLst>
                    <a:path w="1359" h="9433">
                      <a:moveTo>
                        <a:pt x="227" y="0"/>
                      </a:moveTo>
                      <a:cubicBezTo>
                        <a:pt x="102" y="0"/>
                        <a:pt x="0" y="101"/>
                        <a:pt x="0" y="226"/>
                      </a:cubicBezTo>
                      <a:lnTo>
                        <a:pt x="0" y="9207"/>
                      </a:lnTo>
                      <a:cubicBezTo>
                        <a:pt x="0" y="9332"/>
                        <a:pt x="102" y="9433"/>
                        <a:pt x="227" y="9433"/>
                      </a:cubicBezTo>
                      <a:lnTo>
                        <a:pt x="1132" y="9433"/>
                      </a:lnTo>
                      <a:cubicBezTo>
                        <a:pt x="1257" y="9433"/>
                        <a:pt x="1359" y="9332"/>
                        <a:pt x="1359" y="9207"/>
                      </a:cubicBezTo>
                      <a:lnTo>
                        <a:pt x="1359" y="226"/>
                      </a:lnTo>
                      <a:cubicBezTo>
                        <a:pt x="1359" y="101"/>
                        <a:pt x="1257" y="0"/>
                        <a:pt x="1132" y="0"/>
                      </a:cubicBezTo>
                      <a:lnTo>
                        <a:pt x="227"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06"/>
                <p:cNvSpPr>
                  <a:spLocks/>
                </p:cNvSpPr>
                <p:nvPr/>
              </p:nvSpPr>
              <p:spPr bwMode="auto">
                <a:xfrm>
                  <a:off x="4149" y="1690"/>
                  <a:ext cx="244" cy="1684"/>
                </a:xfrm>
                <a:custGeom>
                  <a:avLst/>
                  <a:gdLst/>
                  <a:ahLst/>
                  <a:cxnLst>
                    <a:cxn ang="0">
                      <a:pos x="227" y="0"/>
                    </a:cxn>
                    <a:cxn ang="0">
                      <a:pos x="0" y="226"/>
                    </a:cxn>
                    <a:cxn ang="0">
                      <a:pos x="0" y="9207"/>
                    </a:cxn>
                    <a:cxn ang="0">
                      <a:pos x="227" y="9433"/>
                    </a:cxn>
                    <a:cxn ang="0">
                      <a:pos x="1132" y="9433"/>
                    </a:cxn>
                    <a:cxn ang="0">
                      <a:pos x="1359" y="9207"/>
                    </a:cxn>
                    <a:cxn ang="0">
                      <a:pos x="1359" y="226"/>
                    </a:cxn>
                    <a:cxn ang="0">
                      <a:pos x="1132" y="0"/>
                    </a:cxn>
                    <a:cxn ang="0">
                      <a:pos x="227" y="0"/>
                    </a:cxn>
                  </a:cxnLst>
                  <a:rect l="0" t="0" r="r" b="b"/>
                  <a:pathLst>
                    <a:path w="1359" h="9433">
                      <a:moveTo>
                        <a:pt x="227" y="0"/>
                      </a:moveTo>
                      <a:cubicBezTo>
                        <a:pt x="102" y="0"/>
                        <a:pt x="0" y="101"/>
                        <a:pt x="0" y="226"/>
                      </a:cubicBezTo>
                      <a:lnTo>
                        <a:pt x="0" y="9207"/>
                      </a:lnTo>
                      <a:cubicBezTo>
                        <a:pt x="0" y="9332"/>
                        <a:pt x="102" y="9433"/>
                        <a:pt x="227" y="9433"/>
                      </a:cubicBezTo>
                      <a:lnTo>
                        <a:pt x="1132" y="9433"/>
                      </a:lnTo>
                      <a:cubicBezTo>
                        <a:pt x="1257" y="9433"/>
                        <a:pt x="1359" y="9332"/>
                        <a:pt x="1359" y="9207"/>
                      </a:cubicBezTo>
                      <a:lnTo>
                        <a:pt x="1359" y="226"/>
                      </a:lnTo>
                      <a:cubicBezTo>
                        <a:pt x="1359" y="101"/>
                        <a:pt x="1257" y="0"/>
                        <a:pt x="1132" y="0"/>
                      </a:cubicBezTo>
                      <a:lnTo>
                        <a:pt x="227"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6" name="Group 102"/>
              <p:cNvGrpSpPr>
                <a:grpSpLocks/>
              </p:cNvGrpSpPr>
              <p:nvPr/>
            </p:nvGrpSpPr>
            <p:grpSpPr bwMode="auto">
              <a:xfrm>
                <a:off x="7050" y="3776"/>
                <a:ext cx="242" cy="1943"/>
                <a:chOff x="4882" y="1690"/>
                <a:chExt cx="242" cy="1684"/>
              </a:xfrm>
            </p:grpSpPr>
            <p:sp>
              <p:nvSpPr>
                <p:cNvPr id="274" name="Freeform 104"/>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03"/>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7" name="Group 99"/>
              <p:cNvGrpSpPr>
                <a:grpSpLocks/>
              </p:cNvGrpSpPr>
              <p:nvPr/>
            </p:nvGrpSpPr>
            <p:grpSpPr bwMode="auto">
              <a:xfrm>
                <a:off x="7782" y="3773"/>
                <a:ext cx="242" cy="1944"/>
                <a:chOff x="5614" y="1687"/>
                <a:chExt cx="242" cy="1685"/>
              </a:xfrm>
            </p:grpSpPr>
            <p:sp>
              <p:nvSpPr>
                <p:cNvPr id="272" name="Freeform 101"/>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00"/>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8" name="Group 96"/>
              <p:cNvGrpSpPr>
                <a:grpSpLocks/>
              </p:cNvGrpSpPr>
              <p:nvPr/>
            </p:nvGrpSpPr>
            <p:grpSpPr bwMode="auto">
              <a:xfrm>
                <a:off x="8513" y="3773"/>
                <a:ext cx="242" cy="1944"/>
                <a:chOff x="6345" y="1687"/>
                <a:chExt cx="242" cy="1685"/>
              </a:xfrm>
            </p:grpSpPr>
            <p:sp>
              <p:nvSpPr>
                <p:cNvPr id="270" name="Freeform 98"/>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97"/>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93"/>
              <p:cNvGrpSpPr>
                <a:grpSpLocks/>
              </p:cNvGrpSpPr>
              <p:nvPr/>
            </p:nvGrpSpPr>
            <p:grpSpPr bwMode="auto">
              <a:xfrm>
                <a:off x="8265" y="3776"/>
                <a:ext cx="244" cy="1943"/>
                <a:chOff x="6097" y="1690"/>
                <a:chExt cx="244" cy="1684"/>
              </a:xfrm>
            </p:grpSpPr>
            <p:sp>
              <p:nvSpPr>
                <p:cNvPr id="268" name="Freeform 95"/>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94"/>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0" name="Group 90"/>
              <p:cNvGrpSpPr>
                <a:grpSpLocks/>
              </p:cNvGrpSpPr>
              <p:nvPr/>
            </p:nvGrpSpPr>
            <p:grpSpPr bwMode="auto">
              <a:xfrm>
                <a:off x="8024" y="3776"/>
                <a:ext cx="241" cy="1943"/>
                <a:chOff x="5856" y="1690"/>
                <a:chExt cx="241" cy="1684"/>
              </a:xfrm>
            </p:grpSpPr>
            <p:sp>
              <p:nvSpPr>
                <p:cNvPr id="266" name="Freeform 92"/>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91"/>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1" name="Group 87"/>
              <p:cNvGrpSpPr>
                <a:grpSpLocks/>
              </p:cNvGrpSpPr>
              <p:nvPr/>
            </p:nvGrpSpPr>
            <p:grpSpPr bwMode="auto">
              <a:xfrm>
                <a:off x="8755" y="3776"/>
                <a:ext cx="243" cy="1943"/>
                <a:chOff x="6587" y="1690"/>
                <a:chExt cx="243" cy="1684"/>
              </a:xfrm>
            </p:grpSpPr>
            <p:sp>
              <p:nvSpPr>
                <p:cNvPr id="264" name="Freeform 89"/>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88"/>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2" name="Group 84"/>
              <p:cNvGrpSpPr>
                <a:grpSpLocks/>
              </p:cNvGrpSpPr>
              <p:nvPr/>
            </p:nvGrpSpPr>
            <p:grpSpPr bwMode="auto">
              <a:xfrm>
                <a:off x="2906" y="3773"/>
                <a:ext cx="242" cy="1943"/>
                <a:chOff x="738" y="1687"/>
                <a:chExt cx="242" cy="1684"/>
              </a:xfrm>
            </p:grpSpPr>
            <p:sp>
              <p:nvSpPr>
                <p:cNvPr id="262" name="Freeform 86"/>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85"/>
                <p:cNvSpPr>
                  <a:spLocks/>
                </p:cNvSpPr>
                <p:nvPr/>
              </p:nvSpPr>
              <p:spPr bwMode="auto">
                <a:xfrm>
                  <a:off x="738"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3" name="Group 81"/>
              <p:cNvGrpSpPr>
                <a:grpSpLocks/>
              </p:cNvGrpSpPr>
              <p:nvPr/>
            </p:nvGrpSpPr>
            <p:grpSpPr bwMode="auto">
              <a:xfrm>
                <a:off x="3633" y="2960"/>
                <a:ext cx="247" cy="2756"/>
                <a:chOff x="1465" y="982"/>
                <a:chExt cx="247" cy="2389"/>
              </a:xfrm>
            </p:grpSpPr>
            <p:sp>
              <p:nvSpPr>
                <p:cNvPr id="260" name="Freeform 83"/>
                <p:cNvSpPr>
                  <a:spLocks/>
                </p:cNvSpPr>
                <p:nvPr/>
              </p:nvSpPr>
              <p:spPr bwMode="auto">
                <a:xfrm>
                  <a:off x="1465" y="982"/>
                  <a:ext cx="247" cy="2389"/>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C0000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82"/>
                <p:cNvSpPr>
                  <a:spLocks/>
                </p:cNvSpPr>
                <p:nvPr/>
              </p:nvSpPr>
              <p:spPr bwMode="auto">
                <a:xfrm>
                  <a:off x="147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4" name="Group 78"/>
              <p:cNvGrpSpPr>
                <a:grpSpLocks/>
              </p:cNvGrpSpPr>
              <p:nvPr/>
            </p:nvGrpSpPr>
            <p:grpSpPr bwMode="auto">
              <a:xfrm>
                <a:off x="3390" y="3776"/>
                <a:ext cx="243" cy="1943"/>
                <a:chOff x="1222" y="1690"/>
                <a:chExt cx="243" cy="1684"/>
              </a:xfrm>
            </p:grpSpPr>
            <p:sp>
              <p:nvSpPr>
                <p:cNvPr id="258" name="Freeform 80"/>
                <p:cNvSpPr>
                  <a:spLocks/>
                </p:cNvSpPr>
                <p:nvPr/>
              </p:nvSpPr>
              <p:spPr bwMode="auto">
                <a:xfrm>
                  <a:off x="1222" y="1690"/>
                  <a:ext cx="243" cy="1684"/>
                </a:xfrm>
                <a:custGeom>
                  <a:avLst/>
                  <a:gdLst/>
                  <a:ahLst/>
                  <a:cxnLst>
                    <a:cxn ang="0">
                      <a:pos x="226" y="0"/>
                    </a:cxn>
                    <a:cxn ang="0">
                      <a:pos x="0" y="226"/>
                    </a:cxn>
                    <a:cxn ang="0">
                      <a:pos x="0" y="9207"/>
                    </a:cxn>
                    <a:cxn ang="0">
                      <a:pos x="226" y="9433"/>
                    </a:cxn>
                    <a:cxn ang="0">
                      <a:pos x="1132" y="9433"/>
                    </a:cxn>
                    <a:cxn ang="0">
                      <a:pos x="1358" y="9207"/>
                    </a:cxn>
                    <a:cxn ang="0">
                      <a:pos x="1358" y="226"/>
                    </a:cxn>
                    <a:cxn ang="0">
                      <a:pos x="1132" y="0"/>
                    </a:cxn>
                    <a:cxn ang="0">
                      <a:pos x="226" y="0"/>
                    </a:cxn>
                  </a:cxnLst>
                  <a:rect l="0" t="0" r="r" b="b"/>
                  <a:pathLst>
                    <a:path w="1358" h="9433">
                      <a:moveTo>
                        <a:pt x="226" y="0"/>
                      </a:moveTo>
                      <a:cubicBezTo>
                        <a:pt x="101" y="0"/>
                        <a:pt x="0" y="101"/>
                        <a:pt x="0" y="226"/>
                      </a:cubicBezTo>
                      <a:lnTo>
                        <a:pt x="0" y="9207"/>
                      </a:lnTo>
                      <a:cubicBezTo>
                        <a:pt x="0" y="9332"/>
                        <a:pt x="101" y="9433"/>
                        <a:pt x="226" y="9433"/>
                      </a:cubicBezTo>
                      <a:lnTo>
                        <a:pt x="1132" y="9433"/>
                      </a:lnTo>
                      <a:cubicBezTo>
                        <a:pt x="1257" y="9433"/>
                        <a:pt x="1358" y="9332"/>
                        <a:pt x="1358" y="9207"/>
                      </a:cubicBezTo>
                      <a:lnTo>
                        <a:pt x="1358" y="226"/>
                      </a:lnTo>
                      <a:cubicBezTo>
                        <a:pt x="1358" y="101"/>
                        <a:pt x="1257" y="0"/>
                        <a:pt x="1132" y="0"/>
                      </a:cubicBezTo>
                      <a:lnTo>
                        <a:pt x="226"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79"/>
                <p:cNvSpPr>
                  <a:spLocks/>
                </p:cNvSpPr>
                <p:nvPr/>
              </p:nvSpPr>
              <p:spPr bwMode="auto">
                <a:xfrm>
                  <a:off x="1222" y="1690"/>
                  <a:ext cx="243" cy="1684"/>
                </a:xfrm>
                <a:custGeom>
                  <a:avLst/>
                  <a:gdLst/>
                  <a:ahLst/>
                  <a:cxnLst>
                    <a:cxn ang="0">
                      <a:pos x="226" y="0"/>
                    </a:cxn>
                    <a:cxn ang="0">
                      <a:pos x="0" y="226"/>
                    </a:cxn>
                    <a:cxn ang="0">
                      <a:pos x="0" y="9207"/>
                    </a:cxn>
                    <a:cxn ang="0">
                      <a:pos x="226" y="9433"/>
                    </a:cxn>
                    <a:cxn ang="0">
                      <a:pos x="1132" y="9433"/>
                    </a:cxn>
                    <a:cxn ang="0">
                      <a:pos x="1358" y="9207"/>
                    </a:cxn>
                    <a:cxn ang="0">
                      <a:pos x="1358" y="226"/>
                    </a:cxn>
                    <a:cxn ang="0">
                      <a:pos x="1132" y="0"/>
                    </a:cxn>
                    <a:cxn ang="0">
                      <a:pos x="226" y="0"/>
                    </a:cxn>
                  </a:cxnLst>
                  <a:rect l="0" t="0" r="r" b="b"/>
                  <a:pathLst>
                    <a:path w="1358" h="9433">
                      <a:moveTo>
                        <a:pt x="226" y="0"/>
                      </a:moveTo>
                      <a:cubicBezTo>
                        <a:pt x="101" y="0"/>
                        <a:pt x="0" y="101"/>
                        <a:pt x="0" y="226"/>
                      </a:cubicBezTo>
                      <a:lnTo>
                        <a:pt x="0" y="9207"/>
                      </a:lnTo>
                      <a:cubicBezTo>
                        <a:pt x="0" y="9332"/>
                        <a:pt x="101" y="9433"/>
                        <a:pt x="226" y="9433"/>
                      </a:cubicBezTo>
                      <a:lnTo>
                        <a:pt x="1132" y="9433"/>
                      </a:lnTo>
                      <a:cubicBezTo>
                        <a:pt x="1257" y="9433"/>
                        <a:pt x="1358" y="9332"/>
                        <a:pt x="1358" y="9207"/>
                      </a:cubicBezTo>
                      <a:lnTo>
                        <a:pt x="1358" y="226"/>
                      </a:lnTo>
                      <a:cubicBezTo>
                        <a:pt x="1358" y="101"/>
                        <a:pt x="1257" y="0"/>
                        <a:pt x="1132" y="0"/>
                      </a:cubicBezTo>
                      <a:lnTo>
                        <a:pt x="226"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5" name="Group 75"/>
              <p:cNvGrpSpPr>
                <a:grpSpLocks/>
              </p:cNvGrpSpPr>
              <p:nvPr/>
            </p:nvGrpSpPr>
            <p:grpSpPr bwMode="auto">
              <a:xfrm>
                <a:off x="3148" y="3776"/>
                <a:ext cx="242" cy="1943"/>
                <a:chOff x="980" y="1690"/>
                <a:chExt cx="242" cy="1684"/>
              </a:xfrm>
            </p:grpSpPr>
            <p:sp>
              <p:nvSpPr>
                <p:cNvPr id="256" name="Freeform 77"/>
                <p:cNvSpPr>
                  <a:spLocks/>
                </p:cNvSpPr>
                <p:nvPr/>
              </p:nvSpPr>
              <p:spPr bwMode="auto">
                <a:xfrm>
                  <a:off x="980"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76"/>
                <p:cNvSpPr>
                  <a:spLocks/>
                </p:cNvSpPr>
                <p:nvPr/>
              </p:nvSpPr>
              <p:spPr bwMode="auto">
                <a:xfrm>
                  <a:off x="980"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6" name="Group 72"/>
              <p:cNvGrpSpPr>
                <a:grpSpLocks/>
              </p:cNvGrpSpPr>
              <p:nvPr/>
            </p:nvGrpSpPr>
            <p:grpSpPr bwMode="auto">
              <a:xfrm>
                <a:off x="6075" y="3773"/>
                <a:ext cx="242" cy="1943"/>
                <a:chOff x="3907" y="1687"/>
                <a:chExt cx="242" cy="1684"/>
              </a:xfrm>
            </p:grpSpPr>
            <p:sp>
              <p:nvSpPr>
                <p:cNvPr id="254" name="Freeform 74"/>
                <p:cNvSpPr>
                  <a:spLocks/>
                </p:cNvSpPr>
                <p:nvPr/>
              </p:nvSpPr>
              <p:spPr bwMode="auto">
                <a:xfrm>
                  <a:off x="3907"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50" y="9433"/>
                        <a:pt x="1350" y="9333"/>
                        <a:pt x="1350" y="9208"/>
                      </a:cubicBezTo>
                      <a:lnTo>
                        <a:pt x="1350" y="225"/>
                      </a:lnTo>
                      <a:cubicBezTo>
                        <a:pt x="1350" y="101"/>
                        <a:pt x="1250"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73"/>
                <p:cNvSpPr>
                  <a:spLocks/>
                </p:cNvSpPr>
                <p:nvPr/>
              </p:nvSpPr>
              <p:spPr bwMode="auto">
                <a:xfrm>
                  <a:off x="3907"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50" y="9433"/>
                        <a:pt x="1350" y="9333"/>
                        <a:pt x="1350" y="9208"/>
                      </a:cubicBezTo>
                      <a:lnTo>
                        <a:pt x="1350" y="225"/>
                      </a:lnTo>
                      <a:cubicBezTo>
                        <a:pt x="1350" y="101"/>
                        <a:pt x="1250"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7" name="Group 69"/>
              <p:cNvGrpSpPr>
                <a:grpSpLocks/>
              </p:cNvGrpSpPr>
              <p:nvPr/>
            </p:nvGrpSpPr>
            <p:grpSpPr bwMode="auto">
              <a:xfrm>
                <a:off x="6808" y="3773"/>
                <a:ext cx="242" cy="1943"/>
                <a:chOff x="4640" y="1687"/>
                <a:chExt cx="242" cy="1684"/>
              </a:xfrm>
            </p:grpSpPr>
            <p:sp>
              <p:nvSpPr>
                <p:cNvPr id="252" name="Freeform 71"/>
                <p:cNvSpPr>
                  <a:spLocks/>
                </p:cNvSpPr>
                <p:nvPr/>
              </p:nvSpPr>
              <p:spPr bwMode="auto">
                <a:xfrm>
                  <a:off x="464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70"/>
                <p:cNvSpPr>
                  <a:spLocks/>
                </p:cNvSpPr>
                <p:nvPr/>
              </p:nvSpPr>
              <p:spPr bwMode="auto">
                <a:xfrm>
                  <a:off x="4640" y="1687"/>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3"/>
                        <a:pt x="101" y="9433"/>
                        <a:pt x="225" y="9433"/>
                      </a:cubicBezTo>
                      <a:lnTo>
                        <a:pt x="1125" y="9433"/>
                      </a:lnTo>
                      <a:cubicBezTo>
                        <a:pt x="1249" y="9433"/>
                        <a:pt x="1350" y="9333"/>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66"/>
              <p:cNvGrpSpPr>
                <a:grpSpLocks/>
              </p:cNvGrpSpPr>
              <p:nvPr/>
            </p:nvGrpSpPr>
            <p:grpSpPr bwMode="auto">
              <a:xfrm>
                <a:off x="7540" y="3773"/>
                <a:ext cx="242" cy="1944"/>
                <a:chOff x="5372" y="1687"/>
                <a:chExt cx="242" cy="1685"/>
              </a:xfrm>
            </p:grpSpPr>
            <p:sp>
              <p:nvSpPr>
                <p:cNvPr id="250" name="Freeform 68"/>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67"/>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9" name="Group 63"/>
              <p:cNvGrpSpPr>
                <a:grpSpLocks/>
              </p:cNvGrpSpPr>
              <p:nvPr/>
            </p:nvGrpSpPr>
            <p:grpSpPr bwMode="auto">
              <a:xfrm>
                <a:off x="5828" y="3776"/>
                <a:ext cx="243" cy="1943"/>
                <a:chOff x="3660" y="1690"/>
                <a:chExt cx="243" cy="1684"/>
              </a:xfrm>
            </p:grpSpPr>
            <p:sp>
              <p:nvSpPr>
                <p:cNvPr id="248" name="Freeform 65"/>
                <p:cNvSpPr>
                  <a:spLocks/>
                </p:cNvSpPr>
                <p:nvPr/>
              </p:nvSpPr>
              <p:spPr bwMode="auto">
                <a:xfrm>
                  <a:off x="3660" y="1690"/>
                  <a:ext cx="243" cy="1684"/>
                </a:xfrm>
                <a:custGeom>
                  <a:avLst/>
                  <a:gdLst/>
                  <a:ahLst/>
                  <a:cxnLst>
                    <a:cxn ang="0">
                      <a:pos x="227" y="0"/>
                    </a:cxn>
                    <a:cxn ang="0">
                      <a:pos x="0" y="226"/>
                    </a:cxn>
                    <a:cxn ang="0">
                      <a:pos x="0" y="9207"/>
                    </a:cxn>
                    <a:cxn ang="0">
                      <a:pos x="227" y="9433"/>
                    </a:cxn>
                    <a:cxn ang="0">
                      <a:pos x="1132" y="9433"/>
                    </a:cxn>
                    <a:cxn ang="0">
                      <a:pos x="1358" y="9207"/>
                    </a:cxn>
                    <a:cxn ang="0">
                      <a:pos x="1358" y="226"/>
                    </a:cxn>
                    <a:cxn ang="0">
                      <a:pos x="1132" y="0"/>
                    </a:cxn>
                    <a:cxn ang="0">
                      <a:pos x="227" y="0"/>
                    </a:cxn>
                  </a:cxnLst>
                  <a:rect l="0" t="0" r="r" b="b"/>
                  <a:pathLst>
                    <a:path w="1358" h="9433">
                      <a:moveTo>
                        <a:pt x="227" y="0"/>
                      </a:moveTo>
                      <a:cubicBezTo>
                        <a:pt x="102" y="0"/>
                        <a:pt x="0" y="101"/>
                        <a:pt x="0" y="226"/>
                      </a:cubicBezTo>
                      <a:lnTo>
                        <a:pt x="0" y="9207"/>
                      </a:lnTo>
                      <a:cubicBezTo>
                        <a:pt x="0" y="9332"/>
                        <a:pt x="102" y="9433"/>
                        <a:pt x="227" y="9433"/>
                      </a:cubicBezTo>
                      <a:lnTo>
                        <a:pt x="1132" y="9433"/>
                      </a:lnTo>
                      <a:cubicBezTo>
                        <a:pt x="1257" y="9433"/>
                        <a:pt x="1358" y="9332"/>
                        <a:pt x="1358" y="9207"/>
                      </a:cubicBezTo>
                      <a:lnTo>
                        <a:pt x="1358" y="226"/>
                      </a:lnTo>
                      <a:cubicBezTo>
                        <a:pt x="1358" y="101"/>
                        <a:pt x="1257" y="0"/>
                        <a:pt x="1132" y="0"/>
                      </a:cubicBezTo>
                      <a:lnTo>
                        <a:pt x="227"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64"/>
                <p:cNvSpPr>
                  <a:spLocks/>
                </p:cNvSpPr>
                <p:nvPr/>
              </p:nvSpPr>
              <p:spPr bwMode="auto">
                <a:xfrm>
                  <a:off x="3660" y="1690"/>
                  <a:ext cx="243" cy="1684"/>
                </a:xfrm>
                <a:custGeom>
                  <a:avLst/>
                  <a:gdLst/>
                  <a:ahLst/>
                  <a:cxnLst>
                    <a:cxn ang="0">
                      <a:pos x="227" y="0"/>
                    </a:cxn>
                    <a:cxn ang="0">
                      <a:pos x="0" y="226"/>
                    </a:cxn>
                    <a:cxn ang="0">
                      <a:pos x="0" y="9207"/>
                    </a:cxn>
                    <a:cxn ang="0">
                      <a:pos x="227" y="9433"/>
                    </a:cxn>
                    <a:cxn ang="0">
                      <a:pos x="1132" y="9433"/>
                    </a:cxn>
                    <a:cxn ang="0">
                      <a:pos x="1358" y="9207"/>
                    </a:cxn>
                    <a:cxn ang="0">
                      <a:pos x="1358" y="226"/>
                    </a:cxn>
                    <a:cxn ang="0">
                      <a:pos x="1132" y="0"/>
                    </a:cxn>
                    <a:cxn ang="0">
                      <a:pos x="227" y="0"/>
                    </a:cxn>
                  </a:cxnLst>
                  <a:rect l="0" t="0" r="r" b="b"/>
                  <a:pathLst>
                    <a:path w="1358" h="9433">
                      <a:moveTo>
                        <a:pt x="227" y="0"/>
                      </a:moveTo>
                      <a:cubicBezTo>
                        <a:pt x="102" y="0"/>
                        <a:pt x="0" y="101"/>
                        <a:pt x="0" y="226"/>
                      </a:cubicBezTo>
                      <a:lnTo>
                        <a:pt x="0" y="9207"/>
                      </a:lnTo>
                      <a:cubicBezTo>
                        <a:pt x="0" y="9332"/>
                        <a:pt x="102" y="9433"/>
                        <a:pt x="227" y="9433"/>
                      </a:cubicBezTo>
                      <a:lnTo>
                        <a:pt x="1132" y="9433"/>
                      </a:lnTo>
                      <a:cubicBezTo>
                        <a:pt x="1257" y="9433"/>
                        <a:pt x="1358" y="9332"/>
                        <a:pt x="1358" y="9207"/>
                      </a:cubicBezTo>
                      <a:lnTo>
                        <a:pt x="1358" y="226"/>
                      </a:lnTo>
                      <a:cubicBezTo>
                        <a:pt x="1358" y="101"/>
                        <a:pt x="1257" y="0"/>
                        <a:pt x="1132" y="0"/>
                      </a:cubicBezTo>
                      <a:lnTo>
                        <a:pt x="227"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0" name="Group 60"/>
              <p:cNvGrpSpPr>
                <a:grpSpLocks/>
              </p:cNvGrpSpPr>
              <p:nvPr/>
            </p:nvGrpSpPr>
            <p:grpSpPr bwMode="auto">
              <a:xfrm>
                <a:off x="6561" y="3776"/>
                <a:ext cx="242" cy="1943"/>
                <a:chOff x="4393" y="1690"/>
                <a:chExt cx="242" cy="1684"/>
              </a:xfrm>
            </p:grpSpPr>
            <p:sp>
              <p:nvSpPr>
                <p:cNvPr id="246" name="Freeform 62"/>
                <p:cNvSpPr>
                  <a:spLocks/>
                </p:cNvSpPr>
                <p:nvPr/>
              </p:nvSpPr>
              <p:spPr bwMode="auto">
                <a:xfrm>
                  <a:off x="4393"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61"/>
                <p:cNvSpPr>
                  <a:spLocks/>
                </p:cNvSpPr>
                <p:nvPr/>
              </p:nvSpPr>
              <p:spPr bwMode="auto">
                <a:xfrm>
                  <a:off x="4393"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1" name="Group 57"/>
              <p:cNvGrpSpPr>
                <a:grpSpLocks/>
              </p:cNvGrpSpPr>
              <p:nvPr/>
            </p:nvGrpSpPr>
            <p:grpSpPr bwMode="auto">
              <a:xfrm>
                <a:off x="7292" y="3776"/>
                <a:ext cx="248" cy="1943"/>
                <a:chOff x="5124" y="1690"/>
                <a:chExt cx="248" cy="1684"/>
              </a:xfrm>
            </p:grpSpPr>
            <p:sp>
              <p:nvSpPr>
                <p:cNvPr id="244" name="Freeform 59"/>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58"/>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2" name="Group 54"/>
              <p:cNvGrpSpPr>
                <a:grpSpLocks/>
              </p:cNvGrpSpPr>
              <p:nvPr/>
            </p:nvGrpSpPr>
            <p:grpSpPr bwMode="auto">
              <a:xfrm>
                <a:off x="6317" y="3776"/>
                <a:ext cx="244" cy="1943"/>
                <a:chOff x="4149" y="1690"/>
                <a:chExt cx="244" cy="1684"/>
              </a:xfrm>
            </p:grpSpPr>
            <p:sp>
              <p:nvSpPr>
                <p:cNvPr id="242" name="Freeform 56"/>
                <p:cNvSpPr>
                  <a:spLocks/>
                </p:cNvSpPr>
                <p:nvPr/>
              </p:nvSpPr>
              <p:spPr bwMode="auto">
                <a:xfrm>
                  <a:off x="4149" y="1690"/>
                  <a:ext cx="244" cy="1684"/>
                </a:xfrm>
                <a:custGeom>
                  <a:avLst/>
                  <a:gdLst/>
                  <a:ahLst/>
                  <a:cxnLst>
                    <a:cxn ang="0">
                      <a:pos x="227" y="0"/>
                    </a:cxn>
                    <a:cxn ang="0">
                      <a:pos x="0" y="226"/>
                    </a:cxn>
                    <a:cxn ang="0">
                      <a:pos x="0" y="9207"/>
                    </a:cxn>
                    <a:cxn ang="0">
                      <a:pos x="227" y="9433"/>
                    </a:cxn>
                    <a:cxn ang="0">
                      <a:pos x="1132" y="9433"/>
                    </a:cxn>
                    <a:cxn ang="0">
                      <a:pos x="1359" y="9207"/>
                    </a:cxn>
                    <a:cxn ang="0">
                      <a:pos x="1359" y="226"/>
                    </a:cxn>
                    <a:cxn ang="0">
                      <a:pos x="1132" y="0"/>
                    </a:cxn>
                    <a:cxn ang="0">
                      <a:pos x="227" y="0"/>
                    </a:cxn>
                  </a:cxnLst>
                  <a:rect l="0" t="0" r="r" b="b"/>
                  <a:pathLst>
                    <a:path w="1359" h="9433">
                      <a:moveTo>
                        <a:pt x="227" y="0"/>
                      </a:moveTo>
                      <a:cubicBezTo>
                        <a:pt x="102" y="0"/>
                        <a:pt x="0" y="101"/>
                        <a:pt x="0" y="226"/>
                      </a:cubicBezTo>
                      <a:lnTo>
                        <a:pt x="0" y="9207"/>
                      </a:lnTo>
                      <a:cubicBezTo>
                        <a:pt x="0" y="9332"/>
                        <a:pt x="102" y="9433"/>
                        <a:pt x="227" y="9433"/>
                      </a:cubicBezTo>
                      <a:lnTo>
                        <a:pt x="1132" y="9433"/>
                      </a:lnTo>
                      <a:cubicBezTo>
                        <a:pt x="1257" y="9433"/>
                        <a:pt x="1359" y="9332"/>
                        <a:pt x="1359" y="9207"/>
                      </a:cubicBezTo>
                      <a:lnTo>
                        <a:pt x="1359" y="226"/>
                      </a:lnTo>
                      <a:cubicBezTo>
                        <a:pt x="1359" y="101"/>
                        <a:pt x="1257" y="0"/>
                        <a:pt x="1132" y="0"/>
                      </a:cubicBezTo>
                      <a:lnTo>
                        <a:pt x="227"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55"/>
                <p:cNvSpPr>
                  <a:spLocks/>
                </p:cNvSpPr>
                <p:nvPr/>
              </p:nvSpPr>
              <p:spPr bwMode="auto">
                <a:xfrm>
                  <a:off x="4149" y="1690"/>
                  <a:ext cx="244" cy="1684"/>
                </a:xfrm>
                <a:custGeom>
                  <a:avLst/>
                  <a:gdLst/>
                  <a:ahLst/>
                  <a:cxnLst>
                    <a:cxn ang="0">
                      <a:pos x="227" y="0"/>
                    </a:cxn>
                    <a:cxn ang="0">
                      <a:pos x="0" y="226"/>
                    </a:cxn>
                    <a:cxn ang="0">
                      <a:pos x="0" y="9207"/>
                    </a:cxn>
                    <a:cxn ang="0">
                      <a:pos x="227" y="9433"/>
                    </a:cxn>
                    <a:cxn ang="0">
                      <a:pos x="1132" y="9433"/>
                    </a:cxn>
                    <a:cxn ang="0">
                      <a:pos x="1359" y="9207"/>
                    </a:cxn>
                    <a:cxn ang="0">
                      <a:pos x="1359" y="226"/>
                    </a:cxn>
                    <a:cxn ang="0">
                      <a:pos x="1132" y="0"/>
                    </a:cxn>
                    <a:cxn ang="0">
                      <a:pos x="227" y="0"/>
                    </a:cxn>
                  </a:cxnLst>
                  <a:rect l="0" t="0" r="r" b="b"/>
                  <a:pathLst>
                    <a:path w="1359" h="9433">
                      <a:moveTo>
                        <a:pt x="227" y="0"/>
                      </a:moveTo>
                      <a:cubicBezTo>
                        <a:pt x="102" y="0"/>
                        <a:pt x="0" y="101"/>
                        <a:pt x="0" y="226"/>
                      </a:cubicBezTo>
                      <a:lnTo>
                        <a:pt x="0" y="9207"/>
                      </a:lnTo>
                      <a:cubicBezTo>
                        <a:pt x="0" y="9332"/>
                        <a:pt x="102" y="9433"/>
                        <a:pt x="227" y="9433"/>
                      </a:cubicBezTo>
                      <a:lnTo>
                        <a:pt x="1132" y="9433"/>
                      </a:lnTo>
                      <a:cubicBezTo>
                        <a:pt x="1257" y="9433"/>
                        <a:pt x="1359" y="9332"/>
                        <a:pt x="1359" y="9207"/>
                      </a:cubicBezTo>
                      <a:lnTo>
                        <a:pt x="1359" y="226"/>
                      </a:lnTo>
                      <a:cubicBezTo>
                        <a:pt x="1359" y="101"/>
                        <a:pt x="1257" y="0"/>
                        <a:pt x="1132" y="0"/>
                      </a:cubicBezTo>
                      <a:lnTo>
                        <a:pt x="227"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3" name="Group 51"/>
              <p:cNvGrpSpPr>
                <a:grpSpLocks/>
              </p:cNvGrpSpPr>
              <p:nvPr/>
            </p:nvGrpSpPr>
            <p:grpSpPr bwMode="auto">
              <a:xfrm>
                <a:off x="7050" y="3776"/>
                <a:ext cx="242" cy="1943"/>
                <a:chOff x="4882" y="1690"/>
                <a:chExt cx="242" cy="1684"/>
              </a:xfrm>
            </p:grpSpPr>
            <p:sp>
              <p:nvSpPr>
                <p:cNvPr id="240" name="Freeform 53"/>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52"/>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4" name="Group 48"/>
              <p:cNvGrpSpPr>
                <a:grpSpLocks/>
              </p:cNvGrpSpPr>
              <p:nvPr/>
            </p:nvGrpSpPr>
            <p:grpSpPr bwMode="auto">
              <a:xfrm>
                <a:off x="7782" y="3773"/>
                <a:ext cx="242" cy="1944"/>
                <a:chOff x="5614" y="1687"/>
                <a:chExt cx="242" cy="1685"/>
              </a:xfrm>
            </p:grpSpPr>
            <p:sp>
              <p:nvSpPr>
                <p:cNvPr id="238" name="Freeform 50"/>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49"/>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5" name="Group 45"/>
              <p:cNvGrpSpPr>
                <a:grpSpLocks/>
              </p:cNvGrpSpPr>
              <p:nvPr/>
            </p:nvGrpSpPr>
            <p:grpSpPr bwMode="auto">
              <a:xfrm>
                <a:off x="8513" y="3773"/>
                <a:ext cx="242" cy="1944"/>
                <a:chOff x="6345" y="1687"/>
                <a:chExt cx="242" cy="1685"/>
              </a:xfrm>
            </p:grpSpPr>
            <p:sp>
              <p:nvSpPr>
                <p:cNvPr id="236" name="Freeform 47"/>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46"/>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6" name="Group 42"/>
              <p:cNvGrpSpPr>
                <a:grpSpLocks/>
              </p:cNvGrpSpPr>
              <p:nvPr/>
            </p:nvGrpSpPr>
            <p:grpSpPr bwMode="auto">
              <a:xfrm>
                <a:off x="8265" y="3776"/>
                <a:ext cx="244" cy="1943"/>
                <a:chOff x="6097" y="1690"/>
                <a:chExt cx="244" cy="1684"/>
              </a:xfrm>
            </p:grpSpPr>
            <p:sp>
              <p:nvSpPr>
                <p:cNvPr id="234" name="Freeform 44"/>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43"/>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7" name="Group 39"/>
              <p:cNvGrpSpPr>
                <a:grpSpLocks/>
              </p:cNvGrpSpPr>
              <p:nvPr/>
            </p:nvGrpSpPr>
            <p:grpSpPr bwMode="auto">
              <a:xfrm>
                <a:off x="8024" y="3776"/>
                <a:ext cx="241" cy="1943"/>
                <a:chOff x="5856" y="1690"/>
                <a:chExt cx="241" cy="1684"/>
              </a:xfrm>
            </p:grpSpPr>
            <p:sp>
              <p:nvSpPr>
                <p:cNvPr id="232" name="Freeform 41"/>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40"/>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8" name="Group 38"/>
              <p:cNvGrpSpPr>
                <a:grpSpLocks/>
              </p:cNvGrpSpPr>
              <p:nvPr/>
            </p:nvGrpSpPr>
            <p:grpSpPr bwMode="auto">
              <a:xfrm>
                <a:off x="8755" y="3776"/>
                <a:ext cx="243" cy="1943"/>
                <a:chOff x="6587" y="1690"/>
                <a:chExt cx="243" cy="1684"/>
              </a:xfrm>
            </p:grpSpPr>
            <p:sp>
              <p:nvSpPr>
                <p:cNvPr id="230" name="Freeform 38"/>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37"/>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9" name="Freeform 35"/>
              <p:cNvSpPr>
                <a:spLocks noEditPoints="1"/>
              </p:cNvSpPr>
              <p:nvPr/>
            </p:nvSpPr>
            <p:spPr bwMode="auto">
              <a:xfrm>
                <a:off x="8391" y="3688"/>
                <a:ext cx="2236" cy="2433"/>
              </a:xfrm>
              <a:custGeom>
                <a:avLst/>
                <a:gdLst/>
                <a:ahLst/>
                <a:cxnLst>
                  <a:cxn ang="0">
                    <a:pos x="176" y="76"/>
                  </a:cxn>
                  <a:cxn ang="0">
                    <a:pos x="450" y="1"/>
                  </a:cxn>
                  <a:cxn ang="0">
                    <a:pos x="600" y="76"/>
                  </a:cxn>
                  <a:cxn ang="0">
                    <a:pos x="965" y="1"/>
                  </a:cxn>
                  <a:cxn ang="0">
                    <a:pos x="1088" y="76"/>
                  </a:cxn>
                  <a:cxn ang="0">
                    <a:pos x="1350" y="1"/>
                  </a:cxn>
                  <a:cxn ang="0">
                    <a:pos x="1350" y="1"/>
                  </a:cxn>
                  <a:cxn ang="0">
                    <a:pos x="1539" y="76"/>
                  </a:cxn>
                  <a:cxn ang="0">
                    <a:pos x="1697" y="6"/>
                  </a:cxn>
                  <a:cxn ang="0">
                    <a:pos x="1683" y="82"/>
                  </a:cxn>
                  <a:cxn ang="0">
                    <a:pos x="1687" y="80"/>
                  </a:cxn>
                  <a:cxn ang="0">
                    <a:pos x="1778" y="191"/>
                  </a:cxn>
                  <a:cxn ang="0">
                    <a:pos x="1790" y="332"/>
                  </a:cxn>
                  <a:cxn ang="0">
                    <a:pos x="1725" y="512"/>
                  </a:cxn>
                  <a:cxn ang="0">
                    <a:pos x="1730" y="605"/>
                  </a:cxn>
                  <a:cxn ang="0">
                    <a:pos x="1734" y="766"/>
                  </a:cxn>
                  <a:cxn ang="0">
                    <a:pos x="1729" y="939"/>
                  </a:cxn>
                  <a:cxn ang="0">
                    <a:pos x="1735" y="1104"/>
                  </a:cxn>
                  <a:cxn ang="0">
                    <a:pos x="1742" y="1193"/>
                  </a:cxn>
                  <a:cxn ang="0">
                    <a:pos x="1841" y="1479"/>
                  </a:cxn>
                  <a:cxn ang="0">
                    <a:pos x="1782" y="1636"/>
                  </a:cxn>
                  <a:cxn ang="0">
                    <a:pos x="1874" y="1776"/>
                  </a:cxn>
                  <a:cxn ang="0">
                    <a:pos x="1935" y="2063"/>
                  </a:cxn>
                  <a:cxn ang="0">
                    <a:pos x="1977" y="2209"/>
                  </a:cxn>
                  <a:cxn ang="0">
                    <a:pos x="2008" y="2358"/>
                  </a:cxn>
                  <a:cxn ang="0">
                    <a:pos x="1971" y="2592"/>
                  </a:cxn>
                  <a:cxn ang="0">
                    <a:pos x="2056" y="2656"/>
                  </a:cxn>
                  <a:cxn ang="0">
                    <a:pos x="2027" y="2998"/>
                  </a:cxn>
                  <a:cxn ang="0">
                    <a:pos x="2135" y="3251"/>
                  </a:cxn>
                  <a:cxn ang="0">
                    <a:pos x="2087" y="3483"/>
                  </a:cxn>
                  <a:cxn ang="0">
                    <a:pos x="2194" y="3766"/>
                  </a:cxn>
                  <a:cxn ang="0">
                    <a:pos x="2134" y="3905"/>
                  </a:cxn>
                  <a:cxn ang="0">
                    <a:pos x="2234" y="4147"/>
                  </a:cxn>
                  <a:cxn ang="0">
                    <a:pos x="2247" y="4305"/>
                  </a:cxn>
                  <a:cxn ang="0">
                    <a:pos x="2259" y="4489"/>
                  </a:cxn>
                  <a:cxn ang="0">
                    <a:pos x="2267" y="4631"/>
                  </a:cxn>
                  <a:cxn ang="0">
                    <a:pos x="2265" y="4794"/>
                  </a:cxn>
                  <a:cxn ang="0">
                    <a:pos x="2195" y="4752"/>
                  </a:cxn>
                  <a:cxn ang="0">
                    <a:pos x="2200" y="4952"/>
                  </a:cxn>
                  <a:cxn ang="0">
                    <a:pos x="2311" y="5120"/>
                  </a:cxn>
                  <a:cxn ang="0">
                    <a:pos x="2479" y="5126"/>
                  </a:cxn>
                  <a:cxn ang="0">
                    <a:pos x="2552" y="5239"/>
                  </a:cxn>
                  <a:cxn ang="0">
                    <a:pos x="2825" y="5260"/>
                  </a:cxn>
                  <a:cxn ang="0">
                    <a:pos x="3015" y="5402"/>
                  </a:cxn>
                  <a:cxn ang="0">
                    <a:pos x="3109" y="5352"/>
                  </a:cxn>
                  <a:cxn ang="0">
                    <a:pos x="3450" y="5525"/>
                  </a:cxn>
                  <a:cxn ang="0">
                    <a:pos x="3687" y="5507"/>
                  </a:cxn>
                  <a:cxn ang="0">
                    <a:pos x="3816" y="5613"/>
                  </a:cxn>
                  <a:cxn ang="0">
                    <a:pos x="4186" y="5683"/>
                  </a:cxn>
                  <a:cxn ang="0">
                    <a:pos x="4450" y="5651"/>
                  </a:cxn>
                  <a:cxn ang="0">
                    <a:pos x="4631" y="5754"/>
                  </a:cxn>
                  <a:cxn ang="0">
                    <a:pos x="4706" y="5765"/>
                  </a:cxn>
                  <a:cxn ang="0">
                    <a:pos x="5029" y="5728"/>
                  </a:cxn>
                  <a:cxn ang="0">
                    <a:pos x="5192" y="5820"/>
                  </a:cxn>
                  <a:cxn ang="0">
                    <a:pos x="5460" y="5771"/>
                  </a:cxn>
                  <a:cxn ang="0">
                    <a:pos x="5677" y="5867"/>
                  </a:cxn>
                  <a:cxn ang="0">
                    <a:pos x="5759" y="5800"/>
                  </a:cxn>
                  <a:cxn ang="0">
                    <a:pos x="6057" y="5826"/>
                  </a:cxn>
                  <a:cxn ang="0">
                    <a:pos x="6059" y="5901"/>
                  </a:cxn>
                  <a:cxn ang="0">
                    <a:pos x="6208" y="5902"/>
                  </a:cxn>
                </a:cxnLst>
                <a:rect l="0" t="0" r="r" b="b"/>
                <a:pathLst>
                  <a:path w="6242" h="5904">
                    <a:moveTo>
                      <a:pt x="0" y="1"/>
                    </a:moveTo>
                    <a:lnTo>
                      <a:pt x="75" y="1"/>
                    </a:lnTo>
                    <a:lnTo>
                      <a:pt x="75" y="76"/>
                    </a:lnTo>
                    <a:lnTo>
                      <a:pt x="0" y="76"/>
                    </a:lnTo>
                    <a:lnTo>
                      <a:pt x="0" y="1"/>
                    </a:lnTo>
                    <a:close/>
                    <a:moveTo>
                      <a:pt x="150" y="1"/>
                    </a:moveTo>
                    <a:lnTo>
                      <a:pt x="176" y="1"/>
                    </a:lnTo>
                    <a:lnTo>
                      <a:pt x="225" y="1"/>
                    </a:lnTo>
                    <a:lnTo>
                      <a:pt x="225" y="76"/>
                    </a:lnTo>
                    <a:lnTo>
                      <a:pt x="176" y="76"/>
                    </a:lnTo>
                    <a:lnTo>
                      <a:pt x="150" y="76"/>
                    </a:lnTo>
                    <a:lnTo>
                      <a:pt x="150" y="1"/>
                    </a:lnTo>
                    <a:close/>
                    <a:moveTo>
                      <a:pt x="300" y="1"/>
                    </a:moveTo>
                    <a:lnTo>
                      <a:pt x="348" y="1"/>
                    </a:lnTo>
                    <a:lnTo>
                      <a:pt x="375" y="1"/>
                    </a:lnTo>
                    <a:lnTo>
                      <a:pt x="375" y="76"/>
                    </a:lnTo>
                    <a:lnTo>
                      <a:pt x="348" y="76"/>
                    </a:lnTo>
                    <a:lnTo>
                      <a:pt x="300" y="76"/>
                    </a:lnTo>
                    <a:lnTo>
                      <a:pt x="300" y="1"/>
                    </a:lnTo>
                    <a:close/>
                    <a:moveTo>
                      <a:pt x="450" y="1"/>
                    </a:moveTo>
                    <a:lnTo>
                      <a:pt x="516" y="1"/>
                    </a:lnTo>
                    <a:lnTo>
                      <a:pt x="525" y="1"/>
                    </a:lnTo>
                    <a:lnTo>
                      <a:pt x="525" y="76"/>
                    </a:lnTo>
                    <a:lnTo>
                      <a:pt x="516" y="76"/>
                    </a:lnTo>
                    <a:lnTo>
                      <a:pt x="450" y="76"/>
                    </a:lnTo>
                    <a:lnTo>
                      <a:pt x="450" y="1"/>
                    </a:lnTo>
                    <a:close/>
                    <a:moveTo>
                      <a:pt x="600" y="1"/>
                    </a:moveTo>
                    <a:lnTo>
                      <a:pt x="675" y="1"/>
                    </a:lnTo>
                    <a:lnTo>
                      <a:pt x="675" y="76"/>
                    </a:lnTo>
                    <a:lnTo>
                      <a:pt x="600" y="76"/>
                    </a:lnTo>
                    <a:lnTo>
                      <a:pt x="600" y="1"/>
                    </a:lnTo>
                    <a:close/>
                    <a:moveTo>
                      <a:pt x="750" y="1"/>
                    </a:moveTo>
                    <a:lnTo>
                      <a:pt x="753" y="1"/>
                    </a:lnTo>
                    <a:lnTo>
                      <a:pt x="825" y="1"/>
                    </a:lnTo>
                    <a:lnTo>
                      <a:pt x="825" y="76"/>
                    </a:lnTo>
                    <a:lnTo>
                      <a:pt x="753" y="76"/>
                    </a:lnTo>
                    <a:lnTo>
                      <a:pt x="750" y="76"/>
                    </a:lnTo>
                    <a:lnTo>
                      <a:pt x="750" y="1"/>
                    </a:lnTo>
                    <a:close/>
                    <a:moveTo>
                      <a:pt x="900" y="1"/>
                    </a:moveTo>
                    <a:lnTo>
                      <a:pt x="965" y="1"/>
                    </a:lnTo>
                    <a:lnTo>
                      <a:pt x="975" y="1"/>
                    </a:lnTo>
                    <a:lnTo>
                      <a:pt x="975" y="76"/>
                    </a:lnTo>
                    <a:lnTo>
                      <a:pt x="965" y="76"/>
                    </a:lnTo>
                    <a:lnTo>
                      <a:pt x="900" y="76"/>
                    </a:lnTo>
                    <a:lnTo>
                      <a:pt x="900" y="1"/>
                    </a:lnTo>
                    <a:close/>
                    <a:moveTo>
                      <a:pt x="1050" y="1"/>
                    </a:moveTo>
                    <a:lnTo>
                      <a:pt x="1088" y="1"/>
                    </a:lnTo>
                    <a:lnTo>
                      <a:pt x="1125" y="1"/>
                    </a:lnTo>
                    <a:lnTo>
                      <a:pt x="1125" y="76"/>
                    </a:lnTo>
                    <a:lnTo>
                      <a:pt x="1088" y="76"/>
                    </a:lnTo>
                    <a:lnTo>
                      <a:pt x="1050" y="76"/>
                    </a:lnTo>
                    <a:lnTo>
                      <a:pt x="1050" y="1"/>
                    </a:lnTo>
                    <a:close/>
                    <a:moveTo>
                      <a:pt x="1200" y="1"/>
                    </a:moveTo>
                    <a:lnTo>
                      <a:pt x="1238" y="1"/>
                    </a:lnTo>
                    <a:lnTo>
                      <a:pt x="1275" y="1"/>
                    </a:lnTo>
                    <a:lnTo>
                      <a:pt x="1275" y="76"/>
                    </a:lnTo>
                    <a:lnTo>
                      <a:pt x="1238" y="76"/>
                    </a:lnTo>
                    <a:lnTo>
                      <a:pt x="1200" y="76"/>
                    </a:lnTo>
                    <a:lnTo>
                      <a:pt x="1200" y="1"/>
                    </a:lnTo>
                    <a:close/>
                    <a:moveTo>
                      <a:pt x="1350" y="1"/>
                    </a:moveTo>
                    <a:lnTo>
                      <a:pt x="1372" y="1"/>
                    </a:lnTo>
                    <a:lnTo>
                      <a:pt x="1395" y="1"/>
                    </a:lnTo>
                    <a:lnTo>
                      <a:pt x="1416" y="1"/>
                    </a:lnTo>
                    <a:lnTo>
                      <a:pt x="1425" y="1"/>
                    </a:lnTo>
                    <a:lnTo>
                      <a:pt x="1425" y="76"/>
                    </a:lnTo>
                    <a:lnTo>
                      <a:pt x="1416" y="76"/>
                    </a:lnTo>
                    <a:lnTo>
                      <a:pt x="1395" y="76"/>
                    </a:lnTo>
                    <a:lnTo>
                      <a:pt x="1372" y="76"/>
                    </a:lnTo>
                    <a:lnTo>
                      <a:pt x="1350" y="76"/>
                    </a:lnTo>
                    <a:lnTo>
                      <a:pt x="1350" y="1"/>
                    </a:lnTo>
                    <a:close/>
                    <a:moveTo>
                      <a:pt x="1500" y="1"/>
                    </a:moveTo>
                    <a:lnTo>
                      <a:pt x="1513" y="1"/>
                    </a:lnTo>
                    <a:lnTo>
                      <a:pt x="1539" y="1"/>
                    </a:lnTo>
                    <a:lnTo>
                      <a:pt x="1552" y="1"/>
                    </a:lnTo>
                    <a:lnTo>
                      <a:pt x="1564" y="1"/>
                    </a:lnTo>
                    <a:lnTo>
                      <a:pt x="1573" y="0"/>
                    </a:lnTo>
                    <a:lnTo>
                      <a:pt x="1578" y="75"/>
                    </a:lnTo>
                    <a:lnTo>
                      <a:pt x="1566" y="76"/>
                    </a:lnTo>
                    <a:lnTo>
                      <a:pt x="1554" y="76"/>
                    </a:lnTo>
                    <a:lnTo>
                      <a:pt x="1539" y="76"/>
                    </a:lnTo>
                    <a:lnTo>
                      <a:pt x="1513" y="76"/>
                    </a:lnTo>
                    <a:lnTo>
                      <a:pt x="1500" y="76"/>
                    </a:lnTo>
                    <a:lnTo>
                      <a:pt x="1500" y="1"/>
                    </a:lnTo>
                    <a:close/>
                    <a:moveTo>
                      <a:pt x="1662" y="2"/>
                    </a:moveTo>
                    <a:lnTo>
                      <a:pt x="1668" y="4"/>
                    </a:lnTo>
                    <a:lnTo>
                      <a:pt x="1676" y="6"/>
                    </a:lnTo>
                    <a:lnTo>
                      <a:pt x="1668" y="5"/>
                    </a:lnTo>
                    <a:lnTo>
                      <a:pt x="1679" y="5"/>
                    </a:lnTo>
                    <a:lnTo>
                      <a:pt x="1689" y="5"/>
                    </a:lnTo>
                    <a:cubicBezTo>
                      <a:pt x="1692" y="6"/>
                      <a:pt x="1694" y="6"/>
                      <a:pt x="1697" y="6"/>
                    </a:cubicBezTo>
                    <a:lnTo>
                      <a:pt x="1706" y="9"/>
                    </a:lnTo>
                    <a:cubicBezTo>
                      <a:pt x="1710" y="9"/>
                      <a:pt x="1713" y="11"/>
                      <a:pt x="1715" y="12"/>
                    </a:cubicBezTo>
                    <a:lnTo>
                      <a:pt x="1720" y="15"/>
                    </a:lnTo>
                    <a:cubicBezTo>
                      <a:pt x="1723" y="16"/>
                      <a:pt x="1725" y="17"/>
                      <a:pt x="1727" y="19"/>
                    </a:cubicBezTo>
                    <a:lnTo>
                      <a:pt x="1731" y="23"/>
                    </a:lnTo>
                    <a:cubicBezTo>
                      <a:pt x="1733" y="24"/>
                      <a:pt x="1735" y="26"/>
                      <a:pt x="1736" y="28"/>
                    </a:cubicBezTo>
                    <a:lnTo>
                      <a:pt x="1741" y="33"/>
                    </a:lnTo>
                    <a:cubicBezTo>
                      <a:pt x="1742" y="35"/>
                      <a:pt x="1743" y="37"/>
                      <a:pt x="1744" y="38"/>
                    </a:cubicBezTo>
                    <a:lnTo>
                      <a:pt x="1748" y="45"/>
                    </a:lnTo>
                    <a:lnTo>
                      <a:pt x="1683" y="82"/>
                    </a:lnTo>
                    <a:lnTo>
                      <a:pt x="1679" y="75"/>
                    </a:lnTo>
                    <a:lnTo>
                      <a:pt x="1683" y="81"/>
                    </a:lnTo>
                    <a:lnTo>
                      <a:pt x="1678" y="75"/>
                    </a:lnTo>
                    <a:lnTo>
                      <a:pt x="1683" y="80"/>
                    </a:lnTo>
                    <a:lnTo>
                      <a:pt x="1679" y="77"/>
                    </a:lnTo>
                    <a:lnTo>
                      <a:pt x="1685" y="81"/>
                    </a:lnTo>
                    <a:lnTo>
                      <a:pt x="1681" y="78"/>
                    </a:lnTo>
                    <a:lnTo>
                      <a:pt x="1690" y="82"/>
                    </a:lnTo>
                    <a:lnTo>
                      <a:pt x="1680" y="80"/>
                    </a:lnTo>
                    <a:lnTo>
                      <a:pt x="1687" y="80"/>
                    </a:lnTo>
                    <a:lnTo>
                      <a:pt x="1676" y="80"/>
                    </a:lnTo>
                    <a:lnTo>
                      <a:pt x="1665" y="80"/>
                    </a:lnTo>
                    <a:cubicBezTo>
                      <a:pt x="1662" y="80"/>
                      <a:pt x="1659" y="79"/>
                      <a:pt x="1656" y="78"/>
                    </a:cubicBezTo>
                    <a:lnTo>
                      <a:pt x="1642" y="74"/>
                    </a:lnTo>
                    <a:lnTo>
                      <a:pt x="1637" y="72"/>
                    </a:lnTo>
                    <a:lnTo>
                      <a:pt x="1662" y="2"/>
                    </a:lnTo>
                    <a:close/>
                    <a:moveTo>
                      <a:pt x="1771" y="130"/>
                    </a:moveTo>
                    <a:lnTo>
                      <a:pt x="1772" y="134"/>
                    </a:lnTo>
                    <a:lnTo>
                      <a:pt x="1775" y="161"/>
                    </a:lnTo>
                    <a:lnTo>
                      <a:pt x="1778" y="191"/>
                    </a:lnTo>
                    <a:lnTo>
                      <a:pt x="1780" y="207"/>
                    </a:lnTo>
                    <a:lnTo>
                      <a:pt x="1705" y="214"/>
                    </a:lnTo>
                    <a:lnTo>
                      <a:pt x="1704" y="199"/>
                    </a:lnTo>
                    <a:lnTo>
                      <a:pt x="1701" y="170"/>
                    </a:lnTo>
                    <a:lnTo>
                      <a:pt x="1698" y="146"/>
                    </a:lnTo>
                    <a:lnTo>
                      <a:pt x="1697" y="142"/>
                    </a:lnTo>
                    <a:lnTo>
                      <a:pt x="1771" y="130"/>
                    </a:lnTo>
                    <a:close/>
                    <a:moveTo>
                      <a:pt x="1786" y="282"/>
                    </a:moveTo>
                    <a:lnTo>
                      <a:pt x="1787" y="294"/>
                    </a:lnTo>
                    <a:lnTo>
                      <a:pt x="1790" y="332"/>
                    </a:lnTo>
                    <a:lnTo>
                      <a:pt x="1792" y="357"/>
                    </a:lnTo>
                    <a:lnTo>
                      <a:pt x="1717" y="362"/>
                    </a:lnTo>
                    <a:lnTo>
                      <a:pt x="1715" y="337"/>
                    </a:lnTo>
                    <a:lnTo>
                      <a:pt x="1713" y="300"/>
                    </a:lnTo>
                    <a:lnTo>
                      <a:pt x="1712" y="288"/>
                    </a:lnTo>
                    <a:lnTo>
                      <a:pt x="1786" y="282"/>
                    </a:lnTo>
                    <a:close/>
                    <a:moveTo>
                      <a:pt x="1796" y="432"/>
                    </a:moveTo>
                    <a:lnTo>
                      <a:pt x="1797" y="450"/>
                    </a:lnTo>
                    <a:lnTo>
                      <a:pt x="1800" y="507"/>
                    </a:lnTo>
                    <a:lnTo>
                      <a:pt x="1725" y="512"/>
                    </a:lnTo>
                    <a:lnTo>
                      <a:pt x="1722" y="454"/>
                    </a:lnTo>
                    <a:lnTo>
                      <a:pt x="1721" y="437"/>
                    </a:lnTo>
                    <a:lnTo>
                      <a:pt x="1796" y="432"/>
                    </a:lnTo>
                    <a:close/>
                    <a:moveTo>
                      <a:pt x="1804" y="583"/>
                    </a:moveTo>
                    <a:lnTo>
                      <a:pt x="1805" y="601"/>
                    </a:lnTo>
                    <a:lnTo>
                      <a:pt x="1806" y="634"/>
                    </a:lnTo>
                    <a:lnTo>
                      <a:pt x="1807" y="658"/>
                    </a:lnTo>
                    <a:lnTo>
                      <a:pt x="1732" y="661"/>
                    </a:lnTo>
                    <a:lnTo>
                      <a:pt x="1732" y="638"/>
                    </a:lnTo>
                    <a:lnTo>
                      <a:pt x="1730" y="605"/>
                    </a:lnTo>
                    <a:lnTo>
                      <a:pt x="1729" y="586"/>
                    </a:lnTo>
                    <a:lnTo>
                      <a:pt x="1804" y="583"/>
                    </a:lnTo>
                    <a:close/>
                    <a:moveTo>
                      <a:pt x="1809" y="734"/>
                    </a:moveTo>
                    <a:lnTo>
                      <a:pt x="1809" y="744"/>
                    </a:lnTo>
                    <a:lnTo>
                      <a:pt x="1809" y="767"/>
                    </a:lnTo>
                    <a:lnTo>
                      <a:pt x="1807" y="810"/>
                    </a:lnTo>
                    <a:lnTo>
                      <a:pt x="1807" y="811"/>
                    </a:lnTo>
                    <a:lnTo>
                      <a:pt x="1732" y="808"/>
                    </a:lnTo>
                    <a:lnTo>
                      <a:pt x="1732" y="807"/>
                    </a:lnTo>
                    <a:lnTo>
                      <a:pt x="1734" y="766"/>
                    </a:lnTo>
                    <a:lnTo>
                      <a:pt x="1734" y="744"/>
                    </a:lnTo>
                    <a:lnTo>
                      <a:pt x="1734" y="734"/>
                    </a:lnTo>
                    <a:lnTo>
                      <a:pt x="1809" y="734"/>
                    </a:lnTo>
                    <a:close/>
                    <a:moveTo>
                      <a:pt x="1804" y="885"/>
                    </a:moveTo>
                    <a:lnTo>
                      <a:pt x="1804" y="893"/>
                    </a:lnTo>
                    <a:lnTo>
                      <a:pt x="1804" y="915"/>
                    </a:lnTo>
                    <a:lnTo>
                      <a:pt x="1804" y="939"/>
                    </a:lnTo>
                    <a:lnTo>
                      <a:pt x="1804" y="959"/>
                    </a:lnTo>
                    <a:lnTo>
                      <a:pt x="1729" y="959"/>
                    </a:lnTo>
                    <a:lnTo>
                      <a:pt x="1729" y="939"/>
                    </a:lnTo>
                    <a:lnTo>
                      <a:pt x="1729" y="913"/>
                    </a:lnTo>
                    <a:lnTo>
                      <a:pt x="1729" y="890"/>
                    </a:lnTo>
                    <a:lnTo>
                      <a:pt x="1729" y="883"/>
                    </a:lnTo>
                    <a:lnTo>
                      <a:pt x="1804" y="885"/>
                    </a:lnTo>
                    <a:close/>
                    <a:moveTo>
                      <a:pt x="1806" y="1032"/>
                    </a:moveTo>
                    <a:lnTo>
                      <a:pt x="1808" y="1060"/>
                    </a:lnTo>
                    <a:lnTo>
                      <a:pt x="1810" y="1099"/>
                    </a:lnTo>
                    <a:lnTo>
                      <a:pt x="1811" y="1107"/>
                    </a:lnTo>
                    <a:lnTo>
                      <a:pt x="1736" y="1111"/>
                    </a:lnTo>
                    <a:lnTo>
                      <a:pt x="1735" y="1104"/>
                    </a:lnTo>
                    <a:lnTo>
                      <a:pt x="1733" y="1064"/>
                    </a:lnTo>
                    <a:lnTo>
                      <a:pt x="1731" y="1036"/>
                    </a:lnTo>
                    <a:lnTo>
                      <a:pt x="1806" y="1032"/>
                    </a:lnTo>
                    <a:close/>
                    <a:moveTo>
                      <a:pt x="1816" y="1181"/>
                    </a:moveTo>
                    <a:lnTo>
                      <a:pt x="1816" y="1188"/>
                    </a:lnTo>
                    <a:lnTo>
                      <a:pt x="1820" y="1237"/>
                    </a:lnTo>
                    <a:lnTo>
                      <a:pt x="1821" y="1255"/>
                    </a:lnTo>
                    <a:lnTo>
                      <a:pt x="1747" y="1262"/>
                    </a:lnTo>
                    <a:lnTo>
                      <a:pt x="1745" y="1242"/>
                    </a:lnTo>
                    <a:lnTo>
                      <a:pt x="1742" y="1193"/>
                    </a:lnTo>
                    <a:lnTo>
                      <a:pt x="1741" y="1187"/>
                    </a:lnTo>
                    <a:lnTo>
                      <a:pt x="1816" y="1181"/>
                    </a:lnTo>
                    <a:close/>
                    <a:moveTo>
                      <a:pt x="1828" y="1330"/>
                    </a:moveTo>
                    <a:lnTo>
                      <a:pt x="1828" y="1340"/>
                    </a:lnTo>
                    <a:lnTo>
                      <a:pt x="1834" y="1405"/>
                    </a:lnTo>
                    <a:lnTo>
                      <a:pt x="1759" y="1411"/>
                    </a:lnTo>
                    <a:lnTo>
                      <a:pt x="1754" y="1346"/>
                    </a:lnTo>
                    <a:lnTo>
                      <a:pt x="1753" y="1336"/>
                    </a:lnTo>
                    <a:lnTo>
                      <a:pt x="1828" y="1330"/>
                    </a:lnTo>
                    <a:close/>
                    <a:moveTo>
                      <a:pt x="1841" y="1479"/>
                    </a:moveTo>
                    <a:lnTo>
                      <a:pt x="1848" y="1554"/>
                    </a:lnTo>
                    <a:lnTo>
                      <a:pt x="1774" y="1561"/>
                    </a:lnTo>
                    <a:lnTo>
                      <a:pt x="1766" y="1486"/>
                    </a:lnTo>
                    <a:lnTo>
                      <a:pt x="1841" y="1479"/>
                    </a:lnTo>
                    <a:close/>
                    <a:moveTo>
                      <a:pt x="1856" y="1628"/>
                    </a:moveTo>
                    <a:lnTo>
                      <a:pt x="1860" y="1663"/>
                    </a:lnTo>
                    <a:lnTo>
                      <a:pt x="1865" y="1702"/>
                    </a:lnTo>
                    <a:lnTo>
                      <a:pt x="1790" y="1711"/>
                    </a:lnTo>
                    <a:lnTo>
                      <a:pt x="1785" y="1671"/>
                    </a:lnTo>
                    <a:lnTo>
                      <a:pt x="1782" y="1636"/>
                    </a:lnTo>
                    <a:lnTo>
                      <a:pt x="1856" y="1628"/>
                    </a:lnTo>
                    <a:close/>
                    <a:moveTo>
                      <a:pt x="1874" y="1776"/>
                    </a:moveTo>
                    <a:lnTo>
                      <a:pt x="1878" y="1804"/>
                    </a:lnTo>
                    <a:lnTo>
                      <a:pt x="1884" y="1844"/>
                    </a:lnTo>
                    <a:lnTo>
                      <a:pt x="1884" y="1849"/>
                    </a:lnTo>
                    <a:lnTo>
                      <a:pt x="1810" y="1861"/>
                    </a:lnTo>
                    <a:lnTo>
                      <a:pt x="1809" y="1855"/>
                    </a:lnTo>
                    <a:lnTo>
                      <a:pt x="1803" y="1814"/>
                    </a:lnTo>
                    <a:lnTo>
                      <a:pt x="1800" y="1786"/>
                    </a:lnTo>
                    <a:lnTo>
                      <a:pt x="1874" y="1776"/>
                    </a:lnTo>
                    <a:close/>
                    <a:moveTo>
                      <a:pt x="1898" y="1921"/>
                    </a:moveTo>
                    <a:lnTo>
                      <a:pt x="1903" y="1945"/>
                    </a:lnTo>
                    <a:lnTo>
                      <a:pt x="1909" y="1973"/>
                    </a:lnTo>
                    <a:lnTo>
                      <a:pt x="1914" y="1993"/>
                    </a:lnTo>
                    <a:lnTo>
                      <a:pt x="1842" y="2011"/>
                    </a:lnTo>
                    <a:lnTo>
                      <a:pt x="1836" y="1991"/>
                    </a:lnTo>
                    <a:lnTo>
                      <a:pt x="1829" y="1961"/>
                    </a:lnTo>
                    <a:lnTo>
                      <a:pt x="1824" y="1937"/>
                    </a:lnTo>
                    <a:lnTo>
                      <a:pt x="1898" y="1921"/>
                    </a:lnTo>
                    <a:close/>
                    <a:moveTo>
                      <a:pt x="1935" y="2063"/>
                    </a:moveTo>
                    <a:lnTo>
                      <a:pt x="1938" y="2075"/>
                    </a:lnTo>
                    <a:lnTo>
                      <a:pt x="1954" y="2125"/>
                    </a:lnTo>
                    <a:lnTo>
                      <a:pt x="1957" y="2135"/>
                    </a:lnTo>
                    <a:lnTo>
                      <a:pt x="1885" y="2156"/>
                    </a:lnTo>
                    <a:lnTo>
                      <a:pt x="1882" y="2146"/>
                    </a:lnTo>
                    <a:lnTo>
                      <a:pt x="1867" y="2096"/>
                    </a:lnTo>
                    <a:lnTo>
                      <a:pt x="1863" y="2085"/>
                    </a:lnTo>
                    <a:lnTo>
                      <a:pt x="1935" y="2063"/>
                    </a:lnTo>
                    <a:close/>
                    <a:moveTo>
                      <a:pt x="1977" y="2208"/>
                    </a:moveTo>
                    <a:lnTo>
                      <a:pt x="1977" y="2209"/>
                    </a:lnTo>
                    <a:lnTo>
                      <a:pt x="1985" y="2241"/>
                    </a:lnTo>
                    <a:lnTo>
                      <a:pt x="1993" y="2276"/>
                    </a:lnTo>
                    <a:lnTo>
                      <a:pt x="1994" y="2284"/>
                    </a:lnTo>
                    <a:lnTo>
                      <a:pt x="1921" y="2298"/>
                    </a:lnTo>
                    <a:lnTo>
                      <a:pt x="1919" y="2292"/>
                    </a:lnTo>
                    <a:lnTo>
                      <a:pt x="1912" y="2258"/>
                    </a:lnTo>
                    <a:lnTo>
                      <a:pt x="1905" y="2228"/>
                    </a:lnTo>
                    <a:lnTo>
                      <a:pt x="1977" y="2208"/>
                    </a:lnTo>
                    <a:close/>
                    <a:moveTo>
                      <a:pt x="2008" y="2358"/>
                    </a:moveTo>
                    <a:lnTo>
                      <a:pt x="2015" y="2396"/>
                    </a:lnTo>
                    <a:lnTo>
                      <a:pt x="2021" y="2433"/>
                    </a:lnTo>
                    <a:lnTo>
                      <a:pt x="1947" y="2445"/>
                    </a:lnTo>
                    <a:lnTo>
                      <a:pt x="1941" y="2409"/>
                    </a:lnTo>
                    <a:lnTo>
                      <a:pt x="1934" y="2371"/>
                    </a:lnTo>
                    <a:lnTo>
                      <a:pt x="2008" y="2358"/>
                    </a:lnTo>
                    <a:close/>
                    <a:moveTo>
                      <a:pt x="2033" y="2507"/>
                    </a:moveTo>
                    <a:lnTo>
                      <a:pt x="2044" y="2575"/>
                    </a:lnTo>
                    <a:lnTo>
                      <a:pt x="2045" y="2581"/>
                    </a:lnTo>
                    <a:lnTo>
                      <a:pt x="1971" y="2592"/>
                    </a:lnTo>
                    <a:lnTo>
                      <a:pt x="1970" y="2587"/>
                    </a:lnTo>
                    <a:lnTo>
                      <a:pt x="1959" y="2519"/>
                    </a:lnTo>
                    <a:lnTo>
                      <a:pt x="2033" y="2507"/>
                    </a:lnTo>
                    <a:close/>
                    <a:moveTo>
                      <a:pt x="2056" y="2656"/>
                    </a:moveTo>
                    <a:lnTo>
                      <a:pt x="2058" y="2673"/>
                    </a:lnTo>
                    <a:lnTo>
                      <a:pt x="2066" y="2730"/>
                    </a:lnTo>
                    <a:lnTo>
                      <a:pt x="1992" y="2740"/>
                    </a:lnTo>
                    <a:lnTo>
                      <a:pt x="1984" y="2684"/>
                    </a:lnTo>
                    <a:lnTo>
                      <a:pt x="1982" y="2666"/>
                    </a:lnTo>
                    <a:lnTo>
                      <a:pt x="2056" y="2656"/>
                    </a:lnTo>
                    <a:close/>
                    <a:moveTo>
                      <a:pt x="2077" y="2804"/>
                    </a:moveTo>
                    <a:lnTo>
                      <a:pt x="2087" y="2879"/>
                    </a:lnTo>
                    <a:lnTo>
                      <a:pt x="2013" y="2889"/>
                    </a:lnTo>
                    <a:lnTo>
                      <a:pt x="2002" y="2815"/>
                    </a:lnTo>
                    <a:lnTo>
                      <a:pt x="2077" y="2804"/>
                    </a:lnTo>
                    <a:close/>
                    <a:moveTo>
                      <a:pt x="2097" y="2953"/>
                    </a:moveTo>
                    <a:lnTo>
                      <a:pt x="2102" y="2989"/>
                    </a:lnTo>
                    <a:lnTo>
                      <a:pt x="2107" y="3028"/>
                    </a:lnTo>
                    <a:lnTo>
                      <a:pt x="2032" y="3037"/>
                    </a:lnTo>
                    <a:lnTo>
                      <a:pt x="2027" y="2998"/>
                    </a:lnTo>
                    <a:lnTo>
                      <a:pt x="2023" y="2963"/>
                    </a:lnTo>
                    <a:lnTo>
                      <a:pt x="2097" y="2953"/>
                    </a:lnTo>
                    <a:close/>
                    <a:moveTo>
                      <a:pt x="2116" y="3102"/>
                    </a:moveTo>
                    <a:lnTo>
                      <a:pt x="2124" y="3159"/>
                    </a:lnTo>
                    <a:lnTo>
                      <a:pt x="2126" y="3177"/>
                    </a:lnTo>
                    <a:lnTo>
                      <a:pt x="2051" y="3186"/>
                    </a:lnTo>
                    <a:lnTo>
                      <a:pt x="2049" y="3168"/>
                    </a:lnTo>
                    <a:lnTo>
                      <a:pt x="2042" y="3112"/>
                    </a:lnTo>
                    <a:lnTo>
                      <a:pt x="2116" y="3102"/>
                    </a:lnTo>
                    <a:close/>
                    <a:moveTo>
                      <a:pt x="2135" y="3251"/>
                    </a:moveTo>
                    <a:lnTo>
                      <a:pt x="2139" y="3285"/>
                    </a:lnTo>
                    <a:lnTo>
                      <a:pt x="2144" y="3326"/>
                    </a:lnTo>
                    <a:lnTo>
                      <a:pt x="2070" y="3335"/>
                    </a:lnTo>
                    <a:lnTo>
                      <a:pt x="2065" y="3294"/>
                    </a:lnTo>
                    <a:lnTo>
                      <a:pt x="2061" y="3260"/>
                    </a:lnTo>
                    <a:lnTo>
                      <a:pt x="2135" y="3251"/>
                    </a:lnTo>
                    <a:close/>
                    <a:moveTo>
                      <a:pt x="2153" y="3400"/>
                    </a:moveTo>
                    <a:lnTo>
                      <a:pt x="2155" y="3419"/>
                    </a:lnTo>
                    <a:lnTo>
                      <a:pt x="2162" y="3475"/>
                    </a:lnTo>
                    <a:lnTo>
                      <a:pt x="2087" y="3483"/>
                    </a:lnTo>
                    <a:lnTo>
                      <a:pt x="2081" y="3428"/>
                    </a:lnTo>
                    <a:lnTo>
                      <a:pt x="2078" y="3409"/>
                    </a:lnTo>
                    <a:lnTo>
                      <a:pt x="2153" y="3400"/>
                    </a:lnTo>
                    <a:close/>
                    <a:moveTo>
                      <a:pt x="2170" y="3549"/>
                    </a:moveTo>
                    <a:lnTo>
                      <a:pt x="2178" y="3624"/>
                    </a:lnTo>
                    <a:lnTo>
                      <a:pt x="2104" y="3632"/>
                    </a:lnTo>
                    <a:lnTo>
                      <a:pt x="2096" y="3558"/>
                    </a:lnTo>
                    <a:lnTo>
                      <a:pt x="2170" y="3549"/>
                    </a:lnTo>
                    <a:close/>
                    <a:moveTo>
                      <a:pt x="2187" y="3699"/>
                    </a:moveTo>
                    <a:lnTo>
                      <a:pt x="2194" y="3766"/>
                    </a:lnTo>
                    <a:lnTo>
                      <a:pt x="2195" y="3773"/>
                    </a:lnTo>
                    <a:lnTo>
                      <a:pt x="2120" y="3781"/>
                    </a:lnTo>
                    <a:lnTo>
                      <a:pt x="2120" y="3774"/>
                    </a:lnTo>
                    <a:lnTo>
                      <a:pt x="2112" y="3707"/>
                    </a:lnTo>
                    <a:lnTo>
                      <a:pt x="2187" y="3699"/>
                    </a:lnTo>
                    <a:close/>
                    <a:moveTo>
                      <a:pt x="2203" y="3848"/>
                    </a:moveTo>
                    <a:lnTo>
                      <a:pt x="2208" y="3897"/>
                    </a:lnTo>
                    <a:lnTo>
                      <a:pt x="2211" y="3923"/>
                    </a:lnTo>
                    <a:lnTo>
                      <a:pt x="2136" y="3930"/>
                    </a:lnTo>
                    <a:lnTo>
                      <a:pt x="2134" y="3905"/>
                    </a:lnTo>
                    <a:lnTo>
                      <a:pt x="2129" y="3856"/>
                    </a:lnTo>
                    <a:lnTo>
                      <a:pt x="2203" y="3848"/>
                    </a:lnTo>
                    <a:close/>
                    <a:moveTo>
                      <a:pt x="2219" y="3997"/>
                    </a:moveTo>
                    <a:lnTo>
                      <a:pt x="2221" y="4018"/>
                    </a:lnTo>
                    <a:lnTo>
                      <a:pt x="2226" y="4072"/>
                    </a:lnTo>
                    <a:lnTo>
                      <a:pt x="2152" y="4079"/>
                    </a:lnTo>
                    <a:lnTo>
                      <a:pt x="2146" y="4026"/>
                    </a:lnTo>
                    <a:lnTo>
                      <a:pt x="2144" y="4005"/>
                    </a:lnTo>
                    <a:lnTo>
                      <a:pt x="2219" y="3997"/>
                    </a:lnTo>
                    <a:close/>
                    <a:moveTo>
                      <a:pt x="2234" y="4147"/>
                    </a:moveTo>
                    <a:lnTo>
                      <a:pt x="2236" y="4173"/>
                    </a:lnTo>
                    <a:lnTo>
                      <a:pt x="2240" y="4219"/>
                    </a:lnTo>
                    <a:lnTo>
                      <a:pt x="2241" y="4222"/>
                    </a:lnTo>
                    <a:lnTo>
                      <a:pt x="2166" y="4228"/>
                    </a:lnTo>
                    <a:lnTo>
                      <a:pt x="2166" y="4225"/>
                    </a:lnTo>
                    <a:lnTo>
                      <a:pt x="2161" y="4180"/>
                    </a:lnTo>
                    <a:lnTo>
                      <a:pt x="2159" y="4154"/>
                    </a:lnTo>
                    <a:lnTo>
                      <a:pt x="2234" y="4147"/>
                    </a:lnTo>
                    <a:close/>
                    <a:moveTo>
                      <a:pt x="2247" y="4297"/>
                    </a:moveTo>
                    <a:lnTo>
                      <a:pt x="2247" y="4305"/>
                    </a:lnTo>
                    <a:lnTo>
                      <a:pt x="2250" y="4345"/>
                    </a:lnTo>
                    <a:lnTo>
                      <a:pt x="2252" y="4372"/>
                    </a:lnTo>
                    <a:lnTo>
                      <a:pt x="2177" y="4377"/>
                    </a:lnTo>
                    <a:lnTo>
                      <a:pt x="2175" y="4350"/>
                    </a:lnTo>
                    <a:lnTo>
                      <a:pt x="2173" y="4311"/>
                    </a:lnTo>
                    <a:lnTo>
                      <a:pt x="2172" y="4303"/>
                    </a:lnTo>
                    <a:lnTo>
                      <a:pt x="2247" y="4297"/>
                    </a:lnTo>
                    <a:close/>
                    <a:moveTo>
                      <a:pt x="2257" y="4447"/>
                    </a:moveTo>
                    <a:lnTo>
                      <a:pt x="2257" y="4455"/>
                    </a:lnTo>
                    <a:lnTo>
                      <a:pt x="2259" y="4489"/>
                    </a:lnTo>
                    <a:lnTo>
                      <a:pt x="2261" y="4520"/>
                    </a:lnTo>
                    <a:lnTo>
                      <a:pt x="2261" y="4522"/>
                    </a:lnTo>
                    <a:lnTo>
                      <a:pt x="2186" y="4526"/>
                    </a:lnTo>
                    <a:lnTo>
                      <a:pt x="2186" y="4524"/>
                    </a:lnTo>
                    <a:lnTo>
                      <a:pt x="2184" y="4493"/>
                    </a:lnTo>
                    <a:lnTo>
                      <a:pt x="2183" y="4460"/>
                    </a:lnTo>
                    <a:lnTo>
                      <a:pt x="2182" y="4452"/>
                    </a:lnTo>
                    <a:lnTo>
                      <a:pt x="2257" y="4447"/>
                    </a:lnTo>
                    <a:close/>
                    <a:moveTo>
                      <a:pt x="2265" y="4597"/>
                    </a:moveTo>
                    <a:lnTo>
                      <a:pt x="2267" y="4631"/>
                    </a:lnTo>
                    <a:lnTo>
                      <a:pt x="2269" y="4672"/>
                    </a:lnTo>
                    <a:lnTo>
                      <a:pt x="2194" y="4676"/>
                    </a:lnTo>
                    <a:lnTo>
                      <a:pt x="2192" y="4635"/>
                    </a:lnTo>
                    <a:lnTo>
                      <a:pt x="2190" y="4601"/>
                    </a:lnTo>
                    <a:lnTo>
                      <a:pt x="2265" y="4597"/>
                    </a:lnTo>
                    <a:close/>
                    <a:moveTo>
                      <a:pt x="2270" y="4752"/>
                    </a:moveTo>
                    <a:lnTo>
                      <a:pt x="2269" y="4758"/>
                    </a:lnTo>
                    <a:lnTo>
                      <a:pt x="2268" y="4768"/>
                    </a:lnTo>
                    <a:lnTo>
                      <a:pt x="2266" y="4783"/>
                    </a:lnTo>
                    <a:lnTo>
                      <a:pt x="2265" y="4794"/>
                    </a:lnTo>
                    <a:lnTo>
                      <a:pt x="2264" y="4802"/>
                    </a:lnTo>
                    <a:lnTo>
                      <a:pt x="2265" y="4813"/>
                    </a:lnTo>
                    <a:lnTo>
                      <a:pt x="2266" y="4818"/>
                    </a:lnTo>
                    <a:lnTo>
                      <a:pt x="2192" y="4829"/>
                    </a:lnTo>
                    <a:lnTo>
                      <a:pt x="2191" y="4818"/>
                    </a:lnTo>
                    <a:lnTo>
                      <a:pt x="2190" y="4799"/>
                    </a:lnTo>
                    <a:lnTo>
                      <a:pt x="2190" y="4784"/>
                    </a:lnTo>
                    <a:lnTo>
                      <a:pt x="2192" y="4772"/>
                    </a:lnTo>
                    <a:lnTo>
                      <a:pt x="2194" y="4760"/>
                    </a:lnTo>
                    <a:lnTo>
                      <a:pt x="2195" y="4752"/>
                    </a:lnTo>
                    <a:lnTo>
                      <a:pt x="2195" y="4746"/>
                    </a:lnTo>
                    <a:lnTo>
                      <a:pt x="2270" y="4752"/>
                    </a:lnTo>
                    <a:close/>
                    <a:moveTo>
                      <a:pt x="2273" y="4898"/>
                    </a:moveTo>
                    <a:lnTo>
                      <a:pt x="2273" y="4918"/>
                    </a:lnTo>
                    <a:lnTo>
                      <a:pt x="2275" y="4946"/>
                    </a:lnTo>
                    <a:lnTo>
                      <a:pt x="2277" y="4958"/>
                    </a:lnTo>
                    <a:lnTo>
                      <a:pt x="2279" y="4964"/>
                    </a:lnTo>
                    <a:lnTo>
                      <a:pt x="2206" y="4981"/>
                    </a:lnTo>
                    <a:lnTo>
                      <a:pt x="2203" y="4970"/>
                    </a:lnTo>
                    <a:lnTo>
                      <a:pt x="2200" y="4952"/>
                    </a:lnTo>
                    <a:lnTo>
                      <a:pt x="2198" y="4919"/>
                    </a:lnTo>
                    <a:lnTo>
                      <a:pt x="2198" y="4898"/>
                    </a:lnTo>
                    <a:lnTo>
                      <a:pt x="2273" y="4898"/>
                    </a:lnTo>
                    <a:close/>
                    <a:moveTo>
                      <a:pt x="2305" y="5016"/>
                    </a:moveTo>
                    <a:lnTo>
                      <a:pt x="2307" y="5019"/>
                    </a:lnTo>
                    <a:lnTo>
                      <a:pt x="2320" y="5031"/>
                    </a:lnTo>
                    <a:lnTo>
                      <a:pt x="2334" y="5043"/>
                    </a:lnTo>
                    <a:lnTo>
                      <a:pt x="2352" y="5057"/>
                    </a:lnTo>
                    <a:lnTo>
                      <a:pt x="2311" y="5120"/>
                    </a:lnTo>
                    <a:lnTo>
                      <a:pt x="2308" y="5117"/>
                    </a:lnTo>
                    <a:lnTo>
                      <a:pt x="2285" y="5100"/>
                    </a:lnTo>
                    <a:lnTo>
                      <a:pt x="2265" y="5083"/>
                    </a:lnTo>
                    <a:lnTo>
                      <a:pt x="2248" y="5064"/>
                    </a:lnTo>
                    <a:lnTo>
                      <a:pt x="2246" y="5062"/>
                    </a:lnTo>
                    <a:lnTo>
                      <a:pt x="2305" y="5016"/>
                    </a:lnTo>
                    <a:close/>
                    <a:moveTo>
                      <a:pt x="2414" y="5094"/>
                    </a:moveTo>
                    <a:lnTo>
                      <a:pt x="2422" y="5098"/>
                    </a:lnTo>
                    <a:lnTo>
                      <a:pt x="2450" y="5113"/>
                    </a:lnTo>
                    <a:lnTo>
                      <a:pt x="2479" y="5126"/>
                    </a:lnTo>
                    <a:lnTo>
                      <a:pt x="2447" y="5194"/>
                    </a:lnTo>
                    <a:lnTo>
                      <a:pt x="2416" y="5179"/>
                    </a:lnTo>
                    <a:lnTo>
                      <a:pt x="2386" y="5164"/>
                    </a:lnTo>
                    <a:lnTo>
                      <a:pt x="2378" y="5160"/>
                    </a:lnTo>
                    <a:lnTo>
                      <a:pt x="2414" y="5094"/>
                    </a:lnTo>
                    <a:close/>
                    <a:moveTo>
                      <a:pt x="2546" y="5156"/>
                    </a:moveTo>
                    <a:lnTo>
                      <a:pt x="2580" y="5170"/>
                    </a:lnTo>
                    <a:lnTo>
                      <a:pt x="2615" y="5184"/>
                    </a:lnTo>
                    <a:lnTo>
                      <a:pt x="2588" y="5254"/>
                    </a:lnTo>
                    <a:lnTo>
                      <a:pt x="2552" y="5239"/>
                    </a:lnTo>
                    <a:lnTo>
                      <a:pt x="2518" y="5225"/>
                    </a:lnTo>
                    <a:lnTo>
                      <a:pt x="2546" y="5156"/>
                    </a:lnTo>
                    <a:close/>
                    <a:moveTo>
                      <a:pt x="2685" y="5210"/>
                    </a:moveTo>
                    <a:lnTo>
                      <a:pt x="2694" y="5213"/>
                    </a:lnTo>
                    <a:lnTo>
                      <a:pt x="2755" y="5235"/>
                    </a:lnTo>
                    <a:lnTo>
                      <a:pt x="2729" y="5306"/>
                    </a:lnTo>
                    <a:lnTo>
                      <a:pt x="2667" y="5284"/>
                    </a:lnTo>
                    <a:lnTo>
                      <a:pt x="2658" y="5280"/>
                    </a:lnTo>
                    <a:lnTo>
                      <a:pt x="2685" y="5210"/>
                    </a:lnTo>
                    <a:close/>
                    <a:moveTo>
                      <a:pt x="2825" y="5260"/>
                    </a:moveTo>
                    <a:lnTo>
                      <a:pt x="2860" y="5272"/>
                    </a:lnTo>
                    <a:lnTo>
                      <a:pt x="2896" y="5284"/>
                    </a:lnTo>
                    <a:lnTo>
                      <a:pt x="2872" y="5355"/>
                    </a:lnTo>
                    <a:lnTo>
                      <a:pt x="2835" y="5343"/>
                    </a:lnTo>
                    <a:lnTo>
                      <a:pt x="2800" y="5331"/>
                    </a:lnTo>
                    <a:lnTo>
                      <a:pt x="2825" y="5260"/>
                    </a:lnTo>
                    <a:close/>
                    <a:moveTo>
                      <a:pt x="2966" y="5308"/>
                    </a:moveTo>
                    <a:lnTo>
                      <a:pt x="2999" y="5318"/>
                    </a:lnTo>
                    <a:lnTo>
                      <a:pt x="3038" y="5330"/>
                    </a:lnTo>
                    <a:lnTo>
                      <a:pt x="3015" y="5402"/>
                    </a:lnTo>
                    <a:lnTo>
                      <a:pt x="2976" y="5389"/>
                    </a:lnTo>
                    <a:lnTo>
                      <a:pt x="2944" y="5379"/>
                    </a:lnTo>
                    <a:lnTo>
                      <a:pt x="2966" y="5308"/>
                    </a:lnTo>
                    <a:close/>
                    <a:moveTo>
                      <a:pt x="3109" y="5352"/>
                    </a:moveTo>
                    <a:lnTo>
                      <a:pt x="3153" y="5365"/>
                    </a:lnTo>
                    <a:lnTo>
                      <a:pt x="3181" y="5373"/>
                    </a:lnTo>
                    <a:lnTo>
                      <a:pt x="3160" y="5445"/>
                    </a:lnTo>
                    <a:lnTo>
                      <a:pt x="3132" y="5437"/>
                    </a:lnTo>
                    <a:lnTo>
                      <a:pt x="3087" y="5424"/>
                    </a:lnTo>
                    <a:lnTo>
                      <a:pt x="3109" y="5352"/>
                    </a:lnTo>
                    <a:close/>
                    <a:moveTo>
                      <a:pt x="3253" y="5394"/>
                    </a:moveTo>
                    <a:lnTo>
                      <a:pt x="3262" y="5397"/>
                    </a:lnTo>
                    <a:lnTo>
                      <a:pt x="3324" y="5414"/>
                    </a:lnTo>
                    <a:lnTo>
                      <a:pt x="3305" y="5486"/>
                    </a:lnTo>
                    <a:lnTo>
                      <a:pt x="3241" y="5469"/>
                    </a:lnTo>
                    <a:lnTo>
                      <a:pt x="3232" y="5466"/>
                    </a:lnTo>
                    <a:lnTo>
                      <a:pt x="3253" y="5394"/>
                    </a:lnTo>
                    <a:close/>
                    <a:moveTo>
                      <a:pt x="3396" y="5433"/>
                    </a:moveTo>
                    <a:lnTo>
                      <a:pt x="3469" y="5452"/>
                    </a:lnTo>
                    <a:lnTo>
                      <a:pt x="3450" y="5525"/>
                    </a:lnTo>
                    <a:lnTo>
                      <a:pt x="3377" y="5506"/>
                    </a:lnTo>
                    <a:lnTo>
                      <a:pt x="3396" y="5433"/>
                    </a:lnTo>
                    <a:close/>
                    <a:moveTo>
                      <a:pt x="3541" y="5471"/>
                    </a:moveTo>
                    <a:lnTo>
                      <a:pt x="3596" y="5485"/>
                    </a:lnTo>
                    <a:lnTo>
                      <a:pt x="3614" y="5489"/>
                    </a:lnTo>
                    <a:lnTo>
                      <a:pt x="3596" y="5562"/>
                    </a:lnTo>
                    <a:lnTo>
                      <a:pt x="3577" y="5557"/>
                    </a:lnTo>
                    <a:lnTo>
                      <a:pt x="3523" y="5544"/>
                    </a:lnTo>
                    <a:lnTo>
                      <a:pt x="3541" y="5471"/>
                    </a:lnTo>
                    <a:close/>
                    <a:moveTo>
                      <a:pt x="3687" y="5507"/>
                    </a:moveTo>
                    <a:lnTo>
                      <a:pt x="3703" y="5511"/>
                    </a:lnTo>
                    <a:lnTo>
                      <a:pt x="3759" y="5523"/>
                    </a:lnTo>
                    <a:lnTo>
                      <a:pt x="3743" y="5596"/>
                    </a:lnTo>
                    <a:lnTo>
                      <a:pt x="3685" y="5583"/>
                    </a:lnTo>
                    <a:lnTo>
                      <a:pt x="3669" y="5579"/>
                    </a:lnTo>
                    <a:lnTo>
                      <a:pt x="3687" y="5507"/>
                    </a:lnTo>
                    <a:close/>
                    <a:moveTo>
                      <a:pt x="3832" y="5539"/>
                    </a:moveTo>
                    <a:lnTo>
                      <a:pt x="3905" y="5555"/>
                    </a:lnTo>
                    <a:lnTo>
                      <a:pt x="3890" y="5628"/>
                    </a:lnTo>
                    <a:lnTo>
                      <a:pt x="3816" y="5613"/>
                    </a:lnTo>
                    <a:lnTo>
                      <a:pt x="3832" y="5539"/>
                    </a:lnTo>
                    <a:close/>
                    <a:moveTo>
                      <a:pt x="3978" y="5569"/>
                    </a:moveTo>
                    <a:lnTo>
                      <a:pt x="4052" y="5583"/>
                    </a:lnTo>
                    <a:lnTo>
                      <a:pt x="4038" y="5656"/>
                    </a:lnTo>
                    <a:lnTo>
                      <a:pt x="3964" y="5642"/>
                    </a:lnTo>
                    <a:lnTo>
                      <a:pt x="3978" y="5569"/>
                    </a:lnTo>
                    <a:close/>
                    <a:moveTo>
                      <a:pt x="4126" y="5597"/>
                    </a:moveTo>
                    <a:lnTo>
                      <a:pt x="4136" y="5599"/>
                    </a:lnTo>
                    <a:lnTo>
                      <a:pt x="4199" y="5610"/>
                    </a:lnTo>
                    <a:lnTo>
                      <a:pt x="4186" y="5683"/>
                    </a:lnTo>
                    <a:lnTo>
                      <a:pt x="4122" y="5672"/>
                    </a:lnTo>
                    <a:lnTo>
                      <a:pt x="4112" y="5670"/>
                    </a:lnTo>
                    <a:lnTo>
                      <a:pt x="4126" y="5597"/>
                    </a:lnTo>
                    <a:close/>
                    <a:moveTo>
                      <a:pt x="4272" y="5622"/>
                    </a:moveTo>
                    <a:lnTo>
                      <a:pt x="4346" y="5635"/>
                    </a:lnTo>
                    <a:lnTo>
                      <a:pt x="4334" y="5709"/>
                    </a:lnTo>
                    <a:lnTo>
                      <a:pt x="4260" y="5696"/>
                    </a:lnTo>
                    <a:lnTo>
                      <a:pt x="4272" y="5622"/>
                    </a:lnTo>
                    <a:close/>
                    <a:moveTo>
                      <a:pt x="4420" y="5646"/>
                    </a:moveTo>
                    <a:lnTo>
                      <a:pt x="4450" y="5651"/>
                    </a:lnTo>
                    <a:lnTo>
                      <a:pt x="4494" y="5658"/>
                    </a:lnTo>
                    <a:lnTo>
                      <a:pt x="4483" y="5732"/>
                    </a:lnTo>
                    <a:lnTo>
                      <a:pt x="4438" y="5725"/>
                    </a:lnTo>
                    <a:lnTo>
                      <a:pt x="4408" y="5720"/>
                    </a:lnTo>
                    <a:lnTo>
                      <a:pt x="4420" y="5646"/>
                    </a:lnTo>
                    <a:close/>
                    <a:moveTo>
                      <a:pt x="4568" y="5669"/>
                    </a:moveTo>
                    <a:lnTo>
                      <a:pt x="4592" y="5673"/>
                    </a:lnTo>
                    <a:lnTo>
                      <a:pt x="4636" y="5679"/>
                    </a:lnTo>
                    <a:lnTo>
                      <a:pt x="4642" y="5680"/>
                    </a:lnTo>
                    <a:lnTo>
                      <a:pt x="4631" y="5754"/>
                    </a:lnTo>
                    <a:lnTo>
                      <a:pt x="4625" y="5754"/>
                    </a:lnTo>
                    <a:lnTo>
                      <a:pt x="4581" y="5747"/>
                    </a:lnTo>
                    <a:lnTo>
                      <a:pt x="4557" y="5744"/>
                    </a:lnTo>
                    <a:lnTo>
                      <a:pt x="4568" y="5669"/>
                    </a:lnTo>
                    <a:close/>
                    <a:moveTo>
                      <a:pt x="4716" y="5691"/>
                    </a:moveTo>
                    <a:lnTo>
                      <a:pt x="4719" y="5691"/>
                    </a:lnTo>
                    <a:lnTo>
                      <a:pt x="4790" y="5701"/>
                    </a:lnTo>
                    <a:lnTo>
                      <a:pt x="4780" y="5775"/>
                    </a:lnTo>
                    <a:lnTo>
                      <a:pt x="4709" y="5765"/>
                    </a:lnTo>
                    <a:lnTo>
                      <a:pt x="4706" y="5765"/>
                    </a:lnTo>
                    <a:lnTo>
                      <a:pt x="4716" y="5691"/>
                    </a:lnTo>
                    <a:close/>
                    <a:moveTo>
                      <a:pt x="4864" y="5710"/>
                    </a:moveTo>
                    <a:lnTo>
                      <a:pt x="4875" y="5711"/>
                    </a:lnTo>
                    <a:lnTo>
                      <a:pt x="4939" y="5719"/>
                    </a:lnTo>
                    <a:lnTo>
                      <a:pt x="4930" y="5793"/>
                    </a:lnTo>
                    <a:lnTo>
                      <a:pt x="4866" y="5785"/>
                    </a:lnTo>
                    <a:lnTo>
                      <a:pt x="4855" y="5784"/>
                    </a:lnTo>
                    <a:lnTo>
                      <a:pt x="4864" y="5710"/>
                    </a:lnTo>
                    <a:close/>
                    <a:moveTo>
                      <a:pt x="5013" y="5727"/>
                    </a:moveTo>
                    <a:lnTo>
                      <a:pt x="5029" y="5728"/>
                    </a:lnTo>
                    <a:lnTo>
                      <a:pt x="5087" y="5734"/>
                    </a:lnTo>
                    <a:lnTo>
                      <a:pt x="5080" y="5809"/>
                    </a:lnTo>
                    <a:lnTo>
                      <a:pt x="5021" y="5803"/>
                    </a:lnTo>
                    <a:lnTo>
                      <a:pt x="5005" y="5801"/>
                    </a:lnTo>
                    <a:lnTo>
                      <a:pt x="5013" y="5727"/>
                    </a:lnTo>
                    <a:close/>
                    <a:moveTo>
                      <a:pt x="5162" y="5742"/>
                    </a:moveTo>
                    <a:lnTo>
                      <a:pt x="5199" y="5746"/>
                    </a:lnTo>
                    <a:lnTo>
                      <a:pt x="5236" y="5749"/>
                    </a:lnTo>
                    <a:lnTo>
                      <a:pt x="5229" y="5824"/>
                    </a:lnTo>
                    <a:lnTo>
                      <a:pt x="5192" y="5820"/>
                    </a:lnTo>
                    <a:lnTo>
                      <a:pt x="5154" y="5817"/>
                    </a:lnTo>
                    <a:lnTo>
                      <a:pt x="5162" y="5742"/>
                    </a:lnTo>
                    <a:close/>
                    <a:moveTo>
                      <a:pt x="5311" y="5757"/>
                    </a:moveTo>
                    <a:lnTo>
                      <a:pt x="5350" y="5760"/>
                    </a:lnTo>
                    <a:lnTo>
                      <a:pt x="5386" y="5764"/>
                    </a:lnTo>
                    <a:lnTo>
                      <a:pt x="5378" y="5839"/>
                    </a:lnTo>
                    <a:lnTo>
                      <a:pt x="5343" y="5835"/>
                    </a:lnTo>
                    <a:lnTo>
                      <a:pt x="5304" y="5831"/>
                    </a:lnTo>
                    <a:lnTo>
                      <a:pt x="5311" y="5757"/>
                    </a:lnTo>
                    <a:close/>
                    <a:moveTo>
                      <a:pt x="5460" y="5771"/>
                    </a:moveTo>
                    <a:lnTo>
                      <a:pt x="5517" y="5777"/>
                    </a:lnTo>
                    <a:lnTo>
                      <a:pt x="5535" y="5778"/>
                    </a:lnTo>
                    <a:lnTo>
                      <a:pt x="5528" y="5853"/>
                    </a:lnTo>
                    <a:lnTo>
                      <a:pt x="5509" y="5851"/>
                    </a:lnTo>
                    <a:lnTo>
                      <a:pt x="5453" y="5846"/>
                    </a:lnTo>
                    <a:lnTo>
                      <a:pt x="5460" y="5771"/>
                    </a:lnTo>
                    <a:close/>
                    <a:moveTo>
                      <a:pt x="5610" y="5786"/>
                    </a:moveTo>
                    <a:lnTo>
                      <a:pt x="5630" y="5788"/>
                    </a:lnTo>
                    <a:lnTo>
                      <a:pt x="5684" y="5793"/>
                    </a:lnTo>
                    <a:lnTo>
                      <a:pt x="5677" y="5867"/>
                    </a:lnTo>
                    <a:lnTo>
                      <a:pt x="5623" y="5862"/>
                    </a:lnTo>
                    <a:lnTo>
                      <a:pt x="5602" y="5860"/>
                    </a:lnTo>
                    <a:lnTo>
                      <a:pt x="5610" y="5786"/>
                    </a:lnTo>
                    <a:close/>
                    <a:moveTo>
                      <a:pt x="5759" y="5800"/>
                    </a:moveTo>
                    <a:lnTo>
                      <a:pt x="5792" y="5803"/>
                    </a:lnTo>
                    <a:lnTo>
                      <a:pt x="5833" y="5807"/>
                    </a:lnTo>
                    <a:lnTo>
                      <a:pt x="5827" y="5881"/>
                    </a:lnTo>
                    <a:lnTo>
                      <a:pt x="5785" y="5878"/>
                    </a:lnTo>
                    <a:lnTo>
                      <a:pt x="5752" y="5874"/>
                    </a:lnTo>
                    <a:lnTo>
                      <a:pt x="5759" y="5800"/>
                    </a:lnTo>
                    <a:close/>
                    <a:moveTo>
                      <a:pt x="5908" y="5813"/>
                    </a:moveTo>
                    <a:lnTo>
                      <a:pt x="5932" y="5816"/>
                    </a:lnTo>
                    <a:lnTo>
                      <a:pt x="5971" y="5819"/>
                    </a:lnTo>
                    <a:lnTo>
                      <a:pt x="5983" y="5820"/>
                    </a:lnTo>
                    <a:lnTo>
                      <a:pt x="5976" y="5895"/>
                    </a:lnTo>
                    <a:lnTo>
                      <a:pt x="5965" y="5894"/>
                    </a:lnTo>
                    <a:lnTo>
                      <a:pt x="5926" y="5890"/>
                    </a:lnTo>
                    <a:lnTo>
                      <a:pt x="5901" y="5888"/>
                    </a:lnTo>
                    <a:lnTo>
                      <a:pt x="5908" y="5813"/>
                    </a:lnTo>
                    <a:close/>
                    <a:moveTo>
                      <a:pt x="6057" y="5826"/>
                    </a:moveTo>
                    <a:lnTo>
                      <a:pt x="6064" y="5826"/>
                    </a:lnTo>
                    <a:lnTo>
                      <a:pt x="6089" y="5828"/>
                    </a:lnTo>
                    <a:lnTo>
                      <a:pt x="6110" y="5829"/>
                    </a:lnTo>
                    <a:lnTo>
                      <a:pt x="6129" y="5829"/>
                    </a:lnTo>
                    <a:lnTo>
                      <a:pt x="6130" y="5829"/>
                    </a:lnTo>
                    <a:lnTo>
                      <a:pt x="6128" y="5904"/>
                    </a:lnTo>
                    <a:lnTo>
                      <a:pt x="6126" y="5904"/>
                    </a:lnTo>
                    <a:lnTo>
                      <a:pt x="6107" y="5903"/>
                    </a:lnTo>
                    <a:lnTo>
                      <a:pt x="6084" y="5902"/>
                    </a:lnTo>
                    <a:lnTo>
                      <a:pt x="6059" y="5901"/>
                    </a:lnTo>
                    <a:lnTo>
                      <a:pt x="6051" y="5900"/>
                    </a:lnTo>
                    <a:lnTo>
                      <a:pt x="6057" y="5826"/>
                    </a:lnTo>
                    <a:close/>
                    <a:moveTo>
                      <a:pt x="6200" y="5828"/>
                    </a:moveTo>
                    <a:lnTo>
                      <a:pt x="6206" y="5827"/>
                    </a:lnTo>
                    <a:lnTo>
                      <a:pt x="6216" y="5825"/>
                    </a:lnTo>
                    <a:lnTo>
                      <a:pt x="6226" y="5823"/>
                    </a:lnTo>
                    <a:lnTo>
                      <a:pt x="6242" y="5896"/>
                    </a:lnTo>
                    <a:lnTo>
                      <a:pt x="6230" y="5899"/>
                    </a:lnTo>
                    <a:lnTo>
                      <a:pt x="6214" y="5902"/>
                    </a:lnTo>
                    <a:lnTo>
                      <a:pt x="6208" y="5902"/>
                    </a:lnTo>
                    <a:lnTo>
                      <a:pt x="6200" y="5828"/>
                    </a:lnTo>
                    <a:close/>
                  </a:path>
                </a:pathLst>
              </a:custGeom>
              <a:solidFill>
                <a:srgbClr val="000000"/>
              </a:solidFill>
              <a:ln w="1270">
                <a:solidFill>
                  <a:srgbClr val="000000"/>
                </a:solidFill>
                <a:bevel/>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34"/>
              <p:cNvSpPr>
                <a:spLocks noEditPoints="1"/>
              </p:cNvSpPr>
              <p:nvPr/>
            </p:nvSpPr>
            <p:spPr bwMode="auto">
              <a:xfrm>
                <a:off x="3542" y="3678"/>
                <a:ext cx="4918" cy="31"/>
              </a:xfrm>
              <a:custGeom>
                <a:avLst/>
                <a:gdLst/>
                <a:ahLst/>
                <a:cxnLst>
                  <a:cxn ang="0">
                    <a:pos x="4837" y="0"/>
                  </a:cxn>
                  <a:cxn ang="0">
                    <a:pos x="4756" y="27"/>
                  </a:cxn>
                  <a:cxn ang="0">
                    <a:pos x="4703" y="0"/>
                  </a:cxn>
                  <a:cxn ang="0">
                    <a:pos x="4568" y="27"/>
                  </a:cxn>
                  <a:cxn ang="0">
                    <a:pos x="4541" y="27"/>
                  </a:cxn>
                  <a:cxn ang="0">
                    <a:pos x="4407" y="0"/>
                  </a:cxn>
                  <a:cxn ang="0">
                    <a:pos x="4326" y="27"/>
                  </a:cxn>
                  <a:cxn ang="0">
                    <a:pos x="4273" y="0"/>
                  </a:cxn>
                  <a:cxn ang="0">
                    <a:pos x="4138" y="27"/>
                  </a:cxn>
                  <a:cxn ang="0">
                    <a:pos x="4111" y="27"/>
                  </a:cxn>
                  <a:cxn ang="0">
                    <a:pos x="3977" y="0"/>
                  </a:cxn>
                  <a:cxn ang="0">
                    <a:pos x="3896" y="27"/>
                  </a:cxn>
                  <a:cxn ang="0">
                    <a:pos x="3843" y="0"/>
                  </a:cxn>
                  <a:cxn ang="0">
                    <a:pos x="3708" y="27"/>
                  </a:cxn>
                  <a:cxn ang="0">
                    <a:pos x="3682" y="27"/>
                  </a:cxn>
                  <a:cxn ang="0">
                    <a:pos x="3547" y="0"/>
                  </a:cxn>
                  <a:cxn ang="0">
                    <a:pos x="3467" y="27"/>
                  </a:cxn>
                  <a:cxn ang="0">
                    <a:pos x="3413" y="0"/>
                  </a:cxn>
                  <a:cxn ang="0">
                    <a:pos x="3278" y="27"/>
                  </a:cxn>
                  <a:cxn ang="0">
                    <a:pos x="3252" y="27"/>
                  </a:cxn>
                  <a:cxn ang="0">
                    <a:pos x="3117" y="0"/>
                  </a:cxn>
                  <a:cxn ang="0">
                    <a:pos x="3037" y="27"/>
                  </a:cxn>
                  <a:cxn ang="0">
                    <a:pos x="2983" y="0"/>
                  </a:cxn>
                  <a:cxn ang="0">
                    <a:pos x="2849" y="27"/>
                  </a:cxn>
                  <a:cxn ang="0">
                    <a:pos x="2822" y="27"/>
                  </a:cxn>
                  <a:cxn ang="0">
                    <a:pos x="2687" y="0"/>
                  </a:cxn>
                  <a:cxn ang="0">
                    <a:pos x="2607" y="27"/>
                  </a:cxn>
                  <a:cxn ang="0">
                    <a:pos x="2553" y="0"/>
                  </a:cxn>
                  <a:cxn ang="0">
                    <a:pos x="2419" y="27"/>
                  </a:cxn>
                  <a:cxn ang="0">
                    <a:pos x="2392" y="27"/>
                  </a:cxn>
                  <a:cxn ang="0">
                    <a:pos x="2257" y="0"/>
                  </a:cxn>
                  <a:cxn ang="0">
                    <a:pos x="2177" y="27"/>
                  </a:cxn>
                  <a:cxn ang="0">
                    <a:pos x="2123" y="0"/>
                  </a:cxn>
                  <a:cxn ang="0">
                    <a:pos x="1989" y="27"/>
                  </a:cxn>
                  <a:cxn ang="0">
                    <a:pos x="1962" y="27"/>
                  </a:cxn>
                  <a:cxn ang="0">
                    <a:pos x="1827" y="0"/>
                  </a:cxn>
                  <a:cxn ang="0">
                    <a:pos x="1747" y="27"/>
                  </a:cxn>
                  <a:cxn ang="0">
                    <a:pos x="1693" y="0"/>
                  </a:cxn>
                  <a:cxn ang="0">
                    <a:pos x="1559" y="27"/>
                  </a:cxn>
                  <a:cxn ang="0">
                    <a:pos x="1532" y="27"/>
                  </a:cxn>
                  <a:cxn ang="0">
                    <a:pos x="1398" y="0"/>
                  </a:cxn>
                  <a:cxn ang="0">
                    <a:pos x="1317" y="27"/>
                  </a:cxn>
                  <a:cxn ang="0">
                    <a:pos x="1263" y="0"/>
                  </a:cxn>
                  <a:cxn ang="0">
                    <a:pos x="1129" y="27"/>
                  </a:cxn>
                  <a:cxn ang="0">
                    <a:pos x="1102" y="27"/>
                  </a:cxn>
                  <a:cxn ang="0">
                    <a:pos x="968" y="0"/>
                  </a:cxn>
                  <a:cxn ang="0">
                    <a:pos x="887" y="27"/>
                  </a:cxn>
                  <a:cxn ang="0">
                    <a:pos x="833" y="0"/>
                  </a:cxn>
                  <a:cxn ang="0">
                    <a:pos x="699" y="27"/>
                  </a:cxn>
                  <a:cxn ang="0">
                    <a:pos x="672" y="27"/>
                  </a:cxn>
                  <a:cxn ang="0">
                    <a:pos x="538" y="0"/>
                  </a:cxn>
                  <a:cxn ang="0">
                    <a:pos x="457" y="27"/>
                  </a:cxn>
                  <a:cxn ang="0">
                    <a:pos x="403" y="0"/>
                  </a:cxn>
                  <a:cxn ang="0">
                    <a:pos x="269" y="27"/>
                  </a:cxn>
                  <a:cxn ang="0">
                    <a:pos x="242" y="27"/>
                  </a:cxn>
                  <a:cxn ang="0">
                    <a:pos x="108" y="0"/>
                  </a:cxn>
                  <a:cxn ang="0">
                    <a:pos x="27" y="27"/>
                  </a:cxn>
                </a:cxnLst>
                <a:rect l="0" t="0" r="r" b="b"/>
                <a:pathLst>
                  <a:path w="4918" h="27">
                    <a:moveTo>
                      <a:pt x="4918" y="27"/>
                    </a:moveTo>
                    <a:lnTo>
                      <a:pt x="4891" y="27"/>
                    </a:lnTo>
                    <a:lnTo>
                      <a:pt x="4891" y="0"/>
                    </a:lnTo>
                    <a:lnTo>
                      <a:pt x="4918" y="0"/>
                    </a:lnTo>
                    <a:lnTo>
                      <a:pt x="4918" y="27"/>
                    </a:lnTo>
                    <a:close/>
                    <a:moveTo>
                      <a:pt x="4864" y="27"/>
                    </a:moveTo>
                    <a:lnTo>
                      <a:pt x="4837" y="27"/>
                    </a:lnTo>
                    <a:lnTo>
                      <a:pt x="4837" y="0"/>
                    </a:lnTo>
                    <a:lnTo>
                      <a:pt x="4864" y="0"/>
                    </a:lnTo>
                    <a:lnTo>
                      <a:pt x="4864" y="27"/>
                    </a:lnTo>
                    <a:close/>
                    <a:moveTo>
                      <a:pt x="4810" y="27"/>
                    </a:moveTo>
                    <a:lnTo>
                      <a:pt x="4783" y="27"/>
                    </a:lnTo>
                    <a:lnTo>
                      <a:pt x="4783" y="0"/>
                    </a:lnTo>
                    <a:lnTo>
                      <a:pt x="4810" y="0"/>
                    </a:lnTo>
                    <a:lnTo>
                      <a:pt x="4810" y="27"/>
                    </a:lnTo>
                    <a:close/>
                    <a:moveTo>
                      <a:pt x="4756" y="27"/>
                    </a:moveTo>
                    <a:lnTo>
                      <a:pt x="4729" y="27"/>
                    </a:lnTo>
                    <a:lnTo>
                      <a:pt x="4729" y="0"/>
                    </a:lnTo>
                    <a:lnTo>
                      <a:pt x="4756" y="0"/>
                    </a:lnTo>
                    <a:lnTo>
                      <a:pt x="4756" y="27"/>
                    </a:lnTo>
                    <a:close/>
                    <a:moveTo>
                      <a:pt x="4703" y="27"/>
                    </a:moveTo>
                    <a:lnTo>
                      <a:pt x="4676" y="27"/>
                    </a:lnTo>
                    <a:lnTo>
                      <a:pt x="4676" y="0"/>
                    </a:lnTo>
                    <a:lnTo>
                      <a:pt x="4703" y="0"/>
                    </a:lnTo>
                    <a:lnTo>
                      <a:pt x="4703" y="27"/>
                    </a:lnTo>
                    <a:close/>
                    <a:moveTo>
                      <a:pt x="4649" y="27"/>
                    </a:moveTo>
                    <a:lnTo>
                      <a:pt x="4622" y="27"/>
                    </a:lnTo>
                    <a:lnTo>
                      <a:pt x="4622" y="0"/>
                    </a:lnTo>
                    <a:lnTo>
                      <a:pt x="4649" y="0"/>
                    </a:lnTo>
                    <a:lnTo>
                      <a:pt x="4649" y="27"/>
                    </a:lnTo>
                    <a:close/>
                    <a:moveTo>
                      <a:pt x="4595" y="27"/>
                    </a:moveTo>
                    <a:lnTo>
                      <a:pt x="4568" y="27"/>
                    </a:lnTo>
                    <a:lnTo>
                      <a:pt x="4568" y="0"/>
                    </a:lnTo>
                    <a:lnTo>
                      <a:pt x="4595" y="0"/>
                    </a:lnTo>
                    <a:lnTo>
                      <a:pt x="4595" y="27"/>
                    </a:lnTo>
                    <a:close/>
                    <a:moveTo>
                      <a:pt x="4541" y="27"/>
                    </a:moveTo>
                    <a:lnTo>
                      <a:pt x="4514" y="27"/>
                    </a:lnTo>
                    <a:lnTo>
                      <a:pt x="4514" y="0"/>
                    </a:lnTo>
                    <a:lnTo>
                      <a:pt x="4541" y="0"/>
                    </a:lnTo>
                    <a:lnTo>
                      <a:pt x="4541" y="27"/>
                    </a:lnTo>
                    <a:close/>
                    <a:moveTo>
                      <a:pt x="4488" y="27"/>
                    </a:moveTo>
                    <a:lnTo>
                      <a:pt x="4461" y="27"/>
                    </a:lnTo>
                    <a:lnTo>
                      <a:pt x="4461" y="0"/>
                    </a:lnTo>
                    <a:lnTo>
                      <a:pt x="4488" y="0"/>
                    </a:lnTo>
                    <a:lnTo>
                      <a:pt x="4488" y="27"/>
                    </a:lnTo>
                    <a:close/>
                    <a:moveTo>
                      <a:pt x="4434" y="27"/>
                    </a:moveTo>
                    <a:lnTo>
                      <a:pt x="4407" y="27"/>
                    </a:lnTo>
                    <a:lnTo>
                      <a:pt x="4407" y="0"/>
                    </a:lnTo>
                    <a:lnTo>
                      <a:pt x="4434" y="0"/>
                    </a:lnTo>
                    <a:lnTo>
                      <a:pt x="4434" y="27"/>
                    </a:lnTo>
                    <a:close/>
                    <a:moveTo>
                      <a:pt x="4380" y="27"/>
                    </a:moveTo>
                    <a:lnTo>
                      <a:pt x="4353" y="27"/>
                    </a:lnTo>
                    <a:lnTo>
                      <a:pt x="4353" y="0"/>
                    </a:lnTo>
                    <a:lnTo>
                      <a:pt x="4380" y="0"/>
                    </a:lnTo>
                    <a:lnTo>
                      <a:pt x="4380" y="27"/>
                    </a:lnTo>
                    <a:close/>
                    <a:moveTo>
                      <a:pt x="4326" y="27"/>
                    </a:moveTo>
                    <a:lnTo>
                      <a:pt x="4300" y="27"/>
                    </a:lnTo>
                    <a:lnTo>
                      <a:pt x="4300" y="0"/>
                    </a:lnTo>
                    <a:lnTo>
                      <a:pt x="4326" y="0"/>
                    </a:lnTo>
                    <a:lnTo>
                      <a:pt x="4326" y="27"/>
                    </a:lnTo>
                    <a:close/>
                    <a:moveTo>
                      <a:pt x="4273" y="27"/>
                    </a:moveTo>
                    <a:lnTo>
                      <a:pt x="4246" y="27"/>
                    </a:lnTo>
                    <a:lnTo>
                      <a:pt x="4246" y="0"/>
                    </a:lnTo>
                    <a:lnTo>
                      <a:pt x="4273" y="0"/>
                    </a:lnTo>
                    <a:lnTo>
                      <a:pt x="4273" y="27"/>
                    </a:lnTo>
                    <a:close/>
                    <a:moveTo>
                      <a:pt x="4219" y="27"/>
                    </a:moveTo>
                    <a:lnTo>
                      <a:pt x="4192" y="27"/>
                    </a:lnTo>
                    <a:lnTo>
                      <a:pt x="4192" y="0"/>
                    </a:lnTo>
                    <a:lnTo>
                      <a:pt x="4219" y="0"/>
                    </a:lnTo>
                    <a:lnTo>
                      <a:pt x="4219" y="27"/>
                    </a:lnTo>
                    <a:close/>
                    <a:moveTo>
                      <a:pt x="4165" y="27"/>
                    </a:moveTo>
                    <a:lnTo>
                      <a:pt x="4138" y="27"/>
                    </a:lnTo>
                    <a:lnTo>
                      <a:pt x="4138" y="0"/>
                    </a:lnTo>
                    <a:lnTo>
                      <a:pt x="4165" y="0"/>
                    </a:lnTo>
                    <a:lnTo>
                      <a:pt x="4165" y="27"/>
                    </a:lnTo>
                    <a:close/>
                    <a:moveTo>
                      <a:pt x="4111" y="27"/>
                    </a:moveTo>
                    <a:lnTo>
                      <a:pt x="4085" y="27"/>
                    </a:lnTo>
                    <a:lnTo>
                      <a:pt x="4085" y="0"/>
                    </a:lnTo>
                    <a:lnTo>
                      <a:pt x="4111" y="0"/>
                    </a:lnTo>
                    <a:lnTo>
                      <a:pt x="4111" y="27"/>
                    </a:lnTo>
                    <a:close/>
                    <a:moveTo>
                      <a:pt x="4058" y="27"/>
                    </a:moveTo>
                    <a:lnTo>
                      <a:pt x="4031" y="27"/>
                    </a:lnTo>
                    <a:lnTo>
                      <a:pt x="4031" y="0"/>
                    </a:lnTo>
                    <a:lnTo>
                      <a:pt x="4058" y="0"/>
                    </a:lnTo>
                    <a:lnTo>
                      <a:pt x="4058" y="27"/>
                    </a:lnTo>
                    <a:close/>
                    <a:moveTo>
                      <a:pt x="4004" y="27"/>
                    </a:moveTo>
                    <a:lnTo>
                      <a:pt x="3977" y="27"/>
                    </a:lnTo>
                    <a:lnTo>
                      <a:pt x="3977" y="0"/>
                    </a:lnTo>
                    <a:lnTo>
                      <a:pt x="4004" y="0"/>
                    </a:lnTo>
                    <a:lnTo>
                      <a:pt x="4004" y="27"/>
                    </a:lnTo>
                    <a:close/>
                    <a:moveTo>
                      <a:pt x="3950" y="27"/>
                    </a:moveTo>
                    <a:lnTo>
                      <a:pt x="3923" y="27"/>
                    </a:lnTo>
                    <a:lnTo>
                      <a:pt x="3923" y="0"/>
                    </a:lnTo>
                    <a:lnTo>
                      <a:pt x="3950" y="0"/>
                    </a:lnTo>
                    <a:lnTo>
                      <a:pt x="3950" y="27"/>
                    </a:lnTo>
                    <a:close/>
                    <a:moveTo>
                      <a:pt x="3896" y="27"/>
                    </a:moveTo>
                    <a:lnTo>
                      <a:pt x="3870" y="27"/>
                    </a:lnTo>
                    <a:lnTo>
                      <a:pt x="3870" y="0"/>
                    </a:lnTo>
                    <a:lnTo>
                      <a:pt x="3896" y="0"/>
                    </a:lnTo>
                    <a:lnTo>
                      <a:pt x="3896" y="27"/>
                    </a:lnTo>
                    <a:close/>
                    <a:moveTo>
                      <a:pt x="3843" y="27"/>
                    </a:moveTo>
                    <a:lnTo>
                      <a:pt x="3816" y="27"/>
                    </a:lnTo>
                    <a:lnTo>
                      <a:pt x="3816" y="0"/>
                    </a:lnTo>
                    <a:lnTo>
                      <a:pt x="3843" y="0"/>
                    </a:lnTo>
                    <a:lnTo>
                      <a:pt x="3843" y="27"/>
                    </a:lnTo>
                    <a:close/>
                    <a:moveTo>
                      <a:pt x="3789" y="27"/>
                    </a:moveTo>
                    <a:lnTo>
                      <a:pt x="3762" y="27"/>
                    </a:lnTo>
                    <a:lnTo>
                      <a:pt x="3762" y="0"/>
                    </a:lnTo>
                    <a:lnTo>
                      <a:pt x="3789" y="0"/>
                    </a:lnTo>
                    <a:lnTo>
                      <a:pt x="3789" y="27"/>
                    </a:lnTo>
                    <a:close/>
                    <a:moveTo>
                      <a:pt x="3735" y="27"/>
                    </a:moveTo>
                    <a:lnTo>
                      <a:pt x="3708" y="27"/>
                    </a:lnTo>
                    <a:lnTo>
                      <a:pt x="3708" y="0"/>
                    </a:lnTo>
                    <a:lnTo>
                      <a:pt x="3735" y="0"/>
                    </a:lnTo>
                    <a:lnTo>
                      <a:pt x="3735" y="27"/>
                    </a:lnTo>
                    <a:close/>
                    <a:moveTo>
                      <a:pt x="3682" y="27"/>
                    </a:moveTo>
                    <a:lnTo>
                      <a:pt x="3655" y="27"/>
                    </a:lnTo>
                    <a:lnTo>
                      <a:pt x="3655" y="0"/>
                    </a:lnTo>
                    <a:lnTo>
                      <a:pt x="3682" y="0"/>
                    </a:lnTo>
                    <a:lnTo>
                      <a:pt x="3682" y="27"/>
                    </a:lnTo>
                    <a:close/>
                    <a:moveTo>
                      <a:pt x="3628" y="27"/>
                    </a:moveTo>
                    <a:lnTo>
                      <a:pt x="3601" y="27"/>
                    </a:lnTo>
                    <a:lnTo>
                      <a:pt x="3601" y="0"/>
                    </a:lnTo>
                    <a:lnTo>
                      <a:pt x="3628" y="0"/>
                    </a:lnTo>
                    <a:lnTo>
                      <a:pt x="3628" y="27"/>
                    </a:lnTo>
                    <a:close/>
                    <a:moveTo>
                      <a:pt x="3574" y="27"/>
                    </a:moveTo>
                    <a:lnTo>
                      <a:pt x="3547" y="27"/>
                    </a:lnTo>
                    <a:lnTo>
                      <a:pt x="3547" y="0"/>
                    </a:lnTo>
                    <a:lnTo>
                      <a:pt x="3574" y="0"/>
                    </a:lnTo>
                    <a:lnTo>
                      <a:pt x="3574" y="27"/>
                    </a:lnTo>
                    <a:close/>
                    <a:moveTo>
                      <a:pt x="3520" y="27"/>
                    </a:moveTo>
                    <a:lnTo>
                      <a:pt x="3493" y="27"/>
                    </a:lnTo>
                    <a:lnTo>
                      <a:pt x="3493" y="0"/>
                    </a:lnTo>
                    <a:lnTo>
                      <a:pt x="3520" y="0"/>
                    </a:lnTo>
                    <a:lnTo>
                      <a:pt x="3520" y="27"/>
                    </a:lnTo>
                    <a:close/>
                    <a:moveTo>
                      <a:pt x="3467" y="27"/>
                    </a:moveTo>
                    <a:lnTo>
                      <a:pt x="3440" y="27"/>
                    </a:lnTo>
                    <a:lnTo>
                      <a:pt x="3440" y="0"/>
                    </a:lnTo>
                    <a:lnTo>
                      <a:pt x="3467" y="0"/>
                    </a:lnTo>
                    <a:lnTo>
                      <a:pt x="3467" y="27"/>
                    </a:lnTo>
                    <a:close/>
                    <a:moveTo>
                      <a:pt x="3413" y="27"/>
                    </a:moveTo>
                    <a:lnTo>
                      <a:pt x="3386" y="27"/>
                    </a:lnTo>
                    <a:lnTo>
                      <a:pt x="3386" y="0"/>
                    </a:lnTo>
                    <a:lnTo>
                      <a:pt x="3413" y="0"/>
                    </a:lnTo>
                    <a:lnTo>
                      <a:pt x="3413" y="27"/>
                    </a:lnTo>
                    <a:close/>
                    <a:moveTo>
                      <a:pt x="3359" y="27"/>
                    </a:moveTo>
                    <a:lnTo>
                      <a:pt x="3332" y="27"/>
                    </a:lnTo>
                    <a:lnTo>
                      <a:pt x="3332" y="0"/>
                    </a:lnTo>
                    <a:lnTo>
                      <a:pt x="3359" y="0"/>
                    </a:lnTo>
                    <a:lnTo>
                      <a:pt x="3359" y="27"/>
                    </a:lnTo>
                    <a:close/>
                    <a:moveTo>
                      <a:pt x="3305" y="27"/>
                    </a:moveTo>
                    <a:lnTo>
                      <a:pt x="3278" y="27"/>
                    </a:lnTo>
                    <a:lnTo>
                      <a:pt x="3278" y="0"/>
                    </a:lnTo>
                    <a:lnTo>
                      <a:pt x="3305" y="0"/>
                    </a:lnTo>
                    <a:lnTo>
                      <a:pt x="3305" y="27"/>
                    </a:lnTo>
                    <a:close/>
                    <a:moveTo>
                      <a:pt x="3252" y="27"/>
                    </a:moveTo>
                    <a:lnTo>
                      <a:pt x="3225" y="27"/>
                    </a:lnTo>
                    <a:lnTo>
                      <a:pt x="3225" y="0"/>
                    </a:lnTo>
                    <a:lnTo>
                      <a:pt x="3252" y="0"/>
                    </a:lnTo>
                    <a:lnTo>
                      <a:pt x="3252" y="27"/>
                    </a:lnTo>
                    <a:close/>
                    <a:moveTo>
                      <a:pt x="3198" y="27"/>
                    </a:moveTo>
                    <a:lnTo>
                      <a:pt x="3171" y="27"/>
                    </a:lnTo>
                    <a:lnTo>
                      <a:pt x="3171" y="0"/>
                    </a:lnTo>
                    <a:lnTo>
                      <a:pt x="3198" y="0"/>
                    </a:lnTo>
                    <a:lnTo>
                      <a:pt x="3198" y="27"/>
                    </a:lnTo>
                    <a:close/>
                    <a:moveTo>
                      <a:pt x="3144" y="27"/>
                    </a:moveTo>
                    <a:lnTo>
                      <a:pt x="3117" y="27"/>
                    </a:lnTo>
                    <a:lnTo>
                      <a:pt x="3117" y="0"/>
                    </a:lnTo>
                    <a:lnTo>
                      <a:pt x="3144" y="0"/>
                    </a:lnTo>
                    <a:lnTo>
                      <a:pt x="3144" y="27"/>
                    </a:lnTo>
                    <a:close/>
                    <a:moveTo>
                      <a:pt x="3090" y="27"/>
                    </a:moveTo>
                    <a:lnTo>
                      <a:pt x="3064" y="27"/>
                    </a:lnTo>
                    <a:lnTo>
                      <a:pt x="3064" y="0"/>
                    </a:lnTo>
                    <a:lnTo>
                      <a:pt x="3090" y="0"/>
                    </a:lnTo>
                    <a:lnTo>
                      <a:pt x="3090" y="27"/>
                    </a:lnTo>
                    <a:close/>
                    <a:moveTo>
                      <a:pt x="3037" y="27"/>
                    </a:moveTo>
                    <a:lnTo>
                      <a:pt x="3010" y="27"/>
                    </a:lnTo>
                    <a:lnTo>
                      <a:pt x="3010" y="0"/>
                    </a:lnTo>
                    <a:lnTo>
                      <a:pt x="3037" y="0"/>
                    </a:lnTo>
                    <a:lnTo>
                      <a:pt x="3037" y="27"/>
                    </a:lnTo>
                    <a:close/>
                    <a:moveTo>
                      <a:pt x="2983" y="27"/>
                    </a:moveTo>
                    <a:lnTo>
                      <a:pt x="2956" y="27"/>
                    </a:lnTo>
                    <a:lnTo>
                      <a:pt x="2956" y="0"/>
                    </a:lnTo>
                    <a:lnTo>
                      <a:pt x="2983" y="0"/>
                    </a:lnTo>
                    <a:lnTo>
                      <a:pt x="2983" y="27"/>
                    </a:lnTo>
                    <a:close/>
                    <a:moveTo>
                      <a:pt x="2929" y="27"/>
                    </a:moveTo>
                    <a:lnTo>
                      <a:pt x="2902" y="27"/>
                    </a:lnTo>
                    <a:lnTo>
                      <a:pt x="2902" y="0"/>
                    </a:lnTo>
                    <a:lnTo>
                      <a:pt x="2929" y="0"/>
                    </a:lnTo>
                    <a:lnTo>
                      <a:pt x="2929" y="27"/>
                    </a:lnTo>
                    <a:close/>
                    <a:moveTo>
                      <a:pt x="2875" y="27"/>
                    </a:moveTo>
                    <a:lnTo>
                      <a:pt x="2849" y="27"/>
                    </a:lnTo>
                    <a:lnTo>
                      <a:pt x="2849" y="0"/>
                    </a:lnTo>
                    <a:lnTo>
                      <a:pt x="2875" y="0"/>
                    </a:lnTo>
                    <a:lnTo>
                      <a:pt x="2875" y="27"/>
                    </a:lnTo>
                    <a:close/>
                    <a:moveTo>
                      <a:pt x="2822" y="27"/>
                    </a:moveTo>
                    <a:lnTo>
                      <a:pt x="2795" y="27"/>
                    </a:lnTo>
                    <a:lnTo>
                      <a:pt x="2795" y="0"/>
                    </a:lnTo>
                    <a:lnTo>
                      <a:pt x="2822" y="0"/>
                    </a:lnTo>
                    <a:lnTo>
                      <a:pt x="2822" y="27"/>
                    </a:lnTo>
                    <a:close/>
                    <a:moveTo>
                      <a:pt x="2768" y="27"/>
                    </a:moveTo>
                    <a:lnTo>
                      <a:pt x="2741" y="27"/>
                    </a:lnTo>
                    <a:lnTo>
                      <a:pt x="2741" y="0"/>
                    </a:lnTo>
                    <a:lnTo>
                      <a:pt x="2768" y="0"/>
                    </a:lnTo>
                    <a:lnTo>
                      <a:pt x="2768" y="27"/>
                    </a:lnTo>
                    <a:close/>
                    <a:moveTo>
                      <a:pt x="2714" y="27"/>
                    </a:moveTo>
                    <a:lnTo>
                      <a:pt x="2687" y="27"/>
                    </a:lnTo>
                    <a:lnTo>
                      <a:pt x="2687" y="0"/>
                    </a:lnTo>
                    <a:lnTo>
                      <a:pt x="2714" y="0"/>
                    </a:lnTo>
                    <a:lnTo>
                      <a:pt x="2714" y="27"/>
                    </a:lnTo>
                    <a:close/>
                    <a:moveTo>
                      <a:pt x="2660" y="27"/>
                    </a:moveTo>
                    <a:lnTo>
                      <a:pt x="2634" y="27"/>
                    </a:lnTo>
                    <a:lnTo>
                      <a:pt x="2634" y="0"/>
                    </a:lnTo>
                    <a:lnTo>
                      <a:pt x="2660" y="0"/>
                    </a:lnTo>
                    <a:lnTo>
                      <a:pt x="2660" y="27"/>
                    </a:lnTo>
                    <a:close/>
                    <a:moveTo>
                      <a:pt x="2607" y="27"/>
                    </a:moveTo>
                    <a:lnTo>
                      <a:pt x="2580" y="27"/>
                    </a:lnTo>
                    <a:lnTo>
                      <a:pt x="2580" y="0"/>
                    </a:lnTo>
                    <a:lnTo>
                      <a:pt x="2607" y="0"/>
                    </a:lnTo>
                    <a:lnTo>
                      <a:pt x="2607" y="27"/>
                    </a:lnTo>
                    <a:close/>
                    <a:moveTo>
                      <a:pt x="2553" y="27"/>
                    </a:moveTo>
                    <a:lnTo>
                      <a:pt x="2526" y="27"/>
                    </a:lnTo>
                    <a:lnTo>
                      <a:pt x="2526" y="0"/>
                    </a:lnTo>
                    <a:lnTo>
                      <a:pt x="2553" y="0"/>
                    </a:lnTo>
                    <a:lnTo>
                      <a:pt x="2553" y="27"/>
                    </a:lnTo>
                    <a:close/>
                    <a:moveTo>
                      <a:pt x="2499" y="27"/>
                    </a:moveTo>
                    <a:lnTo>
                      <a:pt x="2472" y="27"/>
                    </a:lnTo>
                    <a:lnTo>
                      <a:pt x="2472" y="0"/>
                    </a:lnTo>
                    <a:lnTo>
                      <a:pt x="2499" y="0"/>
                    </a:lnTo>
                    <a:lnTo>
                      <a:pt x="2499" y="27"/>
                    </a:lnTo>
                    <a:close/>
                    <a:moveTo>
                      <a:pt x="2445" y="27"/>
                    </a:moveTo>
                    <a:lnTo>
                      <a:pt x="2419" y="27"/>
                    </a:lnTo>
                    <a:lnTo>
                      <a:pt x="2419" y="0"/>
                    </a:lnTo>
                    <a:lnTo>
                      <a:pt x="2445" y="0"/>
                    </a:lnTo>
                    <a:lnTo>
                      <a:pt x="2445" y="27"/>
                    </a:lnTo>
                    <a:close/>
                    <a:moveTo>
                      <a:pt x="2392" y="27"/>
                    </a:moveTo>
                    <a:lnTo>
                      <a:pt x="2365" y="27"/>
                    </a:lnTo>
                    <a:lnTo>
                      <a:pt x="2365" y="0"/>
                    </a:lnTo>
                    <a:lnTo>
                      <a:pt x="2392" y="0"/>
                    </a:lnTo>
                    <a:lnTo>
                      <a:pt x="2392" y="27"/>
                    </a:lnTo>
                    <a:close/>
                    <a:moveTo>
                      <a:pt x="2338" y="27"/>
                    </a:moveTo>
                    <a:lnTo>
                      <a:pt x="2311" y="27"/>
                    </a:lnTo>
                    <a:lnTo>
                      <a:pt x="2311" y="0"/>
                    </a:lnTo>
                    <a:lnTo>
                      <a:pt x="2338" y="0"/>
                    </a:lnTo>
                    <a:lnTo>
                      <a:pt x="2338" y="27"/>
                    </a:lnTo>
                    <a:close/>
                    <a:moveTo>
                      <a:pt x="2284" y="27"/>
                    </a:moveTo>
                    <a:lnTo>
                      <a:pt x="2257" y="27"/>
                    </a:lnTo>
                    <a:lnTo>
                      <a:pt x="2257" y="0"/>
                    </a:lnTo>
                    <a:lnTo>
                      <a:pt x="2284" y="0"/>
                    </a:lnTo>
                    <a:lnTo>
                      <a:pt x="2284" y="27"/>
                    </a:lnTo>
                    <a:close/>
                    <a:moveTo>
                      <a:pt x="2231" y="27"/>
                    </a:moveTo>
                    <a:lnTo>
                      <a:pt x="2204" y="27"/>
                    </a:lnTo>
                    <a:lnTo>
                      <a:pt x="2204" y="0"/>
                    </a:lnTo>
                    <a:lnTo>
                      <a:pt x="2231" y="0"/>
                    </a:lnTo>
                    <a:lnTo>
                      <a:pt x="2231" y="27"/>
                    </a:lnTo>
                    <a:close/>
                    <a:moveTo>
                      <a:pt x="2177" y="27"/>
                    </a:moveTo>
                    <a:lnTo>
                      <a:pt x="2150" y="27"/>
                    </a:lnTo>
                    <a:lnTo>
                      <a:pt x="2150" y="0"/>
                    </a:lnTo>
                    <a:lnTo>
                      <a:pt x="2177" y="0"/>
                    </a:lnTo>
                    <a:lnTo>
                      <a:pt x="2177" y="27"/>
                    </a:lnTo>
                    <a:close/>
                    <a:moveTo>
                      <a:pt x="2123" y="27"/>
                    </a:moveTo>
                    <a:lnTo>
                      <a:pt x="2096" y="27"/>
                    </a:lnTo>
                    <a:lnTo>
                      <a:pt x="2096" y="0"/>
                    </a:lnTo>
                    <a:lnTo>
                      <a:pt x="2123" y="0"/>
                    </a:lnTo>
                    <a:lnTo>
                      <a:pt x="2123" y="27"/>
                    </a:lnTo>
                    <a:close/>
                    <a:moveTo>
                      <a:pt x="2069" y="27"/>
                    </a:moveTo>
                    <a:lnTo>
                      <a:pt x="2042" y="27"/>
                    </a:lnTo>
                    <a:lnTo>
                      <a:pt x="2042" y="0"/>
                    </a:lnTo>
                    <a:lnTo>
                      <a:pt x="2069" y="0"/>
                    </a:lnTo>
                    <a:lnTo>
                      <a:pt x="2069" y="27"/>
                    </a:lnTo>
                    <a:close/>
                    <a:moveTo>
                      <a:pt x="2016" y="27"/>
                    </a:moveTo>
                    <a:lnTo>
                      <a:pt x="1989" y="27"/>
                    </a:lnTo>
                    <a:lnTo>
                      <a:pt x="1989" y="0"/>
                    </a:lnTo>
                    <a:lnTo>
                      <a:pt x="2016" y="0"/>
                    </a:lnTo>
                    <a:lnTo>
                      <a:pt x="2016" y="27"/>
                    </a:lnTo>
                    <a:close/>
                    <a:moveTo>
                      <a:pt x="1962" y="27"/>
                    </a:moveTo>
                    <a:lnTo>
                      <a:pt x="1935" y="27"/>
                    </a:lnTo>
                    <a:lnTo>
                      <a:pt x="1935" y="0"/>
                    </a:lnTo>
                    <a:lnTo>
                      <a:pt x="1962" y="0"/>
                    </a:lnTo>
                    <a:lnTo>
                      <a:pt x="1962" y="27"/>
                    </a:lnTo>
                    <a:close/>
                    <a:moveTo>
                      <a:pt x="1908" y="27"/>
                    </a:moveTo>
                    <a:lnTo>
                      <a:pt x="1881" y="27"/>
                    </a:lnTo>
                    <a:lnTo>
                      <a:pt x="1881" y="0"/>
                    </a:lnTo>
                    <a:lnTo>
                      <a:pt x="1908" y="0"/>
                    </a:lnTo>
                    <a:lnTo>
                      <a:pt x="1908" y="27"/>
                    </a:lnTo>
                    <a:close/>
                    <a:moveTo>
                      <a:pt x="1854" y="27"/>
                    </a:moveTo>
                    <a:lnTo>
                      <a:pt x="1827" y="27"/>
                    </a:lnTo>
                    <a:lnTo>
                      <a:pt x="1827" y="0"/>
                    </a:lnTo>
                    <a:lnTo>
                      <a:pt x="1854" y="0"/>
                    </a:lnTo>
                    <a:lnTo>
                      <a:pt x="1854" y="27"/>
                    </a:lnTo>
                    <a:close/>
                    <a:moveTo>
                      <a:pt x="1801" y="27"/>
                    </a:moveTo>
                    <a:lnTo>
                      <a:pt x="1774" y="27"/>
                    </a:lnTo>
                    <a:lnTo>
                      <a:pt x="1774" y="0"/>
                    </a:lnTo>
                    <a:lnTo>
                      <a:pt x="1801" y="0"/>
                    </a:lnTo>
                    <a:lnTo>
                      <a:pt x="1801" y="27"/>
                    </a:lnTo>
                    <a:close/>
                    <a:moveTo>
                      <a:pt x="1747" y="27"/>
                    </a:moveTo>
                    <a:lnTo>
                      <a:pt x="1720" y="27"/>
                    </a:lnTo>
                    <a:lnTo>
                      <a:pt x="1720" y="0"/>
                    </a:lnTo>
                    <a:lnTo>
                      <a:pt x="1747" y="0"/>
                    </a:lnTo>
                    <a:lnTo>
                      <a:pt x="1747" y="27"/>
                    </a:lnTo>
                    <a:close/>
                    <a:moveTo>
                      <a:pt x="1693" y="27"/>
                    </a:moveTo>
                    <a:lnTo>
                      <a:pt x="1666" y="27"/>
                    </a:lnTo>
                    <a:lnTo>
                      <a:pt x="1666" y="0"/>
                    </a:lnTo>
                    <a:lnTo>
                      <a:pt x="1693" y="0"/>
                    </a:lnTo>
                    <a:lnTo>
                      <a:pt x="1693" y="27"/>
                    </a:lnTo>
                    <a:close/>
                    <a:moveTo>
                      <a:pt x="1639" y="27"/>
                    </a:moveTo>
                    <a:lnTo>
                      <a:pt x="1613" y="27"/>
                    </a:lnTo>
                    <a:lnTo>
                      <a:pt x="1613" y="0"/>
                    </a:lnTo>
                    <a:lnTo>
                      <a:pt x="1639" y="0"/>
                    </a:lnTo>
                    <a:lnTo>
                      <a:pt x="1639" y="27"/>
                    </a:lnTo>
                    <a:close/>
                    <a:moveTo>
                      <a:pt x="1586" y="27"/>
                    </a:moveTo>
                    <a:lnTo>
                      <a:pt x="1559" y="27"/>
                    </a:lnTo>
                    <a:lnTo>
                      <a:pt x="1559" y="0"/>
                    </a:lnTo>
                    <a:lnTo>
                      <a:pt x="1586" y="0"/>
                    </a:lnTo>
                    <a:lnTo>
                      <a:pt x="1586" y="27"/>
                    </a:lnTo>
                    <a:close/>
                    <a:moveTo>
                      <a:pt x="1532" y="27"/>
                    </a:moveTo>
                    <a:lnTo>
                      <a:pt x="1505" y="27"/>
                    </a:lnTo>
                    <a:lnTo>
                      <a:pt x="1505" y="0"/>
                    </a:lnTo>
                    <a:lnTo>
                      <a:pt x="1532" y="0"/>
                    </a:lnTo>
                    <a:lnTo>
                      <a:pt x="1532" y="27"/>
                    </a:lnTo>
                    <a:close/>
                    <a:moveTo>
                      <a:pt x="1478" y="27"/>
                    </a:moveTo>
                    <a:lnTo>
                      <a:pt x="1451" y="27"/>
                    </a:lnTo>
                    <a:lnTo>
                      <a:pt x="1451" y="0"/>
                    </a:lnTo>
                    <a:lnTo>
                      <a:pt x="1478" y="0"/>
                    </a:lnTo>
                    <a:lnTo>
                      <a:pt x="1478" y="27"/>
                    </a:lnTo>
                    <a:close/>
                    <a:moveTo>
                      <a:pt x="1424" y="27"/>
                    </a:moveTo>
                    <a:lnTo>
                      <a:pt x="1398" y="27"/>
                    </a:lnTo>
                    <a:lnTo>
                      <a:pt x="1398" y="0"/>
                    </a:lnTo>
                    <a:lnTo>
                      <a:pt x="1424" y="0"/>
                    </a:lnTo>
                    <a:lnTo>
                      <a:pt x="1424" y="27"/>
                    </a:lnTo>
                    <a:close/>
                    <a:moveTo>
                      <a:pt x="1371" y="27"/>
                    </a:moveTo>
                    <a:lnTo>
                      <a:pt x="1344" y="27"/>
                    </a:lnTo>
                    <a:lnTo>
                      <a:pt x="1344" y="0"/>
                    </a:lnTo>
                    <a:lnTo>
                      <a:pt x="1371" y="0"/>
                    </a:lnTo>
                    <a:lnTo>
                      <a:pt x="1371" y="27"/>
                    </a:lnTo>
                    <a:close/>
                    <a:moveTo>
                      <a:pt x="1317" y="27"/>
                    </a:moveTo>
                    <a:lnTo>
                      <a:pt x="1290" y="27"/>
                    </a:lnTo>
                    <a:lnTo>
                      <a:pt x="1290" y="0"/>
                    </a:lnTo>
                    <a:lnTo>
                      <a:pt x="1317" y="0"/>
                    </a:lnTo>
                    <a:lnTo>
                      <a:pt x="1317" y="27"/>
                    </a:lnTo>
                    <a:close/>
                    <a:moveTo>
                      <a:pt x="1263" y="27"/>
                    </a:moveTo>
                    <a:lnTo>
                      <a:pt x="1236" y="27"/>
                    </a:lnTo>
                    <a:lnTo>
                      <a:pt x="1236" y="0"/>
                    </a:lnTo>
                    <a:lnTo>
                      <a:pt x="1263" y="0"/>
                    </a:lnTo>
                    <a:lnTo>
                      <a:pt x="1263" y="27"/>
                    </a:lnTo>
                    <a:close/>
                    <a:moveTo>
                      <a:pt x="1209" y="27"/>
                    </a:moveTo>
                    <a:lnTo>
                      <a:pt x="1183" y="27"/>
                    </a:lnTo>
                    <a:lnTo>
                      <a:pt x="1183" y="0"/>
                    </a:lnTo>
                    <a:lnTo>
                      <a:pt x="1209" y="0"/>
                    </a:lnTo>
                    <a:lnTo>
                      <a:pt x="1209" y="27"/>
                    </a:lnTo>
                    <a:close/>
                    <a:moveTo>
                      <a:pt x="1156" y="27"/>
                    </a:moveTo>
                    <a:lnTo>
                      <a:pt x="1129" y="27"/>
                    </a:lnTo>
                    <a:lnTo>
                      <a:pt x="1129" y="0"/>
                    </a:lnTo>
                    <a:lnTo>
                      <a:pt x="1156" y="0"/>
                    </a:lnTo>
                    <a:lnTo>
                      <a:pt x="1156" y="27"/>
                    </a:lnTo>
                    <a:close/>
                    <a:moveTo>
                      <a:pt x="1102" y="27"/>
                    </a:moveTo>
                    <a:lnTo>
                      <a:pt x="1075" y="27"/>
                    </a:lnTo>
                    <a:lnTo>
                      <a:pt x="1075" y="0"/>
                    </a:lnTo>
                    <a:lnTo>
                      <a:pt x="1102" y="0"/>
                    </a:lnTo>
                    <a:lnTo>
                      <a:pt x="1102" y="27"/>
                    </a:lnTo>
                    <a:close/>
                    <a:moveTo>
                      <a:pt x="1048" y="27"/>
                    </a:moveTo>
                    <a:lnTo>
                      <a:pt x="1021" y="27"/>
                    </a:lnTo>
                    <a:lnTo>
                      <a:pt x="1021" y="0"/>
                    </a:lnTo>
                    <a:lnTo>
                      <a:pt x="1048" y="0"/>
                    </a:lnTo>
                    <a:lnTo>
                      <a:pt x="1048" y="27"/>
                    </a:lnTo>
                    <a:close/>
                    <a:moveTo>
                      <a:pt x="995" y="27"/>
                    </a:moveTo>
                    <a:lnTo>
                      <a:pt x="968" y="27"/>
                    </a:lnTo>
                    <a:lnTo>
                      <a:pt x="968" y="0"/>
                    </a:lnTo>
                    <a:lnTo>
                      <a:pt x="995" y="0"/>
                    </a:lnTo>
                    <a:lnTo>
                      <a:pt x="995" y="27"/>
                    </a:lnTo>
                    <a:close/>
                    <a:moveTo>
                      <a:pt x="941" y="27"/>
                    </a:moveTo>
                    <a:lnTo>
                      <a:pt x="914" y="27"/>
                    </a:lnTo>
                    <a:lnTo>
                      <a:pt x="914" y="0"/>
                    </a:lnTo>
                    <a:lnTo>
                      <a:pt x="941" y="0"/>
                    </a:lnTo>
                    <a:lnTo>
                      <a:pt x="941" y="27"/>
                    </a:lnTo>
                    <a:close/>
                    <a:moveTo>
                      <a:pt x="887" y="27"/>
                    </a:moveTo>
                    <a:lnTo>
                      <a:pt x="860" y="27"/>
                    </a:lnTo>
                    <a:lnTo>
                      <a:pt x="860" y="0"/>
                    </a:lnTo>
                    <a:lnTo>
                      <a:pt x="887" y="0"/>
                    </a:lnTo>
                    <a:lnTo>
                      <a:pt x="887" y="27"/>
                    </a:lnTo>
                    <a:close/>
                    <a:moveTo>
                      <a:pt x="833" y="27"/>
                    </a:moveTo>
                    <a:lnTo>
                      <a:pt x="806" y="27"/>
                    </a:lnTo>
                    <a:lnTo>
                      <a:pt x="806" y="0"/>
                    </a:lnTo>
                    <a:lnTo>
                      <a:pt x="833" y="0"/>
                    </a:lnTo>
                    <a:lnTo>
                      <a:pt x="833" y="27"/>
                    </a:lnTo>
                    <a:close/>
                    <a:moveTo>
                      <a:pt x="780" y="27"/>
                    </a:moveTo>
                    <a:lnTo>
                      <a:pt x="753" y="27"/>
                    </a:lnTo>
                    <a:lnTo>
                      <a:pt x="753" y="0"/>
                    </a:lnTo>
                    <a:lnTo>
                      <a:pt x="780" y="0"/>
                    </a:lnTo>
                    <a:lnTo>
                      <a:pt x="780" y="27"/>
                    </a:lnTo>
                    <a:close/>
                    <a:moveTo>
                      <a:pt x="726" y="27"/>
                    </a:moveTo>
                    <a:lnTo>
                      <a:pt x="699" y="27"/>
                    </a:lnTo>
                    <a:lnTo>
                      <a:pt x="699" y="0"/>
                    </a:lnTo>
                    <a:lnTo>
                      <a:pt x="726" y="0"/>
                    </a:lnTo>
                    <a:lnTo>
                      <a:pt x="726" y="27"/>
                    </a:lnTo>
                    <a:close/>
                    <a:moveTo>
                      <a:pt x="672" y="27"/>
                    </a:moveTo>
                    <a:lnTo>
                      <a:pt x="645" y="27"/>
                    </a:lnTo>
                    <a:lnTo>
                      <a:pt x="645" y="0"/>
                    </a:lnTo>
                    <a:lnTo>
                      <a:pt x="672" y="0"/>
                    </a:lnTo>
                    <a:lnTo>
                      <a:pt x="672" y="27"/>
                    </a:lnTo>
                    <a:close/>
                    <a:moveTo>
                      <a:pt x="618" y="27"/>
                    </a:moveTo>
                    <a:lnTo>
                      <a:pt x="591" y="27"/>
                    </a:lnTo>
                    <a:lnTo>
                      <a:pt x="591" y="0"/>
                    </a:lnTo>
                    <a:lnTo>
                      <a:pt x="618" y="0"/>
                    </a:lnTo>
                    <a:lnTo>
                      <a:pt x="618" y="27"/>
                    </a:lnTo>
                    <a:close/>
                    <a:moveTo>
                      <a:pt x="565" y="27"/>
                    </a:moveTo>
                    <a:lnTo>
                      <a:pt x="538" y="27"/>
                    </a:lnTo>
                    <a:lnTo>
                      <a:pt x="538" y="0"/>
                    </a:lnTo>
                    <a:lnTo>
                      <a:pt x="565" y="0"/>
                    </a:lnTo>
                    <a:lnTo>
                      <a:pt x="565" y="27"/>
                    </a:lnTo>
                    <a:close/>
                    <a:moveTo>
                      <a:pt x="511" y="27"/>
                    </a:moveTo>
                    <a:lnTo>
                      <a:pt x="484" y="27"/>
                    </a:lnTo>
                    <a:lnTo>
                      <a:pt x="484" y="0"/>
                    </a:lnTo>
                    <a:lnTo>
                      <a:pt x="511" y="0"/>
                    </a:lnTo>
                    <a:lnTo>
                      <a:pt x="511" y="27"/>
                    </a:lnTo>
                    <a:close/>
                    <a:moveTo>
                      <a:pt x="457" y="27"/>
                    </a:moveTo>
                    <a:lnTo>
                      <a:pt x="430" y="27"/>
                    </a:lnTo>
                    <a:lnTo>
                      <a:pt x="430" y="0"/>
                    </a:lnTo>
                    <a:lnTo>
                      <a:pt x="457" y="0"/>
                    </a:lnTo>
                    <a:lnTo>
                      <a:pt x="457" y="27"/>
                    </a:lnTo>
                    <a:close/>
                    <a:moveTo>
                      <a:pt x="403" y="27"/>
                    </a:moveTo>
                    <a:lnTo>
                      <a:pt x="377" y="27"/>
                    </a:lnTo>
                    <a:lnTo>
                      <a:pt x="377" y="0"/>
                    </a:lnTo>
                    <a:lnTo>
                      <a:pt x="403" y="0"/>
                    </a:lnTo>
                    <a:lnTo>
                      <a:pt x="403" y="27"/>
                    </a:lnTo>
                    <a:close/>
                    <a:moveTo>
                      <a:pt x="350" y="27"/>
                    </a:moveTo>
                    <a:lnTo>
                      <a:pt x="323" y="27"/>
                    </a:lnTo>
                    <a:lnTo>
                      <a:pt x="323" y="0"/>
                    </a:lnTo>
                    <a:lnTo>
                      <a:pt x="350" y="0"/>
                    </a:lnTo>
                    <a:lnTo>
                      <a:pt x="350" y="27"/>
                    </a:lnTo>
                    <a:close/>
                    <a:moveTo>
                      <a:pt x="296" y="27"/>
                    </a:moveTo>
                    <a:lnTo>
                      <a:pt x="269" y="27"/>
                    </a:lnTo>
                    <a:lnTo>
                      <a:pt x="269" y="0"/>
                    </a:lnTo>
                    <a:lnTo>
                      <a:pt x="296" y="0"/>
                    </a:lnTo>
                    <a:lnTo>
                      <a:pt x="296" y="27"/>
                    </a:lnTo>
                    <a:close/>
                    <a:moveTo>
                      <a:pt x="242" y="27"/>
                    </a:moveTo>
                    <a:lnTo>
                      <a:pt x="215" y="27"/>
                    </a:lnTo>
                    <a:lnTo>
                      <a:pt x="215" y="0"/>
                    </a:lnTo>
                    <a:lnTo>
                      <a:pt x="242" y="0"/>
                    </a:lnTo>
                    <a:lnTo>
                      <a:pt x="242" y="27"/>
                    </a:lnTo>
                    <a:close/>
                    <a:moveTo>
                      <a:pt x="188" y="27"/>
                    </a:moveTo>
                    <a:lnTo>
                      <a:pt x="162" y="27"/>
                    </a:lnTo>
                    <a:lnTo>
                      <a:pt x="162" y="0"/>
                    </a:lnTo>
                    <a:lnTo>
                      <a:pt x="188" y="0"/>
                    </a:lnTo>
                    <a:lnTo>
                      <a:pt x="188" y="27"/>
                    </a:lnTo>
                    <a:close/>
                    <a:moveTo>
                      <a:pt x="135" y="27"/>
                    </a:moveTo>
                    <a:lnTo>
                      <a:pt x="108" y="27"/>
                    </a:lnTo>
                    <a:lnTo>
                      <a:pt x="108" y="0"/>
                    </a:lnTo>
                    <a:lnTo>
                      <a:pt x="135" y="0"/>
                    </a:lnTo>
                    <a:lnTo>
                      <a:pt x="135" y="27"/>
                    </a:lnTo>
                    <a:close/>
                    <a:moveTo>
                      <a:pt x="81" y="27"/>
                    </a:moveTo>
                    <a:lnTo>
                      <a:pt x="54" y="27"/>
                    </a:lnTo>
                    <a:lnTo>
                      <a:pt x="54" y="0"/>
                    </a:lnTo>
                    <a:lnTo>
                      <a:pt x="81" y="0"/>
                    </a:lnTo>
                    <a:lnTo>
                      <a:pt x="81" y="27"/>
                    </a:lnTo>
                    <a:close/>
                    <a:moveTo>
                      <a:pt x="27" y="27"/>
                    </a:moveTo>
                    <a:lnTo>
                      <a:pt x="0" y="27"/>
                    </a:lnTo>
                    <a:lnTo>
                      <a:pt x="0" y="0"/>
                    </a:lnTo>
                    <a:lnTo>
                      <a:pt x="27" y="0"/>
                    </a:lnTo>
                    <a:lnTo>
                      <a:pt x="27" y="27"/>
                    </a:lnTo>
                    <a:close/>
                  </a:path>
                </a:pathLst>
              </a:custGeom>
              <a:solidFill>
                <a:srgbClr val="000000"/>
              </a:solidFill>
              <a:ln w="1270">
                <a:solidFill>
                  <a:srgbClr val="000000"/>
                </a:solidFill>
                <a:bevel/>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33"/>
              <p:cNvSpPr>
                <a:spLocks noEditPoints="1"/>
              </p:cNvSpPr>
              <p:nvPr/>
            </p:nvSpPr>
            <p:spPr bwMode="auto">
              <a:xfrm>
                <a:off x="1279" y="3688"/>
                <a:ext cx="2236" cy="2433"/>
              </a:xfrm>
              <a:custGeom>
                <a:avLst/>
                <a:gdLst/>
                <a:ahLst/>
                <a:cxnLst>
                  <a:cxn ang="0">
                    <a:pos x="12132" y="2"/>
                  </a:cxn>
                  <a:cxn ang="0">
                    <a:pos x="11583" y="152"/>
                  </a:cxn>
                  <a:cxn ang="0">
                    <a:pos x="11283" y="2"/>
                  </a:cxn>
                  <a:cxn ang="0">
                    <a:pos x="10555" y="152"/>
                  </a:cxn>
                  <a:cxn ang="0">
                    <a:pos x="10308" y="2"/>
                  </a:cxn>
                  <a:cxn ang="0">
                    <a:pos x="9783" y="152"/>
                  </a:cxn>
                  <a:cxn ang="0">
                    <a:pos x="9783" y="152"/>
                  </a:cxn>
                  <a:cxn ang="0">
                    <a:pos x="9405" y="2"/>
                  </a:cxn>
                  <a:cxn ang="0">
                    <a:pos x="9124" y="159"/>
                  </a:cxn>
                  <a:cxn ang="0">
                    <a:pos x="8988" y="90"/>
                  </a:cxn>
                  <a:cxn ang="0">
                    <a:pos x="9106" y="10"/>
                  </a:cxn>
                  <a:cxn ang="0">
                    <a:pos x="9077" y="397"/>
                  </a:cxn>
                  <a:cxn ang="0">
                    <a:pos x="9054" y="674"/>
                  </a:cxn>
                  <a:cxn ang="0">
                    <a:pos x="8884" y="1015"/>
                  </a:cxn>
                  <a:cxn ang="0">
                    <a:pos x="8875" y="1201"/>
                  </a:cxn>
                  <a:cxn ang="0">
                    <a:pos x="8866" y="1534"/>
                  </a:cxn>
                  <a:cxn ang="0">
                    <a:pos x="8877" y="1878"/>
                  </a:cxn>
                  <a:cxn ang="0">
                    <a:pos x="8864" y="2198"/>
                  </a:cxn>
                  <a:cxn ang="0">
                    <a:pos x="8852" y="2375"/>
                  </a:cxn>
                  <a:cxn ang="0">
                    <a:pos x="8951" y="2973"/>
                  </a:cxn>
                  <a:cxn ang="0">
                    <a:pos x="8772" y="3256"/>
                  </a:cxn>
                  <a:cxn ang="0">
                    <a:pos x="8885" y="3572"/>
                  </a:cxn>
                  <a:cxn ang="0">
                    <a:pos x="8758" y="4169"/>
                  </a:cxn>
                  <a:cxn ang="0">
                    <a:pos x="8674" y="4455"/>
                  </a:cxn>
                  <a:cxn ang="0">
                    <a:pos x="8615" y="4742"/>
                  </a:cxn>
                  <a:cxn ang="0">
                    <a:pos x="8395" y="5162"/>
                  </a:cxn>
                  <a:cxn ang="0">
                    <a:pos x="8521" y="5333"/>
                  </a:cxn>
                  <a:cxn ang="0">
                    <a:pos x="8281" y="5977"/>
                  </a:cxn>
                  <a:cxn ang="0">
                    <a:pos x="8363" y="6521"/>
                  </a:cxn>
                  <a:cxn ang="0">
                    <a:pos x="8161" y="6950"/>
                  </a:cxn>
                  <a:cxn ang="0">
                    <a:pos x="8245" y="7548"/>
                  </a:cxn>
                  <a:cxn ang="0">
                    <a:pos x="8067" y="7794"/>
                  </a:cxn>
                  <a:cxn ang="0">
                    <a:pos x="8166" y="8307"/>
                  </a:cxn>
                  <a:cxn ang="0">
                    <a:pos x="8139" y="8621"/>
                  </a:cxn>
                  <a:cxn ang="0">
                    <a:pos x="8115" y="8985"/>
                  </a:cxn>
                  <a:cxn ang="0">
                    <a:pos x="8101" y="9269"/>
                  </a:cxn>
                  <a:cxn ang="0">
                    <a:pos x="8104" y="9565"/>
                  </a:cxn>
                  <a:cxn ang="0">
                    <a:pos x="7946" y="9515"/>
                  </a:cxn>
                  <a:cxn ang="0">
                    <a:pos x="7934" y="9891"/>
                  </a:cxn>
                  <a:cxn ang="0">
                    <a:pos x="7779" y="10113"/>
                  </a:cxn>
                  <a:cxn ang="0">
                    <a:pos x="7590" y="10388"/>
                  </a:cxn>
                  <a:cxn ang="0">
                    <a:pos x="7324" y="10339"/>
                  </a:cxn>
                  <a:cxn ang="0">
                    <a:pos x="6883" y="10662"/>
                  </a:cxn>
                  <a:cxn ang="0">
                    <a:pos x="6409" y="10660"/>
                  </a:cxn>
                  <a:cxn ang="0">
                    <a:pos x="6309" y="10847"/>
                  </a:cxn>
                  <a:cxn ang="0">
                    <a:pos x="5546" y="10905"/>
                  </a:cxn>
                  <a:cxn ang="0">
                    <a:pos x="5146" y="11159"/>
                  </a:cxn>
                  <a:cxn ang="0">
                    <a:pos x="4820" y="11078"/>
                  </a:cxn>
                  <a:cxn ang="0">
                    <a:pos x="4239" y="11344"/>
                  </a:cxn>
                  <a:cxn ang="0">
                    <a:pos x="3964" y="11392"/>
                  </a:cxn>
                  <a:cxn ang="0">
                    <a:pos x="3234" y="11507"/>
                  </a:cxn>
                  <a:cxn ang="0">
                    <a:pos x="2903" y="11401"/>
                  </a:cxn>
                  <a:cxn ang="0">
                    <a:pos x="2774" y="11568"/>
                  </a:cxn>
                  <a:cxn ang="0">
                    <a:pos x="2026" y="11648"/>
                  </a:cxn>
                  <a:cxn ang="0">
                    <a:pos x="1862" y="11513"/>
                  </a:cxn>
                  <a:cxn ang="0">
                    <a:pos x="1239" y="11724"/>
                  </a:cxn>
                  <a:cxn ang="0">
                    <a:pos x="900" y="11605"/>
                  </a:cxn>
                  <a:cxn ang="0">
                    <a:pos x="668" y="11626"/>
                  </a:cxn>
                  <a:cxn ang="0">
                    <a:pos x="265" y="11657"/>
                  </a:cxn>
                  <a:cxn ang="0">
                    <a:pos x="53" y="11649"/>
                  </a:cxn>
                </a:cxnLst>
                <a:rect l="0" t="0" r="r" b="b"/>
                <a:pathLst>
                  <a:path w="12483" h="11808">
                    <a:moveTo>
                      <a:pt x="12483" y="152"/>
                    </a:moveTo>
                    <a:lnTo>
                      <a:pt x="12333" y="152"/>
                    </a:lnTo>
                    <a:lnTo>
                      <a:pt x="12333" y="2"/>
                    </a:lnTo>
                    <a:lnTo>
                      <a:pt x="12483" y="2"/>
                    </a:lnTo>
                    <a:lnTo>
                      <a:pt x="12483" y="152"/>
                    </a:lnTo>
                    <a:close/>
                    <a:moveTo>
                      <a:pt x="12183" y="152"/>
                    </a:moveTo>
                    <a:lnTo>
                      <a:pt x="12132" y="152"/>
                    </a:lnTo>
                    <a:lnTo>
                      <a:pt x="12033" y="152"/>
                    </a:lnTo>
                    <a:lnTo>
                      <a:pt x="12033" y="2"/>
                    </a:lnTo>
                    <a:lnTo>
                      <a:pt x="12132" y="2"/>
                    </a:lnTo>
                    <a:lnTo>
                      <a:pt x="12183" y="2"/>
                    </a:lnTo>
                    <a:lnTo>
                      <a:pt x="12183" y="152"/>
                    </a:lnTo>
                    <a:close/>
                    <a:moveTo>
                      <a:pt x="11883" y="152"/>
                    </a:moveTo>
                    <a:lnTo>
                      <a:pt x="11787" y="152"/>
                    </a:lnTo>
                    <a:lnTo>
                      <a:pt x="11733" y="152"/>
                    </a:lnTo>
                    <a:lnTo>
                      <a:pt x="11733" y="2"/>
                    </a:lnTo>
                    <a:lnTo>
                      <a:pt x="11787" y="2"/>
                    </a:lnTo>
                    <a:lnTo>
                      <a:pt x="11883" y="2"/>
                    </a:lnTo>
                    <a:lnTo>
                      <a:pt x="11883" y="152"/>
                    </a:lnTo>
                    <a:close/>
                    <a:moveTo>
                      <a:pt x="11583" y="152"/>
                    </a:moveTo>
                    <a:lnTo>
                      <a:pt x="11452" y="152"/>
                    </a:lnTo>
                    <a:lnTo>
                      <a:pt x="11433" y="152"/>
                    </a:lnTo>
                    <a:lnTo>
                      <a:pt x="11433" y="2"/>
                    </a:lnTo>
                    <a:lnTo>
                      <a:pt x="11452" y="2"/>
                    </a:lnTo>
                    <a:lnTo>
                      <a:pt x="11583" y="2"/>
                    </a:lnTo>
                    <a:lnTo>
                      <a:pt x="11583" y="152"/>
                    </a:lnTo>
                    <a:close/>
                    <a:moveTo>
                      <a:pt x="11283" y="152"/>
                    </a:moveTo>
                    <a:lnTo>
                      <a:pt x="11133" y="152"/>
                    </a:lnTo>
                    <a:lnTo>
                      <a:pt x="11133" y="2"/>
                    </a:lnTo>
                    <a:lnTo>
                      <a:pt x="11283" y="2"/>
                    </a:lnTo>
                    <a:lnTo>
                      <a:pt x="11283" y="152"/>
                    </a:lnTo>
                    <a:close/>
                    <a:moveTo>
                      <a:pt x="10983" y="152"/>
                    </a:moveTo>
                    <a:lnTo>
                      <a:pt x="10978" y="152"/>
                    </a:lnTo>
                    <a:lnTo>
                      <a:pt x="10833" y="152"/>
                    </a:lnTo>
                    <a:lnTo>
                      <a:pt x="10833" y="2"/>
                    </a:lnTo>
                    <a:lnTo>
                      <a:pt x="10978" y="2"/>
                    </a:lnTo>
                    <a:lnTo>
                      <a:pt x="10983" y="2"/>
                    </a:lnTo>
                    <a:lnTo>
                      <a:pt x="10983" y="152"/>
                    </a:lnTo>
                    <a:close/>
                    <a:moveTo>
                      <a:pt x="10683" y="152"/>
                    </a:moveTo>
                    <a:lnTo>
                      <a:pt x="10555" y="152"/>
                    </a:lnTo>
                    <a:lnTo>
                      <a:pt x="10533" y="152"/>
                    </a:lnTo>
                    <a:lnTo>
                      <a:pt x="10533" y="2"/>
                    </a:lnTo>
                    <a:lnTo>
                      <a:pt x="10555" y="2"/>
                    </a:lnTo>
                    <a:lnTo>
                      <a:pt x="10683" y="2"/>
                    </a:lnTo>
                    <a:lnTo>
                      <a:pt x="10683" y="152"/>
                    </a:lnTo>
                    <a:close/>
                    <a:moveTo>
                      <a:pt x="10383" y="152"/>
                    </a:moveTo>
                    <a:lnTo>
                      <a:pt x="10308" y="152"/>
                    </a:lnTo>
                    <a:lnTo>
                      <a:pt x="10233" y="152"/>
                    </a:lnTo>
                    <a:lnTo>
                      <a:pt x="10233" y="2"/>
                    </a:lnTo>
                    <a:lnTo>
                      <a:pt x="10308" y="2"/>
                    </a:lnTo>
                    <a:lnTo>
                      <a:pt x="10383" y="2"/>
                    </a:lnTo>
                    <a:lnTo>
                      <a:pt x="10383" y="152"/>
                    </a:lnTo>
                    <a:close/>
                    <a:moveTo>
                      <a:pt x="10083" y="152"/>
                    </a:moveTo>
                    <a:lnTo>
                      <a:pt x="10007" y="152"/>
                    </a:lnTo>
                    <a:lnTo>
                      <a:pt x="9933" y="152"/>
                    </a:lnTo>
                    <a:lnTo>
                      <a:pt x="9933" y="2"/>
                    </a:lnTo>
                    <a:lnTo>
                      <a:pt x="10007" y="2"/>
                    </a:lnTo>
                    <a:lnTo>
                      <a:pt x="10083" y="2"/>
                    </a:lnTo>
                    <a:lnTo>
                      <a:pt x="10083" y="152"/>
                    </a:lnTo>
                    <a:close/>
                    <a:moveTo>
                      <a:pt x="9783" y="152"/>
                    </a:moveTo>
                    <a:lnTo>
                      <a:pt x="9741" y="152"/>
                    </a:lnTo>
                    <a:lnTo>
                      <a:pt x="9694" y="152"/>
                    </a:lnTo>
                    <a:lnTo>
                      <a:pt x="9652" y="152"/>
                    </a:lnTo>
                    <a:lnTo>
                      <a:pt x="9633" y="152"/>
                    </a:lnTo>
                    <a:lnTo>
                      <a:pt x="9633" y="2"/>
                    </a:lnTo>
                    <a:lnTo>
                      <a:pt x="9652" y="2"/>
                    </a:lnTo>
                    <a:lnTo>
                      <a:pt x="9694" y="2"/>
                    </a:lnTo>
                    <a:lnTo>
                      <a:pt x="9741" y="2"/>
                    </a:lnTo>
                    <a:lnTo>
                      <a:pt x="9783" y="2"/>
                    </a:lnTo>
                    <a:lnTo>
                      <a:pt x="9783" y="152"/>
                    </a:lnTo>
                    <a:close/>
                    <a:moveTo>
                      <a:pt x="9483" y="152"/>
                    </a:moveTo>
                    <a:lnTo>
                      <a:pt x="9458" y="152"/>
                    </a:lnTo>
                    <a:lnTo>
                      <a:pt x="9405" y="152"/>
                    </a:lnTo>
                    <a:lnTo>
                      <a:pt x="9377" y="152"/>
                    </a:lnTo>
                    <a:lnTo>
                      <a:pt x="9353" y="151"/>
                    </a:lnTo>
                    <a:lnTo>
                      <a:pt x="9327" y="150"/>
                    </a:lnTo>
                    <a:lnTo>
                      <a:pt x="9339" y="0"/>
                    </a:lnTo>
                    <a:lnTo>
                      <a:pt x="9356" y="1"/>
                    </a:lnTo>
                    <a:lnTo>
                      <a:pt x="9380" y="2"/>
                    </a:lnTo>
                    <a:lnTo>
                      <a:pt x="9405" y="2"/>
                    </a:lnTo>
                    <a:lnTo>
                      <a:pt x="9458" y="2"/>
                    </a:lnTo>
                    <a:lnTo>
                      <a:pt x="9483" y="2"/>
                    </a:lnTo>
                    <a:lnTo>
                      <a:pt x="9483" y="152"/>
                    </a:lnTo>
                    <a:close/>
                    <a:moveTo>
                      <a:pt x="9210" y="144"/>
                    </a:moveTo>
                    <a:lnTo>
                      <a:pt x="9200" y="148"/>
                    </a:lnTo>
                    <a:lnTo>
                      <a:pt x="9171" y="156"/>
                    </a:lnTo>
                    <a:cubicBezTo>
                      <a:pt x="9166" y="158"/>
                      <a:pt x="9160" y="159"/>
                      <a:pt x="9154" y="159"/>
                    </a:cubicBezTo>
                    <a:lnTo>
                      <a:pt x="9132" y="160"/>
                    </a:lnTo>
                    <a:lnTo>
                      <a:pt x="9110" y="160"/>
                    </a:lnTo>
                    <a:lnTo>
                      <a:pt x="9124" y="159"/>
                    </a:lnTo>
                    <a:lnTo>
                      <a:pt x="9104" y="163"/>
                    </a:lnTo>
                    <a:lnTo>
                      <a:pt x="9124" y="156"/>
                    </a:lnTo>
                    <a:lnTo>
                      <a:pt x="9115" y="161"/>
                    </a:lnTo>
                    <a:lnTo>
                      <a:pt x="9125" y="154"/>
                    </a:lnTo>
                    <a:lnTo>
                      <a:pt x="9116" y="161"/>
                    </a:lnTo>
                    <a:lnTo>
                      <a:pt x="9129" y="148"/>
                    </a:lnTo>
                    <a:lnTo>
                      <a:pt x="9120" y="159"/>
                    </a:lnTo>
                    <a:lnTo>
                      <a:pt x="9126" y="150"/>
                    </a:lnTo>
                    <a:lnTo>
                      <a:pt x="9119" y="164"/>
                    </a:lnTo>
                    <a:lnTo>
                      <a:pt x="8988" y="90"/>
                    </a:lnTo>
                    <a:lnTo>
                      <a:pt x="8996" y="76"/>
                    </a:lnTo>
                    <a:cubicBezTo>
                      <a:pt x="8997" y="73"/>
                      <a:pt x="8999" y="70"/>
                      <a:pt x="9002" y="68"/>
                    </a:cubicBezTo>
                    <a:lnTo>
                      <a:pt x="9010" y="57"/>
                    </a:lnTo>
                    <a:cubicBezTo>
                      <a:pt x="9014" y="52"/>
                      <a:pt x="9018" y="47"/>
                      <a:pt x="9023" y="44"/>
                    </a:cubicBezTo>
                    <a:lnTo>
                      <a:pt x="9032" y="36"/>
                    </a:lnTo>
                    <a:cubicBezTo>
                      <a:pt x="9036" y="34"/>
                      <a:pt x="9039" y="31"/>
                      <a:pt x="9043" y="29"/>
                    </a:cubicBezTo>
                    <a:lnTo>
                      <a:pt x="9052" y="24"/>
                    </a:lnTo>
                    <a:cubicBezTo>
                      <a:pt x="9058" y="21"/>
                      <a:pt x="9065" y="18"/>
                      <a:pt x="9072" y="17"/>
                    </a:cubicBezTo>
                    <a:lnTo>
                      <a:pt x="9092" y="12"/>
                    </a:lnTo>
                    <a:cubicBezTo>
                      <a:pt x="9096" y="11"/>
                      <a:pt x="9101" y="11"/>
                      <a:pt x="9106" y="10"/>
                    </a:cubicBezTo>
                    <a:lnTo>
                      <a:pt x="9125" y="10"/>
                    </a:lnTo>
                    <a:lnTo>
                      <a:pt x="9148" y="9"/>
                    </a:lnTo>
                    <a:lnTo>
                      <a:pt x="9131" y="12"/>
                    </a:lnTo>
                    <a:lnTo>
                      <a:pt x="9149" y="7"/>
                    </a:lnTo>
                    <a:lnTo>
                      <a:pt x="9159" y="3"/>
                    </a:lnTo>
                    <a:lnTo>
                      <a:pt x="9210" y="144"/>
                    </a:lnTo>
                    <a:close/>
                    <a:moveTo>
                      <a:pt x="9090" y="283"/>
                    </a:moveTo>
                    <a:lnTo>
                      <a:pt x="9089" y="292"/>
                    </a:lnTo>
                    <a:lnTo>
                      <a:pt x="9083" y="340"/>
                    </a:lnTo>
                    <a:lnTo>
                      <a:pt x="9077" y="397"/>
                    </a:lnTo>
                    <a:lnTo>
                      <a:pt x="9074" y="427"/>
                    </a:lnTo>
                    <a:lnTo>
                      <a:pt x="8924" y="413"/>
                    </a:lnTo>
                    <a:lnTo>
                      <a:pt x="8927" y="381"/>
                    </a:lnTo>
                    <a:lnTo>
                      <a:pt x="8934" y="321"/>
                    </a:lnTo>
                    <a:lnTo>
                      <a:pt x="8941" y="268"/>
                    </a:lnTo>
                    <a:lnTo>
                      <a:pt x="8942" y="259"/>
                    </a:lnTo>
                    <a:lnTo>
                      <a:pt x="9090" y="283"/>
                    </a:lnTo>
                    <a:close/>
                    <a:moveTo>
                      <a:pt x="9061" y="575"/>
                    </a:moveTo>
                    <a:lnTo>
                      <a:pt x="9059" y="599"/>
                    </a:lnTo>
                    <a:lnTo>
                      <a:pt x="9054" y="674"/>
                    </a:lnTo>
                    <a:lnTo>
                      <a:pt x="9051" y="724"/>
                    </a:lnTo>
                    <a:lnTo>
                      <a:pt x="8901" y="714"/>
                    </a:lnTo>
                    <a:lnTo>
                      <a:pt x="8904" y="663"/>
                    </a:lnTo>
                    <a:lnTo>
                      <a:pt x="8910" y="587"/>
                    </a:lnTo>
                    <a:lnTo>
                      <a:pt x="8911" y="564"/>
                    </a:lnTo>
                    <a:lnTo>
                      <a:pt x="9061" y="575"/>
                    </a:lnTo>
                    <a:close/>
                    <a:moveTo>
                      <a:pt x="9041" y="874"/>
                    </a:moveTo>
                    <a:lnTo>
                      <a:pt x="9039" y="908"/>
                    </a:lnTo>
                    <a:lnTo>
                      <a:pt x="9033" y="1023"/>
                    </a:lnTo>
                    <a:lnTo>
                      <a:pt x="8884" y="1015"/>
                    </a:lnTo>
                    <a:lnTo>
                      <a:pt x="8890" y="899"/>
                    </a:lnTo>
                    <a:lnTo>
                      <a:pt x="8892" y="865"/>
                    </a:lnTo>
                    <a:lnTo>
                      <a:pt x="9041" y="874"/>
                    </a:lnTo>
                    <a:close/>
                    <a:moveTo>
                      <a:pt x="9026" y="1172"/>
                    </a:moveTo>
                    <a:lnTo>
                      <a:pt x="9024" y="1209"/>
                    </a:lnTo>
                    <a:lnTo>
                      <a:pt x="9021" y="1275"/>
                    </a:lnTo>
                    <a:lnTo>
                      <a:pt x="9019" y="1322"/>
                    </a:lnTo>
                    <a:lnTo>
                      <a:pt x="8870" y="1315"/>
                    </a:lnTo>
                    <a:lnTo>
                      <a:pt x="8872" y="1268"/>
                    </a:lnTo>
                    <a:lnTo>
                      <a:pt x="8875" y="1201"/>
                    </a:lnTo>
                    <a:lnTo>
                      <a:pt x="8876" y="1165"/>
                    </a:lnTo>
                    <a:lnTo>
                      <a:pt x="9026" y="1172"/>
                    </a:lnTo>
                    <a:close/>
                    <a:moveTo>
                      <a:pt x="9016" y="1468"/>
                    </a:moveTo>
                    <a:lnTo>
                      <a:pt x="9016" y="1488"/>
                    </a:lnTo>
                    <a:lnTo>
                      <a:pt x="9016" y="1532"/>
                    </a:lnTo>
                    <a:lnTo>
                      <a:pt x="9019" y="1614"/>
                    </a:lnTo>
                    <a:lnTo>
                      <a:pt x="9019" y="1616"/>
                    </a:lnTo>
                    <a:lnTo>
                      <a:pt x="8870" y="1621"/>
                    </a:lnTo>
                    <a:lnTo>
                      <a:pt x="8870" y="1619"/>
                    </a:lnTo>
                    <a:lnTo>
                      <a:pt x="8866" y="1534"/>
                    </a:lnTo>
                    <a:lnTo>
                      <a:pt x="8866" y="1488"/>
                    </a:lnTo>
                    <a:lnTo>
                      <a:pt x="8866" y="1468"/>
                    </a:lnTo>
                    <a:lnTo>
                      <a:pt x="9016" y="1468"/>
                    </a:lnTo>
                    <a:close/>
                    <a:moveTo>
                      <a:pt x="9025" y="1765"/>
                    </a:moveTo>
                    <a:lnTo>
                      <a:pt x="9026" y="1779"/>
                    </a:lnTo>
                    <a:lnTo>
                      <a:pt x="9026" y="1827"/>
                    </a:lnTo>
                    <a:lnTo>
                      <a:pt x="9027" y="1877"/>
                    </a:lnTo>
                    <a:lnTo>
                      <a:pt x="9027" y="1919"/>
                    </a:lnTo>
                    <a:lnTo>
                      <a:pt x="8877" y="1918"/>
                    </a:lnTo>
                    <a:lnTo>
                      <a:pt x="8877" y="1878"/>
                    </a:lnTo>
                    <a:lnTo>
                      <a:pt x="8876" y="1829"/>
                    </a:lnTo>
                    <a:lnTo>
                      <a:pt x="8876" y="1786"/>
                    </a:lnTo>
                    <a:lnTo>
                      <a:pt x="8875" y="1771"/>
                    </a:lnTo>
                    <a:lnTo>
                      <a:pt x="9025" y="1765"/>
                    </a:lnTo>
                    <a:close/>
                    <a:moveTo>
                      <a:pt x="9022" y="2072"/>
                    </a:moveTo>
                    <a:lnTo>
                      <a:pt x="9019" y="2128"/>
                    </a:lnTo>
                    <a:lnTo>
                      <a:pt x="9014" y="2207"/>
                    </a:lnTo>
                    <a:lnTo>
                      <a:pt x="9013" y="2223"/>
                    </a:lnTo>
                    <a:lnTo>
                      <a:pt x="8863" y="2213"/>
                    </a:lnTo>
                    <a:lnTo>
                      <a:pt x="8864" y="2198"/>
                    </a:lnTo>
                    <a:lnTo>
                      <a:pt x="8869" y="2120"/>
                    </a:lnTo>
                    <a:lnTo>
                      <a:pt x="8872" y="2064"/>
                    </a:lnTo>
                    <a:lnTo>
                      <a:pt x="9022" y="2072"/>
                    </a:lnTo>
                    <a:close/>
                    <a:moveTo>
                      <a:pt x="9002" y="2373"/>
                    </a:moveTo>
                    <a:lnTo>
                      <a:pt x="9001" y="2386"/>
                    </a:lnTo>
                    <a:lnTo>
                      <a:pt x="8994" y="2484"/>
                    </a:lnTo>
                    <a:lnTo>
                      <a:pt x="8991" y="2523"/>
                    </a:lnTo>
                    <a:lnTo>
                      <a:pt x="8841" y="2511"/>
                    </a:lnTo>
                    <a:lnTo>
                      <a:pt x="8844" y="2473"/>
                    </a:lnTo>
                    <a:lnTo>
                      <a:pt x="8852" y="2375"/>
                    </a:lnTo>
                    <a:lnTo>
                      <a:pt x="8853" y="2362"/>
                    </a:lnTo>
                    <a:lnTo>
                      <a:pt x="9002" y="2373"/>
                    </a:lnTo>
                    <a:close/>
                    <a:moveTo>
                      <a:pt x="8978" y="2673"/>
                    </a:moveTo>
                    <a:lnTo>
                      <a:pt x="8977" y="2693"/>
                    </a:lnTo>
                    <a:lnTo>
                      <a:pt x="8965" y="2823"/>
                    </a:lnTo>
                    <a:lnTo>
                      <a:pt x="8816" y="2809"/>
                    </a:lnTo>
                    <a:lnTo>
                      <a:pt x="8827" y="2680"/>
                    </a:lnTo>
                    <a:lnTo>
                      <a:pt x="8829" y="2660"/>
                    </a:lnTo>
                    <a:lnTo>
                      <a:pt x="8978" y="2673"/>
                    </a:lnTo>
                    <a:close/>
                    <a:moveTo>
                      <a:pt x="8951" y="2973"/>
                    </a:moveTo>
                    <a:lnTo>
                      <a:pt x="8937" y="3122"/>
                    </a:lnTo>
                    <a:lnTo>
                      <a:pt x="8788" y="3107"/>
                    </a:lnTo>
                    <a:lnTo>
                      <a:pt x="8802" y="2958"/>
                    </a:lnTo>
                    <a:lnTo>
                      <a:pt x="8951" y="2973"/>
                    </a:lnTo>
                    <a:close/>
                    <a:moveTo>
                      <a:pt x="8921" y="3272"/>
                    </a:moveTo>
                    <a:lnTo>
                      <a:pt x="8914" y="3341"/>
                    </a:lnTo>
                    <a:lnTo>
                      <a:pt x="8904" y="3421"/>
                    </a:lnTo>
                    <a:lnTo>
                      <a:pt x="8755" y="3404"/>
                    </a:lnTo>
                    <a:lnTo>
                      <a:pt x="8764" y="3325"/>
                    </a:lnTo>
                    <a:lnTo>
                      <a:pt x="8772" y="3256"/>
                    </a:lnTo>
                    <a:lnTo>
                      <a:pt x="8921" y="3272"/>
                    </a:lnTo>
                    <a:close/>
                    <a:moveTo>
                      <a:pt x="8885" y="3572"/>
                    </a:moveTo>
                    <a:lnTo>
                      <a:pt x="8878" y="3627"/>
                    </a:lnTo>
                    <a:lnTo>
                      <a:pt x="8866" y="3710"/>
                    </a:lnTo>
                    <a:lnTo>
                      <a:pt x="8864" y="3723"/>
                    </a:lnTo>
                    <a:lnTo>
                      <a:pt x="8716" y="3698"/>
                    </a:lnTo>
                    <a:lnTo>
                      <a:pt x="8717" y="3688"/>
                    </a:lnTo>
                    <a:lnTo>
                      <a:pt x="8729" y="3607"/>
                    </a:lnTo>
                    <a:lnTo>
                      <a:pt x="8737" y="3552"/>
                    </a:lnTo>
                    <a:lnTo>
                      <a:pt x="8885" y="3572"/>
                    </a:lnTo>
                    <a:close/>
                    <a:moveTo>
                      <a:pt x="8836" y="3873"/>
                    </a:moveTo>
                    <a:lnTo>
                      <a:pt x="8826" y="3921"/>
                    </a:lnTo>
                    <a:lnTo>
                      <a:pt x="8811" y="3981"/>
                    </a:lnTo>
                    <a:lnTo>
                      <a:pt x="8800" y="4023"/>
                    </a:lnTo>
                    <a:lnTo>
                      <a:pt x="8655" y="3985"/>
                    </a:lnTo>
                    <a:lnTo>
                      <a:pt x="8666" y="3946"/>
                    </a:lnTo>
                    <a:lnTo>
                      <a:pt x="8679" y="3889"/>
                    </a:lnTo>
                    <a:lnTo>
                      <a:pt x="8689" y="3842"/>
                    </a:lnTo>
                    <a:lnTo>
                      <a:pt x="8836" y="3873"/>
                    </a:lnTo>
                    <a:close/>
                    <a:moveTo>
                      <a:pt x="8758" y="4169"/>
                    </a:moveTo>
                    <a:lnTo>
                      <a:pt x="8751" y="4192"/>
                    </a:lnTo>
                    <a:lnTo>
                      <a:pt x="8720" y="4293"/>
                    </a:lnTo>
                    <a:lnTo>
                      <a:pt x="8714" y="4313"/>
                    </a:lnTo>
                    <a:lnTo>
                      <a:pt x="8570" y="4270"/>
                    </a:lnTo>
                    <a:lnTo>
                      <a:pt x="8577" y="4248"/>
                    </a:lnTo>
                    <a:lnTo>
                      <a:pt x="8608" y="4149"/>
                    </a:lnTo>
                    <a:lnTo>
                      <a:pt x="8614" y="4126"/>
                    </a:lnTo>
                    <a:lnTo>
                      <a:pt x="8758" y="4169"/>
                    </a:lnTo>
                    <a:close/>
                    <a:moveTo>
                      <a:pt x="8675" y="4455"/>
                    </a:moveTo>
                    <a:lnTo>
                      <a:pt x="8674" y="4455"/>
                    </a:lnTo>
                    <a:lnTo>
                      <a:pt x="8660" y="4516"/>
                    </a:lnTo>
                    <a:lnTo>
                      <a:pt x="8645" y="4584"/>
                    </a:lnTo>
                    <a:lnTo>
                      <a:pt x="8643" y="4597"/>
                    </a:lnTo>
                    <a:lnTo>
                      <a:pt x="8496" y="4567"/>
                    </a:lnTo>
                    <a:lnTo>
                      <a:pt x="8499" y="4551"/>
                    </a:lnTo>
                    <a:lnTo>
                      <a:pt x="8514" y="4482"/>
                    </a:lnTo>
                    <a:lnTo>
                      <a:pt x="8529" y="4417"/>
                    </a:lnTo>
                    <a:lnTo>
                      <a:pt x="8530" y="4416"/>
                    </a:lnTo>
                    <a:lnTo>
                      <a:pt x="8675" y="4455"/>
                    </a:lnTo>
                    <a:close/>
                    <a:moveTo>
                      <a:pt x="8615" y="4742"/>
                    </a:moveTo>
                    <a:lnTo>
                      <a:pt x="8602" y="4817"/>
                    </a:lnTo>
                    <a:lnTo>
                      <a:pt x="8590" y="4889"/>
                    </a:lnTo>
                    <a:lnTo>
                      <a:pt x="8442" y="4865"/>
                    </a:lnTo>
                    <a:lnTo>
                      <a:pt x="8454" y="4791"/>
                    </a:lnTo>
                    <a:lnTo>
                      <a:pt x="8467" y="4716"/>
                    </a:lnTo>
                    <a:lnTo>
                      <a:pt x="8615" y="4742"/>
                    </a:lnTo>
                    <a:close/>
                    <a:moveTo>
                      <a:pt x="8566" y="5037"/>
                    </a:moveTo>
                    <a:lnTo>
                      <a:pt x="8545" y="5173"/>
                    </a:lnTo>
                    <a:lnTo>
                      <a:pt x="8543" y="5185"/>
                    </a:lnTo>
                    <a:lnTo>
                      <a:pt x="8395" y="5162"/>
                    </a:lnTo>
                    <a:lnTo>
                      <a:pt x="8396" y="5150"/>
                    </a:lnTo>
                    <a:lnTo>
                      <a:pt x="8418" y="5014"/>
                    </a:lnTo>
                    <a:lnTo>
                      <a:pt x="8566" y="5037"/>
                    </a:lnTo>
                    <a:close/>
                    <a:moveTo>
                      <a:pt x="8521" y="5333"/>
                    </a:moveTo>
                    <a:lnTo>
                      <a:pt x="8516" y="5367"/>
                    </a:lnTo>
                    <a:lnTo>
                      <a:pt x="8500" y="5481"/>
                    </a:lnTo>
                    <a:lnTo>
                      <a:pt x="8351" y="5460"/>
                    </a:lnTo>
                    <a:lnTo>
                      <a:pt x="8367" y="5345"/>
                    </a:lnTo>
                    <a:lnTo>
                      <a:pt x="8372" y="5311"/>
                    </a:lnTo>
                    <a:lnTo>
                      <a:pt x="8521" y="5333"/>
                    </a:lnTo>
                    <a:close/>
                    <a:moveTo>
                      <a:pt x="8479" y="5629"/>
                    </a:moveTo>
                    <a:lnTo>
                      <a:pt x="8459" y="5778"/>
                    </a:lnTo>
                    <a:lnTo>
                      <a:pt x="8310" y="5757"/>
                    </a:lnTo>
                    <a:lnTo>
                      <a:pt x="8330" y="5609"/>
                    </a:lnTo>
                    <a:lnTo>
                      <a:pt x="8479" y="5629"/>
                    </a:lnTo>
                    <a:close/>
                    <a:moveTo>
                      <a:pt x="8439" y="5926"/>
                    </a:moveTo>
                    <a:lnTo>
                      <a:pt x="8430" y="5996"/>
                    </a:lnTo>
                    <a:lnTo>
                      <a:pt x="8420" y="6075"/>
                    </a:lnTo>
                    <a:lnTo>
                      <a:pt x="8271" y="6055"/>
                    </a:lnTo>
                    <a:lnTo>
                      <a:pt x="8281" y="5977"/>
                    </a:lnTo>
                    <a:lnTo>
                      <a:pt x="8290" y="5906"/>
                    </a:lnTo>
                    <a:lnTo>
                      <a:pt x="8439" y="5926"/>
                    </a:lnTo>
                    <a:close/>
                    <a:moveTo>
                      <a:pt x="8400" y="6223"/>
                    </a:moveTo>
                    <a:lnTo>
                      <a:pt x="8386" y="6336"/>
                    </a:lnTo>
                    <a:lnTo>
                      <a:pt x="8382" y="6372"/>
                    </a:lnTo>
                    <a:lnTo>
                      <a:pt x="8233" y="6353"/>
                    </a:lnTo>
                    <a:lnTo>
                      <a:pt x="8237" y="6317"/>
                    </a:lnTo>
                    <a:lnTo>
                      <a:pt x="8252" y="6204"/>
                    </a:lnTo>
                    <a:lnTo>
                      <a:pt x="8400" y="6223"/>
                    </a:lnTo>
                    <a:close/>
                    <a:moveTo>
                      <a:pt x="8363" y="6521"/>
                    </a:moveTo>
                    <a:lnTo>
                      <a:pt x="8355" y="6588"/>
                    </a:lnTo>
                    <a:lnTo>
                      <a:pt x="8345" y="6669"/>
                    </a:lnTo>
                    <a:lnTo>
                      <a:pt x="8196" y="6651"/>
                    </a:lnTo>
                    <a:lnTo>
                      <a:pt x="8206" y="6569"/>
                    </a:lnTo>
                    <a:lnTo>
                      <a:pt x="8214" y="6502"/>
                    </a:lnTo>
                    <a:lnTo>
                      <a:pt x="8363" y="6521"/>
                    </a:lnTo>
                    <a:close/>
                    <a:moveTo>
                      <a:pt x="8327" y="6818"/>
                    </a:moveTo>
                    <a:lnTo>
                      <a:pt x="8323" y="6856"/>
                    </a:lnTo>
                    <a:lnTo>
                      <a:pt x="8310" y="6967"/>
                    </a:lnTo>
                    <a:lnTo>
                      <a:pt x="8161" y="6950"/>
                    </a:lnTo>
                    <a:lnTo>
                      <a:pt x="8174" y="6838"/>
                    </a:lnTo>
                    <a:lnTo>
                      <a:pt x="8178" y="6800"/>
                    </a:lnTo>
                    <a:lnTo>
                      <a:pt x="8327" y="6818"/>
                    </a:lnTo>
                    <a:close/>
                    <a:moveTo>
                      <a:pt x="8293" y="7116"/>
                    </a:moveTo>
                    <a:lnTo>
                      <a:pt x="8276" y="7265"/>
                    </a:lnTo>
                    <a:lnTo>
                      <a:pt x="8127" y="7248"/>
                    </a:lnTo>
                    <a:lnTo>
                      <a:pt x="8144" y="7099"/>
                    </a:lnTo>
                    <a:lnTo>
                      <a:pt x="8293" y="7116"/>
                    </a:lnTo>
                    <a:close/>
                    <a:moveTo>
                      <a:pt x="8260" y="7414"/>
                    </a:moveTo>
                    <a:lnTo>
                      <a:pt x="8245" y="7548"/>
                    </a:lnTo>
                    <a:lnTo>
                      <a:pt x="8243" y="7563"/>
                    </a:lnTo>
                    <a:lnTo>
                      <a:pt x="8094" y="7546"/>
                    </a:lnTo>
                    <a:lnTo>
                      <a:pt x="8096" y="7531"/>
                    </a:lnTo>
                    <a:lnTo>
                      <a:pt x="8111" y="7397"/>
                    </a:lnTo>
                    <a:lnTo>
                      <a:pt x="8260" y="7414"/>
                    </a:lnTo>
                    <a:close/>
                    <a:moveTo>
                      <a:pt x="8227" y="7712"/>
                    </a:moveTo>
                    <a:lnTo>
                      <a:pt x="8217" y="7810"/>
                    </a:lnTo>
                    <a:lnTo>
                      <a:pt x="8211" y="7861"/>
                    </a:lnTo>
                    <a:lnTo>
                      <a:pt x="8062" y="7845"/>
                    </a:lnTo>
                    <a:lnTo>
                      <a:pt x="8067" y="7794"/>
                    </a:lnTo>
                    <a:lnTo>
                      <a:pt x="8078" y="7696"/>
                    </a:lnTo>
                    <a:lnTo>
                      <a:pt x="8227" y="7712"/>
                    </a:lnTo>
                    <a:close/>
                    <a:moveTo>
                      <a:pt x="8196" y="8010"/>
                    </a:moveTo>
                    <a:lnTo>
                      <a:pt x="8192" y="8052"/>
                    </a:lnTo>
                    <a:lnTo>
                      <a:pt x="8180" y="8159"/>
                    </a:lnTo>
                    <a:lnTo>
                      <a:pt x="8031" y="8143"/>
                    </a:lnTo>
                    <a:lnTo>
                      <a:pt x="8042" y="8036"/>
                    </a:lnTo>
                    <a:lnTo>
                      <a:pt x="8047" y="7994"/>
                    </a:lnTo>
                    <a:lnTo>
                      <a:pt x="8196" y="8010"/>
                    </a:lnTo>
                    <a:close/>
                    <a:moveTo>
                      <a:pt x="8166" y="8307"/>
                    </a:moveTo>
                    <a:lnTo>
                      <a:pt x="8161" y="8359"/>
                    </a:lnTo>
                    <a:lnTo>
                      <a:pt x="8153" y="8450"/>
                    </a:lnTo>
                    <a:lnTo>
                      <a:pt x="8152" y="8456"/>
                    </a:lnTo>
                    <a:lnTo>
                      <a:pt x="8003" y="8444"/>
                    </a:lnTo>
                    <a:lnTo>
                      <a:pt x="8003" y="8437"/>
                    </a:lnTo>
                    <a:lnTo>
                      <a:pt x="8012" y="8345"/>
                    </a:lnTo>
                    <a:lnTo>
                      <a:pt x="8017" y="8293"/>
                    </a:lnTo>
                    <a:lnTo>
                      <a:pt x="8166" y="8307"/>
                    </a:lnTo>
                    <a:close/>
                    <a:moveTo>
                      <a:pt x="8140" y="8606"/>
                    </a:moveTo>
                    <a:lnTo>
                      <a:pt x="8139" y="8621"/>
                    </a:lnTo>
                    <a:lnTo>
                      <a:pt x="8133" y="8700"/>
                    </a:lnTo>
                    <a:lnTo>
                      <a:pt x="8129" y="8754"/>
                    </a:lnTo>
                    <a:lnTo>
                      <a:pt x="7980" y="8744"/>
                    </a:lnTo>
                    <a:lnTo>
                      <a:pt x="7984" y="8690"/>
                    </a:lnTo>
                    <a:lnTo>
                      <a:pt x="7989" y="8609"/>
                    </a:lnTo>
                    <a:lnTo>
                      <a:pt x="7991" y="8593"/>
                    </a:lnTo>
                    <a:lnTo>
                      <a:pt x="8140" y="8606"/>
                    </a:lnTo>
                    <a:close/>
                    <a:moveTo>
                      <a:pt x="8120" y="8903"/>
                    </a:moveTo>
                    <a:lnTo>
                      <a:pt x="8119" y="8919"/>
                    </a:lnTo>
                    <a:lnTo>
                      <a:pt x="8115" y="8985"/>
                    </a:lnTo>
                    <a:lnTo>
                      <a:pt x="8112" y="9048"/>
                    </a:lnTo>
                    <a:lnTo>
                      <a:pt x="8112" y="9052"/>
                    </a:lnTo>
                    <a:lnTo>
                      <a:pt x="7962" y="9045"/>
                    </a:lnTo>
                    <a:lnTo>
                      <a:pt x="7962" y="9040"/>
                    </a:lnTo>
                    <a:lnTo>
                      <a:pt x="7966" y="8977"/>
                    </a:lnTo>
                    <a:lnTo>
                      <a:pt x="7969" y="8910"/>
                    </a:lnTo>
                    <a:lnTo>
                      <a:pt x="7970" y="8894"/>
                    </a:lnTo>
                    <a:lnTo>
                      <a:pt x="8120" y="8903"/>
                    </a:lnTo>
                    <a:close/>
                    <a:moveTo>
                      <a:pt x="8104" y="9202"/>
                    </a:moveTo>
                    <a:lnTo>
                      <a:pt x="8101" y="9269"/>
                    </a:lnTo>
                    <a:lnTo>
                      <a:pt x="8096" y="9352"/>
                    </a:lnTo>
                    <a:lnTo>
                      <a:pt x="7947" y="9344"/>
                    </a:lnTo>
                    <a:lnTo>
                      <a:pt x="7951" y="9262"/>
                    </a:lnTo>
                    <a:lnTo>
                      <a:pt x="7954" y="9195"/>
                    </a:lnTo>
                    <a:lnTo>
                      <a:pt x="8104" y="9202"/>
                    </a:lnTo>
                    <a:close/>
                    <a:moveTo>
                      <a:pt x="8094" y="9492"/>
                    </a:moveTo>
                    <a:lnTo>
                      <a:pt x="8095" y="9504"/>
                    </a:lnTo>
                    <a:lnTo>
                      <a:pt x="8097" y="9521"/>
                    </a:lnTo>
                    <a:lnTo>
                      <a:pt x="8100" y="9543"/>
                    </a:lnTo>
                    <a:lnTo>
                      <a:pt x="8104" y="9565"/>
                    </a:lnTo>
                    <a:lnTo>
                      <a:pt x="8105" y="9597"/>
                    </a:lnTo>
                    <a:lnTo>
                      <a:pt x="8103" y="9636"/>
                    </a:lnTo>
                    <a:lnTo>
                      <a:pt x="8100" y="9657"/>
                    </a:lnTo>
                    <a:lnTo>
                      <a:pt x="7951" y="9637"/>
                    </a:lnTo>
                    <a:lnTo>
                      <a:pt x="7953" y="9624"/>
                    </a:lnTo>
                    <a:lnTo>
                      <a:pt x="7956" y="9604"/>
                    </a:lnTo>
                    <a:lnTo>
                      <a:pt x="7955" y="9588"/>
                    </a:lnTo>
                    <a:lnTo>
                      <a:pt x="7952" y="9565"/>
                    </a:lnTo>
                    <a:lnTo>
                      <a:pt x="7947" y="9534"/>
                    </a:lnTo>
                    <a:lnTo>
                      <a:pt x="7946" y="9515"/>
                    </a:lnTo>
                    <a:lnTo>
                      <a:pt x="7945" y="9503"/>
                    </a:lnTo>
                    <a:lnTo>
                      <a:pt x="8094" y="9492"/>
                    </a:lnTo>
                    <a:close/>
                    <a:moveTo>
                      <a:pt x="8089" y="9797"/>
                    </a:moveTo>
                    <a:lnTo>
                      <a:pt x="8088" y="9837"/>
                    </a:lnTo>
                    <a:lnTo>
                      <a:pt x="8084" y="9903"/>
                    </a:lnTo>
                    <a:lnTo>
                      <a:pt x="8078" y="9940"/>
                    </a:lnTo>
                    <a:lnTo>
                      <a:pt x="8073" y="9963"/>
                    </a:lnTo>
                    <a:lnTo>
                      <a:pt x="7927" y="9927"/>
                    </a:lnTo>
                    <a:lnTo>
                      <a:pt x="7930" y="9915"/>
                    </a:lnTo>
                    <a:lnTo>
                      <a:pt x="7934" y="9891"/>
                    </a:lnTo>
                    <a:lnTo>
                      <a:pt x="7938" y="9836"/>
                    </a:lnTo>
                    <a:lnTo>
                      <a:pt x="7939" y="9795"/>
                    </a:lnTo>
                    <a:lnTo>
                      <a:pt x="8089" y="9797"/>
                    </a:lnTo>
                    <a:close/>
                    <a:moveTo>
                      <a:pt x="7992" y="10123"/>
                    </a:moveTo>
                    <a:lnTo>
                      <a:pt x="7988" y="10128"/>
                    </a:lnTo>
                    <a:lnTo>
                      <a:pt x="7955" y="10165"/>
                    </a:lnTo>
                    <a:lnTo>
                      <a:pt x="7914" y="10200"/>
                    </a:lnTo>
                    <a:lnTo>
                      <a:pt x="7869" y="10234"/>
                    </a:lnTo>
                    <a:lnTo>
                      <a:pt x="7861" y="10239"/>
                    </a:lnTo>
                    <a:lnTo>
                      <a:pt x="7779" y="10113"/>
                    </a:lnTo>
                    <a:lnTo>
                      <a:pt x="7780" y="10113"/>
                    </a:lnTo>
                    <a:lnTo>
                      <a:pt x="7816" y="10087"/>
                    </a:lnTo>
                    <a:lnTo>
                      <a:pt x="7845" y="10062"/>
                    </a:lnTo>
                    <a:lnTo>
                      <a:pt x="7870" y="10037"/>
                    </a:lnTo>
                    <a:lnTo>
                      <a:pt x="7873" y="10032"/>
                    </a:lnTo>
                    <a:lnTo>
                      <a:pt x="7992" y="10123"/>
                    </a:lnTo>
                    <a:close/>
                    <a:moveTo>
                      <a:pt x="7728" y="10319"/>
                    </a:moveTo>
                    <a:lnTo>
                      <a:pt x="7712" y="10328"/>
                    </a:lnTo>
                    <a:lnTo>
                      <a:pt x="7652" y="10358"/>
                    </a:lnTo>
                    <a:lnTo>
                      <a:pt x="7590" y="10388"/>
                    </a:lnTo>
                    <a:lnTo>
                      <a:pt x="7525" y="10252"/>
                    </a:lnTo>
                    <a:lnTo>
                      <a:pt x="7584" y="10225"/>
                    </a:lnTo>
                    <a:lnTo>
                      <a:pt x="7640" y="10196"/>
                    </a:lnTo>
                    <a:lnTo>
                      <a:pt x="7655" y="10188"/>
                    </a:lnTo>
                    <a:lnTo>
                      <a:pt x="7728" y="10319"/>
                    </a:lnTo>
                    <a:close/>
                    <a:moveTo>
                      <a:pt x="7449" y="10450"/>
                    </a:moveTo>
                    <a:lnTo>
                      <a:pt x="7381" y="10478"/>
                    </a:lnTo>
                    <a:lnTo>
                      <a:pt x="7309" y="10507"/>
                    </a:lnTo>
                    <a:lnTo>
                      <a:pt x="7253" y="10367"/>
                    </a:lnTo>
                    <a:lnTo>
                      <a:pt x="7324" y="10339"/>
                    </a:lnTo>
                    <a:lnTo>
                      <a:pt x="7392" y="10311"/>
                    </a:lnTo>
                    <a:lnTo>
                      <a:pt x="7449" y="10450"/>
                    </a:lnTo>
                    <a:close/>
                    <a:moveTo>
                      <a:pt x="7167" y="10560"/>
                    </a:moveTo>
                    <a:lnTo>
                      <a:pt x="7150" y="10567"/>
                    </a:lnTo>
                    <a:lnTo>
                      <a:pt x="7025" y="10612"/>
                    </a:lnTo>
                    <a:lnTo>
                      <a:pt x="6974" y="10470"/>
                    </a:lnTo>
                    <a:lnTo>
                      <a:pt x="7097" y="10426"/>
                    </a:lnTo>
                    <a:lnTo>
                      <a:pt x="7114" y="10420"/>
                    </a:lnTo>
                    <a:lnTo>
                      <a:pt x="7167" y="10560"/>
                    </a:lnTo>
                    <a:close/>
                    <a:moveTo>
                      <a:pt x="6883" y="10662"/>
                    </a:moveTo>
                    <a:lnTo>
                      <a:pt x="6814" y="10686"/>
                    </a:lnTo>
                    <a:lnTo>
                      <a:pt x="6740" y="10711"/>
                    </a:lnTo>
                    <a:lnTo>
                      <a:pt x="6693" y="10568"/>
                    </a:lnTo>
                    <a:lnTo>
                      <a:pt x="6765" y="10544"/>
                    </a:lnTo>
                    <a:lnTo>
                      <a:pt x="6834" y="10520"/>
                    </a:lnTo>
                    <a:lnTo>
                      <a:pt x="6883" y="10662"/>
                    </a:lnTo>
                    <a:close/>
                    <a:moveTo>
                      <a:pt x="6597" y="10758"/>
                    </a:moveTo>
                    <a:lnTo>
                      <a:pt x="6533" y="10778"/>
                    </a:lnTo>
                    <a:lnTo>
                      <a:pt x="6453" y="10803"/>
                    </a:lnTo>
                    <a:lnTo>
                      <a:pt x="6409" y="10660"/>
                    </a:lnTo>
                    <a:lnTo>
                      <a:pt x="6487" y="10635"/>
                    </a:lnTo>
                    <a:lnTo>
                      <a:pt x="6551" y="10615"/>
                    </a:lnTo>
                    <a:lnTo>
                      <a:pt x="6597" y="10758"/>
                    </a:lnTo>
                    <a:close/>
                    <a:moveTo>
                      <a:pt x="6309" y="10847"/>
                    </a:moveTo>
                    <a:lnTo>
                      <a:pt x="6221" y="10874"/>
                    </a:lnTo>
                    <a:lnTo>
                      <a:pt x="6164" y="10890"/>
                    </a:lnTo>
                    <a:lnTo>
                      <a:pt x="6123" y="10746"/>
                    </a:lnTo>
                    <a:lnTo>
                      <a:pt x="6178" y="10730"/>
                    </a:lnTo>
                    <a:lnTo>
                      <a:pt x="6266" y="10704"/>
                    </a:lnTo>
                    <a:lnTo>
                      <a:pt x="6309" y="10847"/>
                    </a:lnTo>
                    <a:close/>
                    <a:moveTo>
                      <a:pt x="6020" y="10932"/>
                    </a:moveTo>
                    <a:lnTo>
                      <a:pt x="6002" y="10937"/>
                    </a:lnTo>
                    <a:lnTo>
                      <a:pt x="5875" y="10972"/>
                    </a:lnTo>
                    <a:lnTo>
                      <a:pt x="5835" y="10827"/>
                    </a:lnTo>
                    <a:lnTo>
                      <a:pt x="5960" y="10793"/>
                    </a:lnTo>
                    <a:lnTo>
                      <a:pt x="5979" y="10788"/>
                    </a:lnTo>
                    <a:lnTo>
                      <a:pt x="6020" y="10932"/>
                    </a:lnTo>
                    <a:close/>
                    <a:moveTo>
                      <a:pt x="5729" y="11012"/>
                    </a:moveTo>
                    <a:lnTo>
                      <a:pt x="5584" y="11050"/>
                    </a:lnTo>
                    <a:lnTo>
                      <a:pt x="5546" y="10905"/>
                    </a:lnTo>
                    <a:lnTo>
                      <a:pt x="5691" y="10866"/>
                    </a:lnTo>
                    <a:lnTo>
                      <a:pt x="5729" y="11012"/>
                    </a:lnTo>
                    <a:close/>
                    <a:moveTo>
                      <a:pt x="5438" y="11087"/>
                    </a:moveTo>
                    <a:lnTo>
                      <a:pt x="5330" y="11114"/>
                    </a:lnTo>
                    <a:lnTo>
                      <a:pt x="5292" y="11123"/>
                    </a:lnTo>
                    <a:lnTo>
                      <a:pt x="5257" y="10978"/>
                    </a:lnTo>
                    <a:lnTo>
                      <a:pt x="5293" y="10969"/>
                    </a:lnTo>
                    <a:lnTo>
                      <a:pt x="5401" y="10941"/>
                    </a:lnTo>
                    <a:lnTo>
                      <a:pt x="5438" y="11087"/>
                    </a:lnTo>
                    <a:close/>
                    <a:moveTo>
                      <a:pt x="5146" y="11159"/>
                    </a:moveTo>
                    <a:lnTo>
                      <a:pt x="5114" y="11166"/>
                    </a:lnTo>
                    <a:lnTo>
                      <a:pt x="4999" y="11192"/>
                    </a:lnTo>
                    <a:lnTo>
                      <a:pt x="4966" y="11046"/>
                    </a:lnTo>
                    <a:lnTo>
                      <a:pt x="5078" y="11021"/>
                    </a:lnTo>
                    <a:lnTo>
                      <a:pt x="5111" y="11013"/>
                    </a:lnTo>
                    <a:lnTo>
                      <a:pt x="5146" y="11159"/>
                    </a:lnTo>
                    <a:close/>
                    <a:moveTo>
                      <a:pt x="4851" y="11225"/>
                    </a:moveTo>
                    <a:lnTo>
                      <a:pt x="4704" y="11256"/>
                    </a:lnTo>
                    <a:lnTo>
                      <a:pt x="4673" y="11109"/>
                    </a:lnTo>
                    <a:lnTo>
                      <a:pt x="4820" y="11078"/>
                    </a:lnTo>
                    <a:lnTo>
                      <a:pt x="4851" y="11225"/>
                    </a:lnTo>
                    <a:close/>
                    <a:moveTo>
                      <a:pt x="4556" y="11285"/>
                    </a:moveTo>
                    <a:lnTo>
                      <a:pt x="4459" y="11304"/>
                    </a:lnTo>
                    <a:lnTo>
                      <a:pt x="4408" y="11313"/>
                    </a:lnTo>
                    <a:lnTo>
                      <a:pt x="4381" y="11165"/>
                    </a:lnTo>
                    <a:lnTo>
                      <a:pt x="4430" y="11156"/>
                    </a:lnTo>
                    <a:lnTo>
                      <a:pt x="4528" y="11137"/>
                    </a:lnTo>
                    <a:lnTo>
                      <a:pt x="4556" y="11285"/>
                    </a:lnTo>
                    <a:close/>
                    <a:moveTo>
                      <a:pt x="4261" y="11340"/>
                    </a:moveTo>
                    <a:lnTo>
                      <a:pt x="4239" y="11344"/>
                    </a:lnTo>
                    <a:lnTo>
                      <a:pt x="4112" y="11367"/>
                    </a:lnTo>
                    <a:lnTo>
                      <a:pt x="4086" y="11219"/>
                    </a:lnTo>
                    <a:lnTo>
                      <a:pt x="4212" y="11197"/>
                    </a:lnTo>
                    <a:lnTo>
                      <a:pt x="4233" y="11193"/>
                    </a:lnTo>
                    <a:lnTo>
                      <a:pt x="4261" y="11340"/>
                    </a:lnTo>
                    <a:close/>
                    <a:moveTo>
                      <a:pt x="3964" y="11392"/>
                    </a:moveTo>
                    <a:lnTo>
                      <a:pt x="3816" y="11417"/>
                    </a:lnTo>
                    <a:lnTo>
                      <a:pt x="3791" y="11269"/>
                    </a:lnTo>
                    <a:lnTo>
                      <a:pt x="3939" y="11244"/>
                    </a:lnTo>
                    <a:lnTo>
                      <a:pt x="3964" y="11392"/>
                    </a:lnTo>
                    <a:close/>
                    <a:moveTo>
                      <a:pt x="3667" y="11440"/>
                    </a:moveTo>
                    <a:lnTo>
                      <a:pt x="3608" y="11450"/>
                    </a:lnTo>
                    <a:lnTo>
                      <a:pt x="3519" y="11464"/>
                    </a:lnTo>
                    <a:lnTo>
                      <a:pt x="3496" y="11316"/>
                    </a:lnTo>
                    <a:lnTo>
                      <a:pt x="3584" y="11302"/>
                    </a:lnTo>
                    <a:lnTo>
                      <a:pt x="3643" y="11292"/>
                    </a:lnTo>
                    <a:lnTo>
                      <a:pt x="3667" y="11440"/>
                    </a:lnTo>
                    <a:close/>
                    <a:moveTo>
                      <a:pt x="3370" y="11487"/>
                    </a:moveTo>
                    <a:lnTo>
                      <a:pt x="3323" y="11494"/>
                    </a:lnTo>
                    <a:lnTo>
                      <a:pt x="3234" y="11507"/>
                    </a:lnTo>
                    <a:lnTo>
                      <a:pt x="3221" y="11509"/>
                    </a:lnTo>
                    <a:lnTo>
                      <a:pt x="3200" y="11360"/>
                    </a:lnTo>
                    <a:lnTo>
                      <a:pt x="3213" y="11358"/>
                    </a:lnTo>
                    <a:lnTo>
                      <a:pt x="3300" y="11346"/>
                    </a:lnTo>
                    <a:lnTo>
                      <a:pt x="3348" y="11339"/>
                    </a:lnTo>
                    <a:lnTo>
                      <a:pt x="3370" y="11487"/>
                    </a:lnTo>
                    <a:close/>
                    <a:moveTo>
                      <a:pt x="3072" y="11530"/>
                    </a:moveTo>
                    <a:lnTo>
                      <a:pt x="3066" y="11530"/>
                    </a:lnTo>
                    <a:lnTo>
                      <a:pt x="2923" y="11549"/>
                    </a:lnTo>
                    <a:lnTo>
                      <a:pt x="2903" y="11401"/>
                    </a:lnTo>
                    <a:lnTo>
                      <a:pt x="3046" y="11382"/>
                    </a:lnTo>
                    <a:lnTo>
                      <a:pt x="3052" y="11381"/>
                    </a:lnTo>
                    <a:lnTo>
                      <a:pt x="3072" y="11530"/>
                    </a:lnTo>
                    <a:close/>
                    <a:moveTo>
                      <a:pt x="2774" y="11568"/>
                    </a:moveTo>
                    <a:lnTo>
                      <a:pt x="2753" y="11570"/>
                    </a:lnTo>
                    <a:lnTo>
                      <a:pt x="2624" y="11586"/>
                    </a:lnTo>
                    <a:lnTo>
                      <a:pt x="2607" y="11437"/>
                    </a:lnTo>
                    <a:lnTo>
                      <a:pt x="2735" y="11422"/>
                    </a:lnTo>
                    <a:lnTo>
                      <a:pt x="2755" y="11419"/>
                    </a:lnTo>
                    <a:lnTo>
                      <a:pt x="2774" y="11568"/>
                    </a:lnTo>
                    <a:close/>
                    <a:moveTo>
                      <a:pt x="2474" y="11602"/>
                    </a:moveTo>
                    <a:lnTo>
                      <a:pt x="2442" y="11606"/>
                    </a:lnTo>
                    <a:lnTo>
                      <a:pt x="2325" y="11618"/>
                    </a:lnTo>
                    <a:lnTo>
                      <a:pt x="2309" y="11468"/>
                    </a:lnTo>
                    <a:lnTo>
                      <a:pt x="2425" y="11456"/>
                    </a:lnTo>
                    <a:lnTo>
                      <a:pt x="2458" y="11453"/>
                    </a:lnTo>
                    <a:lnTo>
                      <a:pt x="2474" y="11602"/>
                    </a:lnTo>
                    <a:close/>
                    <a:moveTo>
                      <a:pt x="2175" y="11633"/>
                    </a:moveTo>
                    <a:lnTo>
                      <a:pt x="2100" y="11640"/>
                    </a:lnTo>
                    <a:lnTo>
                      <a:pt x="2026" y="11648"/>
                    </a:lnTo>
                    <a:lnTo>
                      <a:pt x="2011" y="11498"/>
                    </a:lnTo>
                    <a:lnTo>
                      <a:pt x="2085" y="11491"/>
                    </a:lnTo>
                    <a:lnTo>
                      <a:pt x="2160" y="11483"/>
                    </a:lnTo>
                    <a:lnTo>
                      <a:pt x="2175" y="11633"/>
                    </a:lnTo>
                    <a:close/>
                    <a:moveTo>
                      <a:pt x="1876" y="11662"/>
                    </a:moveTo>
                    <a:lnTo>
                      <a:pt x="1799" y="11670"/>
                    </a:lnTo>
                    <a:lnTo>
                      <a:pt x="1728" y="11677"/>
                    </a:lnTo>
                    <a:lnTo>
                      <a:pt x="1713" y="11528"/>
                    </a:lnTo>
                    <a:lnTo>
                      <a:pt x="1785" y="11520"/>
                    </a:lnTo>
                    <a:lnTo>
                      <a:pt x="1862" y="11513"/>
                    </a:lnTo>
                    <a:lnTo>
                      <a:pt x="1876" y="11662"/>
                    </a:lnTo>
                    <a:close/>
                    <a:moveTo>
                      <a:pt x="1578" y="11691"/>
                    </a:moveTo>
                    <a:lnTo>
                      <a:pt x="1466" y="11702"/>
                    </a:lnTo>
                    <a:lnTo>
                      <a:pt x="1429" y="11706"/>
                    </a:lnTo>
                    <a:lnTo>
                      <a:pt x="1414" y="11556"/>
                    </a:lnTo>
                    <a:lnTo>
                      <a:pt x="1451" y="11553"/>
                    </a:lnTo>
                    <a:lnTo>
                      <a:pt x="1564" y="11542"/>
                    </a:lnTo>
                    <a:lnTo>
                      <a:pt x="1578" y="11691"/>
                    </a:lnTo>
                    <a:close/>
                    <a:moveTo>
                      <a:pt x="1279" y="11720"/>
                    </a:moveTo>
                    <a:lnTo>
                      <a:pt x="1239" y="11724"/>
                    </a:lnTo>
                    <a:lnTo>
                      <a:pt x="1130" y="11734"/>
                    </a:lnTo>
                    <a:lnTo>
                      <a:pt x="1116" y="11585"/>
                    </a:lnTo>
                    <a:lnTo>
                      <a:pt x="1225" y="11575"/>
                    </a:lnTo>
                    <a:lnTo>
                      <a:pt x="1265" y="11571"/>
                    </a:lnTo>
                    <a:lnTo>
                      <a:pt x="1279" y="11720"/>
                    </a:lnTo>
                    <a:close/>
                    <a:moveTo>
                      <a:pt x="981" y="11748"/>
                    </a:moveTo>
                    <a:lnTo>
                      <a:pt x="915" y="11755"/>
                    </a:lnTo>
                    <a:lnTo>
                      <a:pt x="831" y="11762"/>
                    </a:lnTo>
                    <a:lnTo>
                      <a:pt x="817" y="11613"/>
                    </a:lnTo>
                    <a:lnTo>
                      <a:pt x="900" y="11605"/>
                    </a:lnTo>
                    <a:lnTo>
                      <a:pt x="966" y="11599"/>
                    </a:lnTo>
                    <a:lnTo>
                      <a:pt x="981" y="11748"/>
                    </a:lnTo>
                    <a:close/>
                    <a:moveTo>
                      <a:pt x="682" y="11776"/>
                    </a:moveTo>
                    <a:lnTo>
                      <a:pt x="633" y="11780"/>
                    </a:lnTo>
                    <a:lnTo>
                      <a:pt x="554" y="11787"/>
                    </a:lnTo>
                    <a:lnTo>
                      <a:pt x="532" y="11789"/>
                    </a:lnTo>
                    <a:lnTo>
                      <a:pt x="519" y="11639"/>
                    </a:lnTo>
                    <a:lnTo>
                      <a:pt x="542" y="11637"/>
                    </a:lnTo>
                    <a:lnTo>
                      <a:pt x="620" y="11631"/>
                    </a:lnTo>
                    <a:lnTo>
                      <a:pt x="668" y="11626"/>
                    </a:lnTo>
                    <a:lnTo>
                      <a:pt x="682" y="11776"/>
                    </a:lnTo>
                    <a:close/>
                    <a:moveTo>
                      <a:pt x="381" y="11800"/>
                    </a:moveTo>
                    <a:lnTo>
                      <a:pt x="366" y="11801"/>
                    </a:lnTo>
                    <a:lnTo>
                      <a:pt x="317" y="11804"/>
                    </a:lnTo>
                    <a:lnTo>
                      <a:pt x="271" y="11806"/>
                    </a:lnTo>
                    <a:lnTo>
                      <a:pt x="232" y="11808"/>
                    </a:lnTo>
                    <a:lnTo>
                      <a:pt x="228" y="11808"/>
                    </a:lnTo>
                    <a:lnTo>
                      <a:pt x="224" y="11658"/>
                    </a:lnTo>
                    <a:lnTo>
                      <a:pt x="226" y="11658"/>
                    </a:lnTo>
                    <a:lnTo>
                      <a:pt x="265" y="11657"/>
                    </a:lnTo>
                    <a:lnTo>
                      <a:pt x="307" y="11655"/>
                    </a:lnTo>
                    <a:lnTo>
                      <a:pt x="356" y="11652"/>
                    </a:lnTo>
                    <a:lnTo>
                      <a:pt x="370" y="11651"/>
                    </a:lnTo>
                    <a:lnTo>
                      <a:pt x="381" y="11800"/>
                    </a:lnTo>
                    <a:close/>
                    <a:moveTo>
                      <a:pt x="68" y="11804"/>
                    </a:moveTo>
                    <a:lnTo>
                      <a:pt x="56" y="11803"/>
                    </a:lnTo>
                    <a:lnTo>
                      <a:pt x="24" y="11797"/>
                    </a:lnTo>
                    <a:lnTo>
                      <a:pt x="0" y="11791"/>
                    </a:lnTo>
                    <a:lnTo>
                      <a:pt x="33" y="11645"/>
                    </a:lnTo>
                    <a:lnTo>
                      <a:pt x="53" y="11649"/>
                    </a:lnTo>
                    <a:lnTo>
                      <a:pt x="72" y="11653"/>
                    </a:lnTo>
                    <a:lnTo>
                      <a:pt x="84" y="11655"/>
                    </a:lnTo>
                    <a:lnTo>
                      <a:pt x="68" y="11804"/>
                    </a:lnTo>
                    <a:close/>
                  </a:path>
                </a:pathLst>
              </a:custGeom>
              <a:solidFill>
                <a:srgbClr val="000000"/>
              </a:solidFill>
              <a:ln w="1270">
                <a:solidFill>
                  <a:srgbClr val="000000"/>
                </a:solidFill>
                <a:bevel/>
                <a:headEnd/>
                <a:tailEnd/>
              </a:ln>
            </p:spPr>
            <p:txBody>
              <a:bodyPr vert="horz" wrap="square" lIns="91440" tIns="45720" rIns="91440" bIns="45720" numCol="1" anchor="t" anchorCtr="0" compatLnSpc="1">
                <a:prstTxWarp prst="textNoShape">
                  <a:avLst/>
                </a:prstTxWarp>
              </a:bodyPr>
              <a:lstStyle/>
              <a:p>
                <a:endParaRPr lang="en-US"/>
              </a:p>
            </p:txBody>
          </p:sp>
          <p:sp>
            <p:nvSpPr>
              <p:cNvPr id="202" name="Line 30"/>
              <p:cNvSpPr>
                <a:spLocks noChangeShapeType="1"/>
              </p:cNvSpPr>
              <p:nvPr/>
            </p:nvSpPr>
            <p:spPr bwMode="auto">
              <a:xfrm>
                <a:off x="2230" y="5719"/>
                <a:ext cx="7448" cy="0"/>
              </a:xfrm>
              <a:prstGeom prst="line">
                <a:avLst/>
              </a:prstGeom>
              <a:noFill/>
              <a:ln w="1714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03" name="Group 27"/>
              <p:cNvGrpSpPr>
                <a:grpSpLocks/>
              </p:cNvGrpSpPr>
              <p:nvPr/>
            </p:nvGrpSpPr>
            <p:grpSpPr bwMode="auto">
              <a:xfrm>
                <a:off x="5941" y="3773"/>
                <a:ext cx="24" cy="1943"/>
                <a:chOff x="3773" y="1687"/>
                <a:chExt cx="24" cy="1684"/>
              </a:xfrm>
            </p:grpSpPr>
            <p:sp>
              <p:nvSpPr>
                <p:cNvPr id="228" name="Freeform 29"/>
                <p:cNvSpPr>
                  <a:spLocks/>
                </p:cNvSpPr>
                <p:nvPr/>
              </p:nvSpPr>
              <p:spPr bwMode="auto">
                <a:xfrm>
                  <a:off x="3773" y="1687"/>
                  <a:ext cx="24" cy="1684"/>
                </a:xfrm>
                <a:custGeom>
                  <a:avLst/>
                  <a:gdLst/>
                  <a:ahLst/>
                  <a:cxnLst>
                    <a:cxn ang="0">
                      <a:pos x="23" y="0"/>
                    </a:cxn>
                    <a:cxn ang="0">
                      <a:pos x="0" y="22"/>
                    </a:cxn>
                    <a:cxn ang="0">
                      <a:pos x="0" y="9411"/>
                    </a:cxn>
                    <a:cxn ang="0">
                      <a:pos x="23" y="9433"/>
                    </a:cxn>
                    <a:cxn ang="0">
                      <a:pos x="112" y="9433"/>
                    </a:cxn>
                    <a:cxn ang="0">
                      <a:pos x="134" y="9411"/>
                    </a:cxn>
                    <a:cxn ang="0">
                      <a:pos x="134" y="22"/>
                    </a:cxn>
                    <a:cxn ang="0">
                      <a:pos x="112" y="0"/>
                    </a:cxn>
                    <a:cxn ang="0">
                      <a:pos x="23" y="0"/>
                    </a:cxn>
                  </a:cxnLst>
                  <a:rect l="0" t="0" r="r" b="b"/>
                  <a:pathLst>
                    <a:path w="134" h="9433">
                      <a:moveTo>
                        <a:pt x="23" y="0"/>
                      </a:moveTo>
                      <a:cubicBezTo>
                        <a:pt x="10" y="0"/>
                        <a:pt x="0" y="10"/>
                        <a:pt x="0" y="22"/>
                      </a:cubicBezTo>
                      <a:lnTo>
                        <a:pt x="0" y="9411"/>
                      </a:lnTo>
                      <a:cubicBezTo>
                        <a:pt x="0" y="9424"/>
                        <a:pt x="10" y="9433"/>
                        <a:pt x="23" y="9433"/>
                      </a:cubicBezTo>
                      <a:lnTo>
                        <a:pt x="112" y="9433"/>
                      </a:lnTo>
                      <a:cubicBezTo>
                        <a:pt x="124" y="9433"/>
                        <a:pt x="134" y="9424"/>
                        <a:pt x="134" y="9411"/>
                      </a:cubicBezTo>
                      <a:lnTo>
                        <a:pt x="134" y="22"/>
                      </a:lnTo>
                      <a:cubicBezTo>
                        <a:pt x="134" y="10"/>
                        <a:pt x="124" y="0"/>
                        <a:pt x="112" y="0"/>
                      </a:cubicBezTo>
                      <a:lnTo>
                        <a:pt x="23" y="0"/>
                      </a:lnTo>
                      <a:close/>
                    </a:path>
                  </a:pathLst>
                </a:custGeom>
                <a:solidFill>
                  <a:srgbClr val="80808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8"/>
                <p:cNvSpPr>
                  <a:spLocks/>
                </p:cNvSpPr>
                <p:nvPr/>
              </p:nvSpPr>
              <p:spPr bwMode="auto">
                <a:xfrm>
                  <a:off x="3773" y="1687"/>
                  <a:ext cx="24" cy="1684"/>
                </a:xfrm>
                <a:custGeom>
                  <a:avLst/>
                  <a:gdLst/>
                  <a:ahLst/>
                  <a:cxnLst>
                    <a:cxn ang="0">
                      <a:pos x="23" y="0"/>
                    </a:cxn>
                    <a:cxn ang="0">
                      <a:pos x="0" y="22"/>
                    </a:cxn>
                    <a:cxn ang="0">
                      <a:pos x="0" y="9411"/>
                    </a:cxn>
                    <a:cxn ang="0">
                      <a:pos x="23" y="9433"/>
                    </a:cxn>
                    <a:cxn ang="0">
                      <a:pos x="112" y="9433"/>
                    </a:cxn>
                    <a:cxn ang="0">
                      <a:pos x="134" y="9411"/>
                    </a:cxn>
                    <a:cxn ang="0">
                      <a:pos x="134" y="22"/>
                    </a:cxn>
                    <a:cxn ang="0">
                      <a:pos x="112" y="0"/>
                    </a:cxn>
                    <a:cxn ang="0">
                      <a:pos x="23" y="0"/>
                    </a:cxn>
                  </a:cxnLst>
                  <a:rect l="0" t="0" r="r" b="b"/>
                  <a:pathLst>
                    <a:path w="134" h="9433">
                      <a:moveTo>
                        <a:pt x="23" y="0"/>
                      </a:moveTo>
                      <a:cubicBezTo>
                        <a:pt x="10" y="0"/>
                        <a:pt x="0" y="10"/>
                        <a:pt x="0" y="22"/>
                      </a:cubicBezTo>
                      <a:lnTo>
                        <a:pt x="0" y="9411"/>
                      </a:lnTo>
                      <a:cubicBezTo>
                        <a:pt x="0" y="9424"/>
                        <a:pt x="10" y="9433"/>
                        <a:pt x="23" y="9433"/>
                      </a:cubicBezTo>
                      <a:lnTo>
                        <a:pt x="112" y="9433"/>
                      </a:lnTo>
                      <a:cubicBezTo>
                        <a:pt x="124" y="9433"/>
                        <a:pt x="134" y="9424"/>
                        <a:pt x="134" y="9411"/>
                      </a:cubicBezTo>
                      <a:lnTo>
                        <a:pt x="134" y="22"/>
                      </a:lnTo>
                      <a:cubicBezTo>
                        <a:pt x="134" y="10"/>
                        <a:pt x="124" y="0"/>
                        <a:pt x="112" y="0"/>
                      </a:cubicBezTo>
                      <a:lnTo>
                        <a:pt x="2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4" name="Group 24"/>
              <p:cNvGrpSpPr>
                <a:grpSpLocks/>
              </p:cNvGrpSpPr>
              <p:nvPr/>
            </p:nvGrpSpPr>
            <p:grpSpPr bwMode="auto">
              <a:xfrm>
                <a:off x="4373" y="3767"/>
                <a:ext cx="242" cy="1944"/>
                <a:chOff x="5372" y="1687"/>
                <a:chExt cx="242" cy="1685"/>
              </a:xfrm>
            </p:grpSpPr>
            <p:sp>
              <p:nvSpPr>
                <p:cNvPr id="226" name="Freeform 26"/>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5"/>
                <p:cNvSpPr>
                  <a:spLocks/>
                </p:cNvSpPr>
                <p:nvPr/>
              </p:nvSpPr>
              <p:spPr bwMode="auto">
                <a:xfrm>
                  <a:off x="5372"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5" name="Group 21"/>
              <p:cNvGrpSpPr>
                <a:grpSpLocks/>
              </p:cNvGrpSpPr>
              <p:nvPr/>
            </p:nvGrpSpPr>
            <p:grpSpPr bwMode="auto">
              <a:xfrm>
                <a:off x="4125" y="3770"/>
                <a:ext cx="248" cy="1943"/>
                <a:chOff x="5124" y="1690"/>
                <a:chExt cx="248" cy="1684"/>
              </a:xfrm>
            </p:grpSpPr>
            <p:sp>
              <p:nvSpPr>
                <p:cNvPr id="224" name="Freeform 23"/>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2"/>
                <p:cNvSpPr>
                  <a:spLocks/>
                </p:cNvSpPr>
                <p:nvPr/>
              </p:nvSpPr>
              <p:spPr bwMode="auto">
                <a:xfrm>
                  <a:off x="5124" y="1690"/>
                  <a:ext cx="248" cy="1684"/>
                </a:xfrm>
                <a:custGeom>
                  <a:avLst/>
                  <a:gdLst/>
                  <a:ahLst/>
                  <a:cxnLst>
                    <a:cxn ang="0">
                      <a:pos x="231" y="0"/>
                    </a:cxn>
                    <a:cxn ang="0">
                      <a:pos x="0" y="230"/>
                    </a:cxn>
                    <a:cxn ang="0">
                      <a:pos x="0" y="9203"/>
                    </a:cxn>
                    <a:cxn ang="0">
                      <a:pos x="231" y="9433"/>
                    </a:cxn>
                    <a:cxn ang="0">
                      <a:pos x="1153" y="9433"/>
                    </a:cxn>
                    <a:cxn ang="0">
                      <a:pos x="1383" y="9203"/>
                    </a:cxn>
                    <a:cxn ang="0">
                      <a:pos x="1383" y="230"/>
                    </a:cxn>
                    <a:cxn ang="0">
                      <a:pos x="1153" y="0"/>
                    </a:cxn>
                    <a:cxn ang="0">
                      <a:pos x="231" y="0"/>
                    </a:cxn>
                  </a:cxnLst>
                  <a:rect l="0" t="0" r="r" b="b"/>
                  <a:pathLst>
                    <a:path w="1383" h="9433">
                      <a:moveTo>
                        <a:pt x="231" y="0"/>
                      </a:moveTo>
                      <a:cubicBezTo>
                        <a:pt x="103" y="0"/>
                        <a:pt x="0" y="103"/>
                        <a:pt x="0" y="230"/>
                      </a:cubicBezTo>
                      <a:lnTo>
                        <a:pt x="0" y="9203"/>
                      </a:lnTo>
                      <a:cubicBezTo>
                        <a:pt x="0" y="9330"/>
                        <a:pt x="103" y="9433"/>
                        <a:pt x="231" y="9433"/>
                      </a:cubicBezTo>
                      <a:lnTo>
                        <a:pt x="1153" y="9433"/>
                      </a:lnTo>
                      <a:cubicBezTo>
                        <a:pt x="1280" y="9433"/>
                        <a:pt x="1383" y="9330"/>
                        <a:pt x="1383" y="9203"/>
                      </a:cubicBezTo>
                      <a:lnTo>
                        <a:pt x="1383" y="230"/>
                      </a:lnTo>
                      <a:cubicBezTo>
                        <a:pt x="1383" y="103"/>
                        <a:pt x="1280" y="0"/>
                        <a:pt x="1153" y="0"/>
                      </a:cubicBezTo>
                      <a:lnTo>
                        <a:pt x="231"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6" name="Group 18"/>
              <p:cNvGrpSpPr>
                <a:grpSpLocks/>
              </p:cNvGrpSpPr>
              <p:nvPr/>
            </p:nvGrpSpPr>
            <p:grpSpPr bwMode="auto">
              <a:xfrm>
                <a:off x="3883" y="3770"/>
                <a:ext cx="242" cy="1943"/>
                <a:chOff x="4882" y="1690"/>
                <a:chExt cx="242" cy="1684"/>
              </a:xfrm>
            </p:grpSpPr>
            <p:sp>
              <p:nvSpPr>
                <p:cNvPr id="222" name="Freeform 20"/>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9"/>
                <p:cNvSpPr>
                  <a:spLocks/>
                </p:cNvSpPr>
                <p:nvPr/>
              </p:nvSpPr>
              <p:spPr bwMode="auto">
                <a:xfrm>
                  <a:off x="4882" y="1690"/>
                  <a:ext cx="242" cy="1684"/>
                </a:xfrm>
                <a:custGeom>
                  <a:avLst/>
                  <a:gdLst/>
                  <a:ahLst/>
                  <a:cxnLst>
                    <a:cxn ang="0">
                      <a:pos x="225" y="0"/>
                    </a:cxn>
                    <a:cxn ang="0">
                      <a:pos x="0" y="225"/>
                    </a:cxn>
                    <a:cxn ang="0">
                      <a:pos x="0" y="9208"/>
                    </a:cxn>
                    <a:cxn ang="0">
                      <a:pos x="225" y="9433"/>
                    </a:cxn>
                    <a:cxn ang="0">
                      <a:pos x="1125" y="9433"/>
                    </a:cxn>
                    <a:cxn ang="0">
                      <a:pos x="1350" y="9208"/>
                    </a:cxn>
                    <a:cxn ang="0">
                      <a:pos x="1350" y="225"/>
                    </a:cxn>
                    <a:cxn ang="0">
                      <a:pos x="1125" y="0"/>
                    </a:cxn>
                    <a:cxn ang="0">
                      <a:pos x="225" y="0"/>
                    </a:cxn>
                  </a:cxnLst>
                  <a:rect l="0" t="0" r="r" b="b"/>
                  <a:pathLst>
                    <a:path w="1350" h="9433">
                      <a:moveTo>
                        <a:pt x="225" y="0"/>
                      </a:moveTo>
                      <a:cubicBezTo>
                        <a:pt x="101" y="0"/>
                        <a:pt x="0" y="101"/>
                        <a:pt x="0" y="225"/>
                      </a:cubicBezTo>
                      <a:lnTo>
                        <a:pt x="0" y="9208"/>
                      </a:lnTo>
                      <a:cubicBezTo>
                        <a:pt x="0" y="9332"/>
                        <a:pt x="101" y="9433"/>
                        <a:pt x="225" y="9433"/>
                      </a:cubicBezTo>
                      <a:lnTo>
                        <a:pt x="1125" y="9433"/>
                      </a:lnTo>
                      <a:cubicBezTo>
                        <a:pt x="1249" y="9433"/>
                        <a:pt x="1350" y="9332"/>
                        <a:pt x="1350" y="9208"/>
                      </a:cubicBezTo>
                      <a:lnTo>
                        <a:pt x="1350" y="225"/>
                      </a:lnTo>
                      <a:cubicBezTo>
                        <a:pt x="1350" y="101"/>
                        <a:pt x="1249" y="0"/>
                        <a:pt x="1125" y="0"/>
                      </a:cubicBezTo>
                      <a:lnTo>
                        <a:pt x="225"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7" name="Group 15"/>
              <p:cNvGrpSpPr>
                <a:grpSpLocks/>
              </p:cNvGrpSpPr>
              <p:nvPr/>
            </p:nvGrpSpPr>
            <p:grpSpPr bwMode="auto">
              <a:xfrm>
                <a:off x="4615" y="3767"/>
                <a:ext cx="242" cy="1944"/>
                <a:chOff x="5614" y="1687"/>
                <a:chExt cx="242" cy="1685"/>
              </a:xfrm>
            </p:grpSpPr>
            <p:sp>
              <p:nvSpPr>
                <p:cNvPr id="220" name="Freeform 17"/>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6"/>
                <p:cNvSpPr>
                  <a:spLocks/>
                </p:cNvSpPr>
                <p:nvPr/>
              </p:nvSpPr>
              <p:spPr bwMode="auto">
                <a:xfrm>
                  <a:off x="5614"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8" name="Group 12"/>
              <p:cNvGrpSpPr>
                <a:grpSpLocks/>
              </p:cNvGrpSpPr>
              <p:nvPr/>
            </p:nvGrpSpPr>
            <p:grpSpPr bwMode="auto">
              <a:xfrm>
                <a:off x="5346" y="3767"/>
                <a:ext cx="242" cy="1944"/>
                <a:chOff x="6345" y="1687"/>
                <a:chExt cx="242" cy="1685"/>
              </a:xfrm>
            </p:grpSpPr>
            <p:sp>
              <p:nvSpPr>
                <p:cNvPr id="218" name="Freeform 14"/>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3"/>
                <p:cNvSpPr>
                  <a:spLocks/>
                </p:cNvSpPr>
                <p:nvPr/>
              </p:nvSpPr>
              <p:spPr bwMode="auto">
                <a:xfrm>
                  <a:off x="6345" y="1687"/>
                  <a:ext cx="242" cy="1685"/>
                </a:xfrm>
                <a:custGeom>
                  <a:avLst/>
                  <a:gdLst/>
                  <a:ahLst/>
                  <a:cxnLst>
                    <a:cxn ang="0">
                      <a:pos x="113" y="0"/>
                    </a:cxn>
                    <a:cxn ang="0">
                      <a:pos x="0" y="113"/>
                    </a:cxn>
                    <a:cxn ang="0">
                      <a:pos x="0" y="4604"/>
                    </a:cxn>
                    <a:cxn ang="0">
                      <a:pos x="113" y="4717"/>
                    </a:cxn>
                    <a:cxn ang="0">
                      <a:pos x="563" y="4717"/>
                    </a:cxn>
                    <a:cxn ang="0">
                      <a:pos x="675" y="4604"/>
                    </a:cxn>
                    <a:cxn ang="0">
                      <a:pos x="675" y="113"/>
                    </a:cxn>
                    <a:cxn ang="0">
                      <a:pos x="563" y="0"/>
                    </a:cxn>
                    <a:cxn ang="0">
                      <a:pos x="113" y="0"/>
                    </a:cxn>
                  </a:cxnLst>
                  <a:rect l="0" t="0" r="r" b="b"/>
                  <a:pathLst>
                    <a:path w="675" h="4717">
                      <a:moveTo>
                        <a:pt x="113" y="0"/>
                      </a:moveTo>
                      <a:cubicBezTo>
                        <a:pt x="51" y="0"/>
                        <a:pt x="0" y="51"/>
                        <a:pt x="0" y="113"/>
                      </a:cubicBezTo>
                      <a:lnTo>
                        <a:pt x="0" y="4604"/>
                      </a:lnTo>
                      <a:cubicBezTo>
                        <a:pt x="0" y="4667"/>
                        <a:pt x="51" y="4717"/>
                        <a:pt x="113" y="4717"/>
                      </a:cubicBezTo>
                      <a:lnTo>
                        <a:pt x="563" y="4717"/>
                      </a:lnTo>
                      <a:cubicBezTo>
                        <a:pt x="625" y="4717"/>
                        <a:pt x="675" y="4667"/>
                        <a:pt x="675" y="4604"/>
                      </a:cubicBezTo>
                      <a:lnTo>
                        <a:pt x="675" y="113"/>
                      </a:lnTo>
                      <a:cubicBezTo>
                        <a:pt x="675" y="51"/>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9" name="Group 9"/>
              <p:cNvGrpSpPr>
                <a:grpSpLocks/>
              </p:cNvGrpSpPr>
              <p:nvPr/>
            </p:nvGrpSpPr>
            <p:grpSpPr bwMode="auto">
              <a:xfrm>
                <a:off x="5098" y="3770"/>
                <a:ext cx="244" cy="1943"/>
                <a:chOff x="6097" y="1690"/>
                <a:chExt cx="244" cy="1684"/>
              </a:xfrm>
            </p:grpSpPr>
            <p:sp>
              <p:nvSpPr>
                <p:cNvPr id="216" name="Freeform 11"/>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0"/>
                <p:cNvSpPr>
                  <a:spLocks/>
                </p:cNvSpPr>
                <p:nvPr/>
              </p:nvSpPr>
              <p:spPr bwMode="auto">
                <a:xfrm>
                  <a:off x="6097" y="1690"/>
                  <a:ext cx="244" cy="1684"/>
                </a:xfrm>
                <a:custGeom>
                  <a:avLst/>
                  <a:gdLst/>
                  <a:ahLst/>
                  <a:cxnLst>
                    <a:cxn ang="0">
                      <a:pos x="114" y="0"/>
                    </a:cxn>
                    <a:cxn ang="0">
                      <a:pos x="0" y="113"/>
                    </a:cxn>
                    <a:cxn ang="0">
                      <a:pos x="0" y="4603"/>
                    </a:cxn>
                    <a:cxn ang="0">
                      <a:pos x="114" y="4716"/>
                    </a:cxn>
                    <a:cxn ang="0">
                      <a:pos x="566" y="4716"/>
                    </a:cxn>
                    <a:cxn ang="0">
                      <a:pos x="680" y="4603"/>
                    </a:cxn>
                    <a:cxn ang="0">
                      <a:pos x="680" y="113"/>
                    </a:cxn>
                    <a:cxn ang="0">
                      <a:pos x="566" y="0"/>
                    </a:cxn>
                    <a:cxn ang="0">
                      <a:pos x="114" y="0"/>
                    </a:cxn>
                  </a:cxnLst>
                  <a:rect l="0" t="0" r="r" b="b"/>
                  <a:pathLst>
                    <a:path w="680" h="4716">
                      <a:moveTo>
                        <a:pt x="114" y="0"/>
                      </a:moveTo>
                      <a:cubicBezTo>
                        <a:pt x="51" y="0"/>
                        <a:pt x="0" y="50"/>
                        <a:pt x="0" y="113"/>
                      </a:cubicBezTo>
                      <a:lnTo>
                        <a:pt x="0" y="4603"/>
                      </a:lnTo>
                      <a:cubicBezTo>
                        <a:pt x="0" y="4666"/>
                        <a:pt x="51" y="4716"/>
                        <a:pt x="114" y="4716"/>
                      </a:cubicBezTo>
                      <a:lnTo>
                        <a:pt x="566" y="4716"/>
                      </a:lnTo>
                      <a:cubicBezTo>
                        <a:pt x="629" y="4716"/>
                        <a:pt x="680" y="4666"/>
                        <a:pt x="680" y="4603"/>
                      </a:cubicBezTo>
                      <a:lnTo>
                        <a:pt x="680" y="113"/>
                      </a:lnTo>
                      <a:cubicBezTo>
                        <a:pt x="680" y="50"/>
                        <a:pt x="629" y="0"/>
                        <a:pt x="566" y="0"/>
                      </a:cubicBezTo>
                      <a:lnTo>
                        <a:pt x="114"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0" name="Group 6"/>
              <p:cNvGrpSpPr>
                <a:grpSpLocks/>
              </p:cNvGrpSpPr>
              <p:nvPr/>
            </p:nvGrpSpPr>
            <p:grpSpPr bwMode="auto">
              <a:xfrm>
                <a:off x="4857" y="3770"/>
                <a:ext cx="241" cy="1943"/>
                <a:chOff x="5856" y="1690"/>
                <a:chExt cx="241" cy="1684"/>
              </a:xfrm>
            </p:grpSpPr>
            <p:sp>
              <p:nvSpPr>
                <p:cNvPr id="214" name="Freeform 8"/>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7"/>
                <p:cNvSpPr>
                  <a:spLocks/>
                </p:cNvSpPr>
                <p:nvPr/>
              </p:nvSpPr>
              <p:spPr bwMode="auto">
                <a:xfrm>
                  <a:off x="5856" y="1690"/>
                  <a:ext cx="241" cy="1684"/>
                </a:xfrm>
                <a:custGeom>
                  <a:avLst/>
                  <a:gdLst/>
                  <a:ahLst/>
                  <a:cxnLst>
                    <a:cxn ang="0">
                      <a:pos x="113" y="0"/>
                    </a:cxn>
                    <a:cxn ang="0">
                      <a:pos x="0" y="112"/>
                    </a:cxn>
                    <a:cxn ang="0">
                      <a:pos x="0" y="4604"/>
                    </a:cxn>
                    <a:cxn ang="0">
                      <a:pos x="113" y="4716"/>
                    </a:cxn>
                    <a:cxn ang="0">
                      <a:pos x="563" y="4716"/>
                    </a:cxn>
                    <a:cxn ang="0">
                      <a:pos x="675" y="4604"/>
                    </a:cxn>
                    <a:cxn ang="0">
                      <a:pos x="675" y="112"/>
                    </a:cxn>
                    <a:cxn ang="0">
                      <a:pos x="563" y="0"/>
                    </a:cxn>
                    <a:cxn ang="0">
                      <a:pos x="113" y="0"/>
                    </a:cxn>
                  </a:cxnLst>
                  <a:rect l="0" t="0" r="r" b="b"/>
                  <a:pathLst>
                    <a:path w="675" h="4716">
                      <a:moveTo>
                        <a:pt x="113" y="0"/>
                      </a:moveTo>
                      <a:cubicBezTo>
                        <a:pt x="51" y="0"/>
                        <a:pt x="0" y="50"/>
                        <a:pt x="0" y="112"/>
                      </a:cubicBezTo>
                      <a:lnTo>
                        <a:pt x="0" y="4604"/>
                      </a:lnTo>
                      <a:cubicBezTo>
                        <a:pt x="0" y="4666"/>
                        <a:pt x="51" y="4716"/>
                        <a:pt x="113" y="4716"/>
                      </a:cubicBezTo>
                      <a:lnTo>
                        <a:pt x="563" y="4716"/>
                      </a:lnTo>
                      <a:cubicBezTo>
                        <a:pt x="625" y="4716"/>
                        <a:pt x="675" y="4666"/>
                        <a:pt x="675" y="4604"/>
                      </a:cubicBezTo>
                      <a:lnTo>
                        <a:pt x="675" y="112"/>
                      </a:lnTo>
                      <a:cubicBezTo>
                        <a:pt x="675" y="50"/>
                        <a:pt x="625" y="0"/>
                        <a:pt x="563"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1" name="Group 3"/>
              <p:cNvGrpSpPr>
                <a:grpSpLocks/>
              </p:cNvGrpSpPr>
              <p:nvPr/>
            </p:nvGrpSpPr>
            <p:grpSpPr bwMode="auto">
              <a:xfrm>
                <a:off x="5588" y="3770"/>
                <a:ext cx="243" cy="1943"/>
                <a:chOff x="6587" y="1690"/>
                <a:chExt cx="243" cy="1684"/>
              </a:xfrm>
            </p:grpSpPr>
            <p:sp>
              <p:nvSpPr>
                <p:cNvPr id="212" name="Freeform 5"/>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solidFill>
                  <a:srgbClr val="EAEAEA"/>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4"/>
                <p:cNvSpPr>
                  <a:spLocks/>
                </p:cNvSpPr>
                <p:nvPr/>
              </p:nvSpPr>
              <p:spPr bwMode="auto">
                <a:xfrm>
                  <a:off x="6587" y="1690"/>
                  <a:ext cx="243" cy="1684"/>
                </a:xfrm>
                <a:custGeom>
                  <a:avLst/>
                  <a:gdLst/>
                  <a:ahLst/>
                  <a:cxnLst>
                    <a:cxn ang="0">
                      <a:pos x="113" y="0"/>
                    </a:cxn>
                    <a:cxn ang="0">
                      <a:pos x="0" y="113"/>
                    </a:cxn>
                    <a:cxn ang="0">
                      <a:pos x="0" y="4603"/>
                    </a:cxn>
                    <a:cxn ang="0">
                      <a:pos x="113" y="4716"/>
                    </a:cxn>
                    <a:cxn ang="0">
                      <a:pos x="566" y="4716"/>
                    </a:cxn>
                    <a:cxn ang="0">
                      <a:pos x="679" y="4603"/>
                    </a:cxn>
                    <a:cxn ang="0">
                      <a:pos x="679" y="113"/>
                    </a:cxn>
                    <a:cxn ang="0">
                      <a:pos x="566" y="0"/>
                    </a:cxn>
                    <a:cxn ang="0">
                      <a:pos x="113" y="0"/>
                    </a:cxn>
                  </a:cxnLst>
                  <a:rect l="0" t="0" r="r" b="b"/>
                  <a:pathLst>
                    <a:path w="679" h="4716">
                      <a:moveTo>
                        <a:pt x="113" y="0"/>
                      </a:moveTo>
                      <a:cubicBezTo>
                        <a:pt x="51" y="0"/>
                        <a:pt x="0" y="50"/>
                        <a:pt x="0" y="113"/>
                      </a:cubicBezTo>
                      <a:lnTo>
                        <a:pt x="0" y="4603"/>
                      </a:lnTo>
                      <a:cubicBezTo>
                        <a:pt x="0" y="4666"/>
                        <a:pt x="51" y="4716"/>
                        <a:pt x="113" y="4716"/>
                      </a:cubicBezTo>
                      <a:lnTo>
                        <a:pt x="566" y="4716"/>
                      </a:lnTo>
                      <a:cubicBezTo>
                        <a:pt x="629" y="4716"/>
                        <a:pt x="679" y="4666"/>
                        <a:pt x="679" y="4603"/>
                      </a:cubicBezTo>
                      <a:lnTo>
                        <a:pt x="679" y="113"/>
                      </a:lnTo>
                      <a:cubicBezTo>
                        <a:pt x="679" y="50"/>
                        <a:pt x="629" y="0"/>
                        <a:pt x="566" y="0"/>
                      </a:cubicBezTo>
                      <a:lnTo>
                        <a:pt x="113" y="0"/>
                      </a:lnTo>
                      <a:close/>
                    </a:path>
                  </a:pathLst>
                </a:custGeom>
                <a:noFill/>
                <a:ln w="5715"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98" name="内容占位符 6"/>
            <p:cNvSpPr txBox="1">
              <a:spLocks/>
            </p:cNvSpPr>
            <p:nvPr/>
          </p:nvSpPr>
          <p:spPr>
            <a:xfrm>
              <a:off x="4580947" y="1964523"/>
              <a:ext cx="1862212" cy="796334"/>
            </a:xfrm>
            <a:prstGeom prst="rect">
              <a:avLst/>
            </a:prstGeom>
          </p:spPr>
          <p:txBody>
            <a:bodyPr lIns="91291" tIns="45645" rIns="91291" bIns="45645"/>
            <a:lstStyle/>
            <a:p>
              <a:pPr marL="266639" lvl="2" indent="-174585" defTabSz="609435">
                <a:lnSpc>
                  <a:spcPct val="150000"/>
                </a:lnSpc>
                <a:spcBef>
                  <a:spcPts val="0"/>
                </a:spcBef>
                <a:buClr>
                  <a:srgbClr val="008ED3"/>
                </a:buClr>
                <a:buSzPct val="80000"/>
                <a:buFont typeface="Wingdings" pitchFamily="2" charset="2"/>
                <a:buChar char="n"/>
                <a:defRPr/>
              </a:pPr>
              <a:r>
                <a:rPr kumimoji="1" lang="en-GB" altLang="zh-CN" sz="1600" b="1" dirty="0" smtClean="0">
                  <a:solidFill>
                    <a:srgbClr val="008FD4"/>
                  </a:solidFill>
                  <a:latin typeface="微软雅黑" pitchFamily="34" charset="-122"/>
                  <a:ea typeface="微软雅黑" pitchFamily="34" charset="-122"/>
                </a:rPr>
                <a:t>Stand-lone</a:t>
              </a:r>
              <a:r>
                <a:rPr kumimoji="1" lang="zh-CN" altLang="en-US" sz="1600" b="1" dirty="0" smtClean="0">
                  <a:solidFill>
                    <a:srgbClr val="008FD4"/>
                  </a:solidFill>
                  <a:latin typeface="微软雅黑" pitchFamily="34" charset="-122"/>
                  <a:ea typeface="微软雅黑" pitchFamily="34" charset="-122"/>
                </a:rPr>
                <a:t>：</a:t>
              </a:r>
              <a:r>
                <a:rPr kumimoji="1" lang="en-GB" altLang="zh-CN" sz="1600" b="1" dirty="0" smtClean="0">
                  <a:solidFill>
                    <a:srgbClr val="008FD4"/>
                  </a:solidFill>
                  <a:latin typeface="微软雅黑" pitchFamily="34" charset="-122"/>
                  <a:ea typeface="微软雅黑" pitchFamily="34" charset="-122"/>
                </a:rPr>
                <a:t> </a:t>
              </a:r>
              <a:endParaRPr kumimoji="1" lang="en-US" altLang="zh-CN" sz="1600" b="1" dirty="0" smtClean="0">
                <a:solidFill>
                  <a:srgbClr val="008FD4"/>
                </a:solidFill>
                <a:latin typeface="微软雅黑" pitchFamily="34" charset="-122"/>
                <a:ea typeface="微软雅黑" pitchFamily="34" charset="-122"/>
              </a:endParaRPr>
            </a:p>
            <a:p>
              <a:pPr marL="266639" lvl="2" indent="-174585" defTabSz="609435">
                <a:lnSpc>
                  <a:spcPct val="150000"/>
                </a:lnSpc>
                <a:spcBef>
                  <a:spcPts val="0"/>
                </a:spcBef>
                <a:buClr>
                  <a:srgbClr val="008ED3"/>
                </a:buClr>
                <a:buSzPct val="80000"/>
                <a:defRPr/>
              </a:pPr>
              <a:r>
                <a:rPr kumimoji="1" lang="zh-CN" altLang="en-US" sz="1600" b="1" dirty="0" smtClean="0">
                  <a:solidFill>
                    <a:srgbClr val="404040"/>
                  </a:solidFill>
                  <a:latin typeface="微软雅黑" pitchFamily="34" charset="-122"/>
                  <a:ea typeface="微软雅黑" pitchFamily="34" charset="-122"/>
                </a:rPr>
                <a:t>    </a:t>
              </a:r>
              <a:r>
                <a:rPr kumimoji="1" lang="zh-CN" altLang="en-US" sz="1400" dirty="0" smtClean="0">
                  <a:solidFill>
                    <a:srgbClr val="404040"/>
                  </a:solidFill>
                  <a:latin typeface="微软雅黑" pitchFamily="34" charset="-122"/>
                  <a:ea typeface="微软雅黑" pitchFamily="34" charset="-122"/>
                </a:rPr>
                <a:t>独立载波组网</a:t>
              </a:r>
              <a:endParaRPr kumimoji="1" lang="en-US" altLang="zh-CN" sz="1600" dirty="0" smtClean="0">
                <a:solidFill>
                  <a:srgbClr val="404040"/>
                </a:solidFill>
                <a:latin typeface="微软雅黑" pitchFamily="34" charset="-122"/>
                <a:ea typeface="微软雅黑" pitchFamily="34" charset="-122"/>
              </a:endParaRPr>
            </a:p>
            <a:p>
              <a:pPr marL="266639" lvl="2" indent="-174585" defTabSz="609435">
                <a:lnSpc>
                  <a:spcPct val="150000"/>
                </a:lnSpc>
                <a:spcBef>
                  <a:spcPts val="0"/>
                </a:spcBef>
                <a:buClr>
                  <a:srgbClr val="008ED3"/>
                </a:buClr>
                <a:buSzPct val="80000"/>
                <a:defRPr/>
              </a:pPr>
              <a:r>
                <a:rPr kumimoji="1" lang="en-GB" altLang="zh-CN" sz="1600" dirty="0" smtClean="0">
                  <a:solidFill>
                    <a:srgbClr val="404040"/>
                  </a:solidFill>
                  <a:latin typeface="微软雅黑" pitchFamily="34" charset="-122"/>
                  <a:ea typeface="微软雅黑" pitchFamily="34" charset="-122"/>
                </a:rPr>
                <a:t>    </a:t>
              </a:r>
              <a:endParaRPr kumimoji="1" lang="en-US" altLang="zh-CN" sz="1600" b="1" dirty="0" smtClean="0">
                <a:solidFill>
                  <a:srgbClr val="404040"/>
                </a:solidFill>
                <a:latin typeface="微软雅黑" pitchFamily="34" charset="-122"/>
                <a:ea typeface="微软雅黑" pitchFamily="34" charset="-122"/>
              </a:endParaRPr>
            </a:p>
          </p:txBody>
        </p:sp>
        <p:sp>
          <p:nvSpPr>
            <p:cNvPr id="299" name="TextBox 290"/>
            <p:cNvSpPr txBox="1"/>
            <p:nvPr/>
          </p:nvSpPr>
          <p:spPr>
            <a:xfrm>
              <a:off x="2091241" y="1706755"/>
              <a:ext cx="1604459" cy="406400"/>
            </a:xfrm>
            <a:prstGeom prst="rect">
              <a:avLst/>
            </a:prstGeom>
          </p:spPr>
          <p:txBody>
            <a:bodyPr vert="horz" wrap="none" lIns="0" tIns="0" rIns="0" bIns="0" rtlCol="0" anchor="t">
              <a:noAutofit/>
            </a:bodyPr>
            <a:lstStyle/>
            <a:p>
              <a:r>
                <a:rPr kumimoji="1" lang="zh-CN" altLang="en-US" b="1" dirty="0" smtClean="0">
                  <a:solidFill>
                    <a:srgbClr val="0070B1"/>
                  </a:solidFill>
                  <a:latin typeface="微软雅黑" pitchFamily="34" charset="-122"/>
                  <a:ea typeface="微软雅黑" pitchFamily="34" charset="-122"/>
                </a:rPr>
                <a:t>一个载波带宽</a:t>
              </a:r>
              <a:endParaRPr kumimoji="1" lang="en-US" altLang="zh-CN" b="1" dirty="0" smtClean="0">
                <a:solidFill>
                  <a:srgbClr val="0070B1"/>
                </a:solidFill>
                <a:latin typeface="微软雅黑" pitchFamily="34" charset="-122"/>
                <a:ea typeface="微软雅黑" pitchFamily="34" charset="-122"/>
              </a:endParaRPr>
            </a:p>
            <a:p>
              <a:r>
                <a:rPr kumimoji="1" lang="en-US" altLang="zh-CN" b="1" dirty="0" smtClean="0">
                  <a:solidFill>
                    <a:srgbClr val="0070B1"/>
                  </a:solidFill>
                  <a:latin typeface="微软雅黑" pitchFamily="34" charset="-122"/>
                  <a:ea typeface="微软雅黑" pitchFamily="34" charset="-122"/>
                </a:rPr>
                <a:t>        </a:t>
              </a:r>
              <a:endParaRPr kumimoji="1" lang="zh-CN" altLang="en-US" b="1" dirty="0" smtClean="0">
                <a:solidFill>
                  <a:srgbClr val="0070B1"/>
                </a:solidFill>
                <a:latin typeface="微软雅黑" pitchFamily="34" charset="-122"/>
                <a:ea typeface="微软雅黑" pitchFamily="34" charset="-122"/>
              </a:endParaRPr>
            </a:p>
          </p:txBody>
        </p:sp>
        <p:sp>
          <p:nvSpPr>
            <p:cNvPr id="300" name="TextBox 291"/>
            <p:cNvSpPr txBox="1"/>
            <p:nvPr/>
          </p:nvSpPr>
          <p:spPr>
            <a:xfrm>
              <a:off x="2180141" y="2532255"/>
              <a:ext cx="2214059" cy="508000"/>
            </a:xfrm>
            <a:prstGeom prst="rect">
              <a:avLst/>
            </a:prstGeom>
          </p:spPr>
          <p:txBody>
            <a:bodyPr vert="horz" wrap="none" lIns="0" tIns="0" rIns="0" bIns="0" rtlCol="0" anchor="t">
              <a:noAutofit/>
            </a:bodyPr>
            <a:lstStyle/>
            <a:p>
              <a:pPr>
                <a:lnSpc>
                  <a:spcPct val="150000"/>
                </a:lnSpc>
                <a:buFont typeface="Wingdings" pitchFamily="2" charset="2"/>
                <a:buChar char="n"/>
              </a:pPr>
              <a:r>
                <a:rPr kumimoji="1" lang="zh-CN" altLang="en-US" sz="1200" b="1" dirty="0" smtClean="0">
                  <a:solidFill>
                    <a:srgbClr val="008FD4"/>
                  </a:solidFill>
                  <a:latin typeface="微软雅黑" pitchFamily="34" charset="-122"/>
                  <a:ea typeface="微软雅黑" pitchFamily="34" charset="-122"/>
                </a:rPr>
                <a:t>下行</a:t>
              </a:r>
              <a:r>
                <a:rPr kumimoji="1" lang="en-US" altLang="zh-CN" sz="1200" b="1" dirty="0" smtClean="0">
                  <a:solidFill>
                    <a:srgbClr val="008FD4"/>
                  </a:solidFill>
                  <a:latin typeface="微软雅黑" pitchFamily="34" charset="-122"/>
                  <a:ea typeface="微软雅黑" pitchFamily="34" charset="-122"/>
                </a:rPr>
                <a:t>12</a:t>
              </a:r>
              <a:r>
                <a:rPr kumimoji="1" lang="zh-CN" altLang="en-US" sz="1200" b="1" dirty="0" smtClean="0">
                  <a:solidFill>
                    <a:srgbClr val="008FD4"/>
                  </a:solidFill>
                  <a:latin typeface="微软雅黑" pitchFamily="34" charset="-122"/>
                  <a:ea typeface="微软雅黑" pitchFamily="34" charset="-122"/>
                </a:rPr>
                <a:t>个</a:t>
              </a:r>
              <a:r>
                <a:rPr kumimoji="1" lang="en-US" altLang="zh-CN" sz="1200" b="1" dirty="0" smtClean="0">
                  <a:solidFill>
                    <a:srgbClr val="008FD4"/>
                  </a:solidFill>
                  <a:latin typeface="微软雅黑" pitchFamily="34" charset="-122"/>
                  <a:ea typeface="微软雅黑" pitchFamily="34" charset="-122"/>
                </a:rPr>
                <a:t>15Khz</a:t>
              </a:r>
              <a:r>
                <a:rPr kumimoji="1" lang="zh-CN" altLang="en-US" sz="1200" b="1" dirty="0" smtClean="0">
                  <a:solidFill>
                    <a:srgbClr val="008FD4"/>
                  </a:solidFill>
                  <a:latin typeface="微软雅黑" pitchFamily="34" charset="-122"/>
                  <a:ea typeface="微软雅黑" pitchFamily="34" charset="-122"/>
                </a:rPr>
                <a:t>子载波</a:t>
              </a:r>
              <a:endParaRPr kumimoji="1" lang="en-US" altLang="zh-CN" sz="1200" b="1" dirty="0" smtClean="0">
                <a:solidFill>
                  <a:srgbClr val="008FD4"/>
                </a:solidFill>
                <a:latin typeface="微软雅黑" pitchFamily="34" charset="-122"/>
                <a:ea typeface="微软雅黑" pitchFamily="34" charset="-122"/>
              </a:endParaRPr>
            </a:p>
            <a:p>
              <a:pPr>
                <a:lnSpc>
                  <a:spcPct val="150000"/>
                </a:lnSpc>
                <a:buFont typeface="Wingdings" pitchFamily="2" charset="2"/>
                <a:buChar char="n"/>
              </a:pPr>
              <a:r>
                <a:rPr kumimoji="1" lang="zh-CN" altLang="en-US" sz="1200" b="1" dirty="0" smtClean="0">
                  <a:solidFill>
                    <a:srgbClr val="008FD4"/>
                  </a:solidFill>
                  <a:latin typeface="微软雅黑" pitchFamily="34" charset="-122"/>
                  <a:ea typeface="微软雅黑" pitchFamily="34" charset="-122"/>
                </a:rPr>
                <a:t>上行</a:t>
              </a:r>
              <a:r>
                <a:rPr kumimoji="1" lang="en-US" altLang="zh-CN" sz="1200" b="1" dirty="0" smtClean="0">
                  <a:solidFill>
                    <a:srgbClr val="008FD4"/>
                  </a:solidFill>
                  <a:latin typeface="微软雅黑" pitchFamily="34" charset="-122"/>
                  <a:ea typeface="微软雅黑" pitchFamily="34" charset="-122"/>
                </a:rPr>
                <a:t>3.75Khz</a:t>
              </a:r>
              <a:r>
                <a:rPr kumimoji="1" lang="zh-CN" altLang="en-US" sz="1200" b="1" dirty="0" smtClean="0">
                  <a:solidFill>
                    <a:srgbClr val="008FD4"/>
                  </a:solidFill>
                  <a:latin typeface="微软雅黑" pitchFamily="34" charset="-122"/>
                  <a:ea typeface="微软雅黑" pitchFamily="34" charset="-122"/>
                </a:rPr>
                <a:t>或</a:t>
              </a:r>
              <a:r>
                <a:rPr kumimoji="1" lang="en-US" altLang="zh-CN" sz="1200" b="1" dirty="0" smtClean="0">
                  <a:solidFill>
                    <a:srgbClr val="008FD4"/>
                  </a:solidFill>
                  <a:latin typeface="微软雅黑" pitchFamily="34" charset="-122"/>
                  <a:ea typeface="微软雅黑" pitchFamily="34" charset="-122"/>
                </a:rPr>
                <a:t>15Khz</a:t>
              </a:r>
              <a:endParaRPr kumimoji="1" lang="zh-CN" altLang="en-US" sz="1200" b="1" dirty="0" smtClean="0">
                <a:solidFill>
                  <a:srgbClr val="008FD4"/>
                </a:solidFill>
                <a:latin typeface="微软雅黑" pitchFamily="34" charset="-122"/>
                <a:ea typeface="微软雅黑" pitchFamily="34" charset="-122"/>
              </a:endParaRPr>
            </a:p>
          </p:txBody>
        </p:sp>
        <p:sp>
          <p:nvSpPr>
            <p:cNvPr id="301" name="TextBox 292"/>
            <p:cNvSpPr txBox="1"/>
            <p:nvPr/>
          </p:nvSpPr>
          <p:spPr>
            <a:xfrm>
              <a:off x="2612547" y="2113155"/>
              <a:ext cx="1235553" cy="368300"/>
            </a:xfrm>
            <a:prstGeom prst="rect">
              <a:avLst/>
            </a:prstGeom>
          </p:spPr>
          <p:txBody>
            <a:bodyPr vert="horz" wrap="none" lIns="0" tIns="0" rIns="0" bIns="0" rtlCol="0" anchor="t">
              <a:noAutofit/>
            </a:bodyPr>
            <a:lstStyle/>
            <a:p>
              <a:r>
                <a:rPr kumimoji="1" lang="en-US" altLang="zh-CN" sz="2400" b="1" dirty="0" smtClean="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200Khz</a:t>
              </a:r>
              <a:endParaRPr kumimoji="1" lang="zh-CN" altLang="en-US" sz="2400" b="1" dirty="0" smtClean="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02" name="TextBox 294"/>
            <p:cNvSpPr txBox="1"/>
            <p:nvPr/>
          </p:nvSpPr>
          <p:spPr>
            <a:xfrm>
              <a:off x="2091241" y="3281555"/>
              <a:ext cx="1985459" cy="406400"/>
            </a:xfrm>
            <a:prstGeom prst="rect">
              <a:avLst/>
            </a:prstGeom>
          </p:spPr>
          <p:txBody>
            <a:bodyPr vert="horz" wrap="none" lIns="0" tIns="0" rIns="0" bIns="0" rtlCol="0" anchor="t">
              <a:noAutofit/>
            </a:bodyPr>
            <a:lstStyle/>
            <a:p>
              <a:r>
                <a:rPr kumimoji="1" lang="zh-CN" altLang="en-US" b="1" dirty="0" smtClean="0">
                  <a:solidFill>
                    <a:srgbClr val="0070B1"/>
                  </a:solidFill>
                  <a:latin typeface="微软雅黑" pitchFamily="34" charset="-122"/>
                  <a:ea typeface="微软雅黑" pitchFamily="34" charset="-122"/>
                </a:rPr>
                <a:t>小区峰值速率</a:t>
              </a:r>
              <a:r>
                <a:rPr kumimoji="1" lang="en-US" altLang="zh-CN" b="1" dirty="0" smtClean="0">
                  <a:solidFill>
                    <a:srgbClr val="0070B1"/>
                  </a:solidFill>
                  <a:latin typeface="微软雅黑" pitchFamily="34" charset="-122"/>
                  <a:ea typeface="微软雅黑" pitchFamily="34" charset="-122"/>
                </a:rPr>
                <a:t>        </a:t>
              </a:r>
              <a:endParaRPr kumimoji="1" lang="zh-CN" altLang="en-US" b="1" dirty="0" smtClean="0">
                <a:solidFill>
                  <a:srgbClr val="0070B1"/>
                </a:solidFill>
                <a:latin typeface="微软雅黑" pitchFamily="34" charset="-122"/>
                <a:ea typeface="微软雅黑" pitchFamily="34" charset="-122"/>
              </a:endParaRPr>
            </a:p>
          </p:txBody>
        </p:sp>
        <p:sp>
          <p:nvSpPr>
            <p:cNvPr id="303" name="矩形 302"/>
            <p:cNvSpPr/>
            <p:nvPr/>
          </p:nvSpPr>
          <p:spPr>
            <a:xfrm>
              <a:off x="2103944" y="3573658"/>
              <a:ext cx="1798589" cy="646179"/>
            </a:xfrm>
            <a:prstGeom prst="rect">
              <a:avLst/>
            </a:prstGeom>
          </p:spPr>
          <p:txBody>
            <a:bodyPr wrap="none" lIns="91291" tIns="45645" rIns="91291" bIns="45645">
              <a:spAutoFit/>
            </a:bodyPr>
            <a:lstStyle/>
            <a:p>
              <a:pPr>
                <a:lnSpc>
                  <a:spcPct val="150000"/>
                </a:lnSpc>
                <a:buFont typeface="Wingdings" pitchFamily="2" charset="2"/>
                <a:buChar char="n"/>
              </a:pPr>
              <a:r>
                <a:rPr lang="zh-CN" altLang="en-US" sz="1200" b="1" dirty="0" smtClean="0">
                  <a:solidFill>
                    <a:srgbClr val="0094CC"/>
                  </a:solidFill>
                  <a:latin typeface="微软雅黑" pitchFamily="34" charset="-122"/>
                  <a:ea typeface="微软雅黑" pitchFamily="34" charset="-122"/>
                </a:rPr>
                <a:t>上行最大</a:t>
              </a:r>
              <a:r>
                <a:rPr lang="en-US" altLang="zh-CN" sz="1200" b="1" dirty="0" smtClean="0">
                  <a:solidFill>
                    <a:srgbClr val="0094CC"/>
                  </a:solidFill>
                  <a:latin typeface="微软雅黑" pitchFamily="34" charset="-122"/>
                  <a:ea typeface="微软雅黑" pitchFamily="34" charset="-122"/>
                </a:rPr>
                <a:t>:</a:t>
              </a:r>
              <a:r>
                <a:rPr lang="en-US" altLang="zh-CN" sz="1200" b="1" dirty="0" smtClean="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261.6kbps</a:t>
              </a:r>
            </a:p>
            <a:p>
              <a:pPr>
                <a:lnSpc>
                  <a:spcPct val="150000"/>
                </a:lnSpc>
                <a:buFont typeface="Wingdings" pitchFamily="2" charset="2"/>
                <a:buChar char="n"/>
              </a:pPr>
              <a:r>
                <a:rPr lang="zh-CN" altLang="en-US" sz="1200" b="1" dirty="0" smtClean="0">
                  <a:solidFill>
                    <a:srgbClr val="0094CC"/>
                  </a:solidFill>
                  <a:latin typeface="微软雅黑" pitchFamily="34" charset="-122"/>
                  <a:ea typeface="微软雅黑" pitchFamily="34" charset="-122"/>
                </a:rPr>
                <a:t>下行最大</a:t>
              </a:r>
              <a:r>
                <a:rPr lang="en-US" altLang="zh-CN" sz="1200" b="1" dirty="0" smtClean="0">
                  <a:solidFill>
                    <a:srgbClr val="0094CC"/>
                  </a:solidFill>
                  <a:latin typeface="微软雅黑" pitchFamily="34" charset="-122"/>
                  <a:ea typeface="微软雅黑" pitchFamily="34" charset="-122"/>
                </a:rPr>
                <a:t>:</a:t>
              </a:r>
              <a:r>
                <a:rPr lang="en-US" altLang="zh-CN" sz="1200" b="1" dirty="0" smtClean="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226.6kbps </a:t>
              </a:r>
              <a:endParaRPr lang="zh-CN" altLang="en-US" sz="12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04" name="矩形 303"/>
            <p:cNvSpPr/>
            <p:nvPr/>
          </p:nvSpPr>
          <p:spPr>
            <a:xfrm>
              <a:off x="4635694" y="1420241"/>
              <a:ext cx="4216399" cy="3321814"/>
            </a:xfrm>
            <a:prstGeom prst="rect">
              <a:avLst/>
            </a:prstGeom>
            <a:noFill/>
            <a:ln>
              <a:solidFill>
                <a:schemeClr val="bg1">
                  <a:lumMod val="50000"/>
                </a:schemeClr>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291" tIns="45645" rIns="91291" bIns="45645" rtlCol="0" anchor="ctr"/>
            <a:lstStyle/>
            <a:p>
              <a:pPr algn="ctr"/>
              <a:endParaRPr lang="zh-CN" altLang="en-US"/>
            </a:p>
          </p:txBody>
        </p:sp>
        <p:sp>
          <p:nvSpPr>
            <p:cNvPr id="305" name="TextBox 298"/>
            <p:cNvSpPr txBox="1"/>
            <p:nvPr/>
          </p:nvSpPr>
          <p:spPr>
            <a:xfrm>
              <a:off x="5181600" y="1503555"/>
              <a:ext cx="1604459" cy="406400"/>
            </a:xfrm>
            <a:prstGeom prst="rect">
              <a:avLst/>
            </a:prstGeom>
          </p:spPr>
          <p:txBody>
            <a:bodyPr vert="horz" wrap="none" lIns="0" tIns="0" rIns="0" bIns="0" rtlCol="0" anchor="t">
              <a:noAutofit/>
            </a:bodyPr>
            <a:lstStyle/>
            <a:p>
              <a:r>
                <a:rPr kumimoji="1" lang="en-US" altLang="zh-CN" b="1" dirty="0" smtClean="0">
                  <a:solidFill>
                    <a:srgbClr val="0070B1"/>
                  </a:solidFill>
                  <a:latin typeface="微软雅黑" pitchFamily="34" charset="-122"/>
                  <a:ea typeface="微软雅黑" pitchFamily="34" charset="-122"/>
                </a:rPr>
                <a:t>NB-IOT</a:t>
              </a:r>
              <a:r>
                <a:rPr kumimoji="1" lang="zh-CN" altLang="en-US" b="1" dirty="0" smtClean="0">
                  <a:solidFill>
                    <a:srgbClr val="0070B1"/>
                  </a:solidFill>
                  <a:latin typeface="微软雅黑" pitchFamily="34" charset="-122"/>
                  <a:ea typeface="微软雅黑" pitchFamily="34" charset="-122"/>
                </a:rPr>
                <a:t>的三种部署方式</a:t>
              </a:r>
              <a:endParaRPr kumimoji="1" lang="en-US" altLang="zh-CN" b="1" dirty="0" smtClean="0">
                <a:solidFill>
                  <a:srgbClr val="0070B1"/>
                </a:solidFill>
                <a:latin typeface="微软雅黑" pitchFamily="34" charset="-122"/>
                <a:ea typeface="微软雅黑" pitchFamily="34" charset="-122"/>
              </a:endParaRPr>
            </a:p>
            <a:p>
              <a:r>
                <a:rPr kumimoji="1" lang="en-US" altLang="zh-CN" b="1" dirty="0" smtClean="0">
                  <a:solidFill>
                    <a:srgbClr val="0070B1"/>
                  </a:solidFill>
                  <a:latin typeface="微软雅黑" pitchFamily="34" charset="-122"/>
                  <a:ea typeface="微软雅黑" pitchFamily="34" charset="-122"/>
                </a:rPr>
                <a:t>        </a:t>
              </a:r>
              <a:endParaRPr kumimoji="1" lang="zh-CN" altLang="en-US" b="1" dirty="0" smtClean="0">
                <a:solidFill>
                  <a:srgbClr val="0070B1"/>
                </a:solidFill>
                <a:latin typeface="微软雅黑" pitchFamily="34" charset="-122"/>
                <a:ea typeface="微软雅黑" pitchFamily="34" charset="-122"/>
              </a:endParaRPr>
            </a:p>
          </p:txBody>
        </p:sp>
        <p:sp>
          <p:nvSpPr>
            <p:cNvPr id="306" name="矩形 305"/>
            <p:cNvSpPr/>
            <p:nvPr/>
          </p:nvSpPr>
          <p:spPr>
            <a:xfrm>
              <a:off x="4580947" y="2650954"/>
              <a:ext cx="2446928" cy="1107844"/>
            </a:xfrm>
            <a:prstGeom prst="rect">
              <a:avLst/>
            </a:prstGeom>
          </p:spPr>
          <p:txBody>
            <a:bodyPr wrap="square" lIns="91291" tIns="45645" rIns="91291" bIns="45645">
              <a:spAutoFit/>
            </a:bodyPr>
            <a:lstStyle/>
            <a:p>
              <a:pPr marL="266639" lvl="2" indent="-174585" defTabSz="609435" hangingPunct="0">
                <a:lnSpc>
                  <a:spcPct val="150000"/>
                </a:lnSpc>
                <a:spcBef>
                  <a:spcPts val="0"/>
                </a:spcBef>
                <a:buClr>
                  <a:srgbClr val="008ED3"/>
                </a:buClr>
                <a:buSzPct val="80000"/>
                <a:buFont typeface="Wingdings" pitchFamily="2" charset="2"/>
                <a:buChar char="n"/>
                <a:defRPr/>
              </a:pPr>
              <a:r>
                <a:rPr kumimoji="1" lang="en-GB" altLang="zh-CN" sz="1600" b="1" dirty="0" smtClean="0">
                  <a:solidFill>
                    <a:srgbClr val="008FD4"/>
                  </a:solidFill>
                  <a:latin typeface="微软雅黑" pitchFamily="34" charset="-122"/>
                  <a:ea typeface="微软雅黑" pitchFamily="34" charset="-122"/>
                </a:rPr>
                <a:t>Guard </a:t>
              </a:r>
              <a:r>
                <a:rPr kumimoji="1" lang="en-US" altLang="zh-CN" sz="1600" b="1" dirty="0" smtClean="0">
                  <a:solidFill>
                    <a:srgbClr val="008FD4"/>
                  </a:solidFill>
                  <a:latin typeface="微软雅黑" pitchFamily="34" charset="-122"/>
                  <a:ea typeface="微软雅黑" pitchFamily="34" charset="-122"/>
                </a:rPr>
                <a:t>band</a:t>
              </a:r>
              <a:r>
                <a:rPr kumimoji="1" lang="zh-CN" altLang="en-US" sz="1600" b="1" dirty="0" smtClean="0">
                  <a:solidFill>
                    <a:srgbClr val="008FD4"/>
                  </a:solidFill>
                  <a:latin typeface="微软雅黑" pitchFamily="34" charset="-122"/>
                  <a:ea typeface="微软雅黑" pitchFamily="34" charset="-122"/>
                </a:rPr>
                <a:t>：</a:t>
              </a:r>
              <a:endParaRPr kumimoji="1" lang="en-US" altLang="zh-CN" sz="1600" b="1" dirty="0" smtClean="0">
                <a:solidFill>
                  <a:srgbClr val="008FD4"/>
                </a:solidFill>
                <a:latin typeface="微软雅黑" pitchFamily="34" charset="-122"/>
                <a:ea typeface="微软雅黑" pitchFamily="34" charset="-122"/>
              </a:endParaRPr>
            </a:p>
            <a:p>
              <a:pPr marL="266639" lvl="2" defTabSz="609435" hangingPunct="0">
                <a:lnSpc>
                  <a:spcPct val="150000"/>
                </a:lnSpc>
                <a:spcBef>
                  <a:spcPts val="0"/>
                </a:spcBef>
                <a:buClr>
                  <a:srgbClr val="008ED3"/>
                </a:buClr>
                <a:buSzPct val="80000"/>
                <a:defRPr/>
              </a:pPr>
              <a:r>
                <a:rPr kumimoji="1" lang="zh-CN" altLang="en-US" sz="1400" dirty="0" smtClean="0">
                  <a:solidFill>
                    <a:srgbClr val="404040"/>
                  </a:solidFill>
                  <a:latin typeface="微软雅黑" pitchFamily="34" charset="-122"/>
                  <a:ea typeface="微软雅黑" pitchFamily="34" charset="-122"/>
                </a:rPr>
                <a:t>利用</a:t>
              </a:r>
              <a:r>
                <a:rPr kumimoji="1" lang="en-US" altLang="zh-CN" sz="1400" dirty="0" smtClean="0">
                  <a:solidFill>
                    <a:srgbClr val="404040"/>
                  </a:solidFill>
                  <a:latin typeface="微软雅黑" pitchFamily="34" charset="-122"/>
                  <a:ea typeface="微软雅黑" pitchFamily="34" charset="-122"/>
                </a:rPr>
                <a:t>LTE</a:t>
              </a:r>
              <a:r>
                <a:rPr kumimoji="1" lang="zh-CN" altLang="en-US" sz="1400" dirty="0" smtClean="0">
                  <a:solidFill>
                    <a:srgbClr val="404040"/>
                  </a:solidFill>
                  <a:latin typeface="微软雅黑" pitchFamily="34" charset="-122"/>
                  <a:ea typeface="微软雅黑" pitchFamily="34" charset="-122"/>
                </a:rPr>
                <a:t>系统边缘保护带上没有使用的资源块</a:t>
              </a:r>
              <a:endParaRPr kumimoji="1" lang="en-GB" altLang="zh-CN" sz="1400" dirty="0" smtClean="0">
                <a:solidFill>
                  <a:srgbClr val="404040"/>
                </a:solidFill>
                <a:latin typeface="微软雅黑" pitchFamily="34" charset="-122"/>
                <a:ea typeface="微软雅黑" pitchFamily="34" charset="-122"/>
              </a:endParaRPr>
            </a:p>
          </p:txBody>
        </p:sp>
        <p:sp>
          <p:nvSpPr>
            <p:cNvPr id="307" name="矩形 306"/>
            <p:cNvSpPr/>
            <p:nvPr/>
          </p:nvSpPr>
          <p:spPr>
            <a:xfrm>
              <a:off x="4589476" y="3713645"/>
              <a:ext cx="2286000" cy="830845"/>
            </a:xfrm>
            <a:prstGeom prst="rect">
              <a:avLst/>
            </a:prstGeom>
          </p:spPr>
          <p:txBody>
            <a:bodyPr wrap="square" lIns="91291" tIns="45645" rIns="91291" bIns="45645">
              <a:spAutoFit/>
            </a:bodyPr>
            <a:lstStyle/>
            <a:p>
              <a:pPr marL="266639" lvl="2" indent="-174585" defTabSz="609435" hangingPunct="0">
                <a:lnSpc>
                  <a:spcPct val="150000"/>
                </a:lnSpc>
                <a:spcBef>
                  <a:spcPts val="0"/>
                </a:spcBef>
                <a:buClr>
                  <a:srgbClr val="008ED3"/>
                </a:buClr>
                <a:buSzPct val="80000"/>
                <a:buFont typeface="Wingdings" pitchFamily="2" charset="2"/>
                <a:buChar char="n"/>
                <a:defRPr/>
              </a:pPr>
              <a:r>
                <a:rPr kumimoji="1" lang="en-GB" altLang="zh-CN" sz="1600" b="1" dirty="0" smtClean="0">
                  <a:solidFill>
                    <a:srgbClr val="008FD4"/>
                  </a:solidFill>
                  <a:latin typeface="微软雅黑" pitchFamily="34" charset="-122"/>
                  <a:ea typeface="微软雅黑" pitchFamily="34" charset="-122"/>
                </a:rPr>
                <a:t>In-band </a:t>
              </a:r>
              <a:r>
                <a:rPr kumimoji="1" lang="zh-CN" altLang="en-US" sz="1600" b="1" dirty="0" smtClean="0">
                  <a:solidFill>
                    <a:srgbClr val="008FD4"/>
                  </a:solidFill>
                  <a:latin typeface="微软雅黑" pitchFamily="34" charset="-122"/>
                  <a:ea typeface="微软雅黑" pitchFamily="34" charset="-122"/>
                </a:rPr>
                <a:t>：</a:t>
              </a:r>
              <a:endParaRPr kumimoji="1" lang="en-US" altLang="zh-CN" sz="1600" b="1" dirty="0" smtClean="0">
                <a:solidFill>
                  <a:srgbClr val="008FD4"/>
                </a:solidFill>
                <a:latin typeface="微软雅黑" pitchFamily="34" charset="-122"/>
                <a:ea typeface="微软雅黑" pitchFamily="34" charset="-122"/>
              </a:endParaRPr>
            </a:p>
            <a:p>
              <a:pPr marL="266639" lvl="2" indent="-174585" defTabSz="609435" hangingPunct="0">
                <a:lnSpc>
                  <a:spcPct val="150000"/>
                </a:lnSpc>
                <a:spcBef>
                  <a:spcPts val="0"/>
                </a:spcBef>
                <a:buClr>
                  <a:srgbClr val="008ED3"/>
                </a:buClr>
                <a:buSzPct val="80000"/>
                <a:defRPr/>
              </a:pPr>
              <a:r>
                <a:rPr kumimoji="1" lang="en-US" altLang="zh-CN" sz="1600" b="1" dirty="0" smtClean="0">
                  <a:solidFill>
                    <a:srgbClr val="404040"/>
                  </a:solidFill>
                  <a:latin typeface="微软雅黑" pitchFamily="34" charset="-122"/>
                  <a:ea typeface="微软雅黑" pitchFamily="34" charset="-122"/>
                </a:rPr>
                <a:t> </a:t>
              </a:r>
              <a:r>
                <a:rPr kumimoji="1" lang="zh-CN" altLang="en-US" sz="1400" dirty="0" smtClean="0">
                  <a:solidFill>
                    <a:srgbClr val="404040"/>
                  </a:solidFill>
                  <a:latin typeface="微软雅黑" pitchFamily="34" charset="-122"/>
                  <a:ea typeface="微软雅黑" pitchFamily="34" charset="-122"/>
                </a:rPr>
                <a:t>利用</a:t>
              </a:r>
              <a:r>
                <a:rPr kumimoji="1" lang="en-US" altLang="zh-CN" sz="1400" dirty="0" smtClean="0">
                  <a:solidFill>
                    <a:srgbClr val="404040"/>
                  </a:solidFill>
                  <a:latin typeface="微软雅黑" pitchFamily="34" charset="-122"/>
                  <a:ea typeface="微软雅黑" pitchFamily="34" charset="-122"/>
                </a:rPr>
                <a:t>LTE</a:t>
              </a:r>
              <a:r>
                <a:rPr kumimoji="1" lang="zh-CN" altLang="en-US" sz="1400" dirty="0" smtClean="0">
                  <a:solidFill>
                    <a:srgbClr val="404040"/>
                  </a:solidFill>
                  <a:latin typeface="微软雅黑" pitchFamily="34" charset="-122"/>
                  <a:ea typeface="微软雅黑" pitchFamily="34" charset="-122"/>
                </a:rPr>
                <a:t>系统中的资源块</a:t>
              </a:r>
              <a:endParaRPr kumimoji="1" lang="en-US" altLang="zh-CN" sz="1400" dirty="0" smtClean="0">
                <a:solidFill>
                  <a:srgbClr val="40404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26228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NB-</a:t>
            </a:r>
            <a:r>
              <a:rPr lang="en-US" altLang="zh-CN" sz="2800" dirty="0" err="1"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技术发展及标准</a:t>
            </a:r>
          </a:p>
        </p:txBody>
      </p:sp>
      <p:sp>
        <p:nvSpPr>
          <p:cNvPr id="4" name="矩形 3"/>
          <p:cNvSpPr/>
          <p:nvPr/>
        </p:nvSpPr>
        <p:spPr>
          <a:xfrm>
            <a:off x="716280" y="786677"/>
            <a:ext cx="10157460" cy="1706878"/>
          </a:xfrm>
          <a:prstGeom prst="rect">
            <a:avLst/>
          </a:prstGeom>
        </p:spPr>
        <p:txBody>
          <a:bodyPr wrap="square">
            <a:spAutoFit/>
          </a:bodyPr>
          <a:lstStyle/>
          <a:p>
            <a:pPr>
              <a:lnSpc>
                <a:spcPct val="150000"/>
              </a:lnSpc>
            </a:pPr>
            <a:r>
              <a:rPr lang="en-US" altLang="zh-CN" dirty="0" smtClean="0"/>
              <a:t>         NB-</a:t>
            </a:r>
            <a:r>
              <a:rPr lang="en-US" altLang="zh-CN" dirty="0" err="1" smtClean="0"/>
              <a:t>IoT</a:t>
            </a:r>
            <a:r>
              <a:rPr lang="en-US" altLang="zh-CN" dirty="0" smtClean="0"/>
              <a:t> </a:t>
            </a:r>
            <a:r>
              <a:rPr lang="zh-CN" altLang="en-US" dirty="0" smtClean="0"/>
              <a:t>技术是一种 </a:t>
            </a:r>
            <a:r>
              <a:rPr lang="en-US" altLang="zh-CN" dirty="0" smtClean="0"/>
              <a:t>3GPP </a:t>
            </a:r>
            <a:r>
              <a:rPr lang="zh-CN" altLang="en-US" dirty="0" smtClean="0"/>
              <a:t>标准定义的 </a:t>
            </a:r>
            <a:r>
              <a:rPr lang="en-US" altLang="zh-CN" dirty="0" smtClean="0"/>
              <a:t>LPWA</a:t>
            </a:r>
            <a:r>
              <a:rPr lang="zh-CN" altLang="en-US" dirty="0" smtClean="0"/>
              <a:t>（低功耗广域网）解决方案。</a:t>
            </a:r>
            <a:r>
              <a:rPr lang="en-US" altLang="zh-CN" dirty="0" smtClean="0"/>
              <a:t>NB-</a:t>
            </a:r>
            <a:r>
              <a:rPr lang="en-US" altLang="zh-CN" dirty="0" err="1" smtClean="0"/>
              <a:t>IoT</a:t>
            </a:r>
            <a:r>
              <a:rPr lang="zh-CN" altLang="en-US" dirty="0" smtClean="0"/>
              <a:t>协议栈基于</a:t>
            </a:r>
            <a:r>
              <a:rPr lang="en-US" altLang="zh-CN" dirty="0" smtClean="0"/>
              <a:t>LTE</a:t>
            </a:r>
            <a:r>
              <a:rPr lang="zh-CN" altLang="en-US" dirty="0" smtClean="0"/>
              <a:t>设计，但是根据物联网的需求，去掉了一些不必要的功能，减少了协议栈处理流程的开销。因此，从协议栈的角度看，</a:t>
            </a:r>
            <a:r>
              <a:rPr lang="en-US" altLang="zh-CN" dirty="0" smtClean="0"/>
              <a:t>NB-</a:t>
            </a:r>
            <a:r>
              <a:rPr lang="en-US" altLang="zh-CN" dirty="0" err="1" smtClean="0"/>
              <a:t>IoT</a:t>
            </a:r>
            <a:r>
              <a:rPr lang="zh-CN" altLang="en-US" dirty="0" smtClean="0"/>
              <a:t>是新的空口协议。中国通信标准化协会 </a:t>
            </a:r>
            <a:r>
              <a:rPr lang="en-US" altLang="zh-CN" dirty="0" smtClean="0"/>
              <a:t>YDB 165-2017 《</a:t>
            </a:r>
            <a:r>
              <a:rPr lang="zh-CN" altLang="en-US" dirty="0" smtClean="0"/>
              <a:t>面向物联网的蜂窝窄带接入（</a:t>
            </a:r>
            <a:r>
              <a:rPr lang="en-US" altLang="zh-CN" dirty="0" smtClean="0"/>
              <a:t>NB-</a:t>
            </a:r>
            <a:r>
              <a:rPr lang="en-US" altLang="zh-CN" dirty="0" err="1" smtClean="0"/>
              <a:t>IoT</a:t>
            </a:r>
            <a:r>
              <a:rPr lang="zh-CN" altLang="en-US" dirty="0" smtClean="0"/>
              <a:t>）无线网总体技术要求</a:t>
            </a:r>
            <a:r>
              <a:rPr lang="en-US" altLang="zh-CN" dirty="0" smtClean="0"/>
              <a:t>》</a:t>
            </a:r>
            <a:endParaRPr lang="zh-CN" altLang="en-US" dirty="0"/>
          </a:p>
        </p:txBody>
      </p:sp>
      <p:grpSp>
        <p:nvGrpSpPr>
          <p:cNvPr id="30" name="组合 29"/>
          <p:cNvGrpSpPr/>
          <p:nvPr/>
        </p:nvGrpSpPr>
        <p:grpSpPr>
          <a:xfrm>
            <a:off x="1920240" y="2827020"/>
            <a:ext cx="8046720" cy="3672840"/>
            <a:chOff x="1234440" y="2461260"/>
            <a:chExt cx="8046720" cy="3924300"/>
          </a:xfrm>
        </p:grpSpPr>
        <p:sp>
          <p:nvSpPr>
            <p:cNvPr id="6" name="矩形 5"/>
            <p:cNvSpPr/>
            <p:nvPr/>
          </p:nvSpPr>
          <p:spPr>
            <a:xfrm>
              <a:off x="3238500" y="2461260"/>
              <a:ext cx="18288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70C0"/>
                  </a:solidFill>
                </a:rPr>
                <a:t>华为</a:t>
              </a:r>
              <a:r>
                <a:rPr lang="en-US" altLang="zh-CN" dirty="0" smtClean="0">
                  <a:solidFill>
                    <a:srgbClr val="0070C0"/>
                  </a:solidFill>
                </a:rPr>
                <a:t>NB-M2M</a:t>
              </a:r>
              <a:endParaRPr lang="zh-CN" altLang="en-US" dirty="0">
                <a:solidFill>
                  <a:srgbClr val="0070C0"/>
                </a:solidFill>
              </a:endParaRPr>
            </a:p>
          </p:txBody>
        </p:sp>
        <p:sp>
          <p:nvSpPr>
            <p:cNvPr id="7" name="矩形 6"/>
            <p:cNvSpPr/>
            <p:nvPr/>
          </p:nvSpPr>
          <p:spPr>
            <a:xfrm>
              <a:off x="5593080" y="2491740"/>
              <a:ext cx="18288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70C0"/>
                  </a:solidFill>
                </a:rPr>
                <a:t>高通 </a:t>
              </a:r>
              <a:r>
                <a:rPr lang="en-US" altLang="zh-CN" dirty="0" smtClean="0">
                  <a:solidFill>
                    <a:srgbClr val="0070C0"/>
                  </a:solidFill>
                </a:rPr>
                <a:t>NB-OFDM</a:t>
              </a:r>
              <a:endParaRPr lang="zh-CN" altLang="en-US" dirty="0">
                <a:solidFill>
                  <a:srgbClr val="0070C0"/>
                </a:solidFill>
              </a:endParaRPr>
            </a:p>
          </p:txBody>
        </p:sp>
        <p:sp>
          <p:nvSpPr>
            <p:cNvPr id="8" name="矩形 7"/>
            <p:cNvSpPr/>
            <p:nvPr/>
          </p:nvSpPr>
          <p:spPr>
            <a:xfrm>
              <a:off x="1478280" y="2506980"/>
              <a:ext cx="11811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rPr>
                <a:t>2014.5</a:t>
              </a:r>
              <a:endParaRPr lang="zh-CN" altLang="en-US" dirty="0">
                <a:solidFill>
                  <a:srgbClr val="0070C0"/>
                </a:solidFill>
              </a:endParaRPr>
            </a:p>
          </p:txBody>
        </p:sp>
        <p:sp>
          <p:nvSpPr>
            <p:cNvPr id="9" name="矩形 8"/>
            <p:cNvSpPr/>
            <p:nvPr/>
          </p:nvSpPr>
          <p:spPr>
            <a:xfrm>
              <a:off x="1539240" y="3550920"/>
              <a:ext cx="119634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rPr>
                <a:t>2015.5</a:t>
              </a:r>
              <a:endParaRPr lang="zh-CN" altLang="en-US" dirty="0">
                <a:solidFill>
                  <a:srgbClr val="0070C0"/>
                </a:solidFill>
              </a:endParaRPr>
            </a:p>
          </p:txBody>
        </p:sp>
        <p:sp>
          <p:nvSpPr>
            <p:cNvPr id="10" name="矩形 9"/>
            <p:cNvSpPr/>
            <p:nvPr/>
          </p:nvSpPr>
          <p:spPr>
            <a:xfrm>
              <a:off x="4503420" y="3535680"/>
              <a:ext cx="18288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rPr>
                <a:t>NB-</a:t>
              </a:r>
              <a:r>
                <a:rPr lang="en-US" altLang="zh-CN" dirty="0" err="1" smtClean="0">
                  <a:solidFill>
                    <a:srgbClr val="0070C0"/>
                  </a:solidFill>
                </a:rPr>
                <a:t>CIoT</a:t>
              </a:r>
              <a:endParaRPr lang="zh-CN" altLang="en-US" dirty="0">
                <a:solidFill>
                  <a:srgbClr val="0070C0"/>
                </a:solidFill>
              </a:endParaRPr>
            </a:p>
          </p:txBody>
        </p:sp>
        <p:sp>
          <p:nvSpPr>
            <p:cNvPr id="11" name="矩形 10"/>
            <p:cNvSpPr/>
            <p:nvPr/>
          </p:nvSpPr>
          <p:spPr>
            <a:xfrm>
              <a:off x="1234440" y="5676900"/>
              <a:ext cx="182880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rPr>
                <a:t>2016.6</a:t>
              </a:r>
              <a:endParaRPr lang="zh-CN" altLang="en-US" dirty="0">
                <a:solidFill>
                  <a:srgbClr val="0070C0"/>
                </a:solidFill>
              </a:endParaRPr>
            </a:p>
          </p:txBody>
        </p:sp>
        <p:sp>
          <p:nvSpPr>
            <p:cNvPr id="12" name="矩形 11"/>
            <p:cNvSpPr/>
            <p:nvPr/>
          </p:nvSpPr>
          <p:spPr>
            <a:xfrm>
              <a:off x="7452360" y="3878580"/>
              <a:ext cx="18288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70C0"/>
                  </a:solidFill>
                </a:rPr>
                <a:t>爱立信</a:t>
              </a:r>
              <a:r>
                <a:rPr lang="en-US" altLang="zh-CN" dirty="0" smtClean="0">
                  <a:solidFill>
                    <a:srgbClr val="0070C0"/>
                  </a:solidFill>
                </a:rPr>
                <a:t>NB-LTE</a:t>
              </a:r>
              <a:endParaRPr lang="zh-CN" altLang="en-US" dirty="0">
                <a:solidFill>
                  <a:srgbClr val="0070C0"/>
                </a:solidFill>
              </a:endParaRPr>
            </a:p>
          </p:txBody>
        </p:sp>
        <p:cxnSp>
          <p:nvCxnSpPr>
            <p:cNvPr id="14" name="直接箭头连接符 13"/>
            <p:cNvCxnSpPr/>
            <p:nvPr/>
          </p:nvCxnSpPr>
          <p:spPr>
            <a:xfrm>
              <a:off x="4434840" y="2987040"/>
              <a:ext cx="85344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10800000" flipV="1">
              <a:off x="5615940" y="3078480"/>
              <a:ext cx="861060" cy="464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570220" y="4892040"/>
              <a:ext cx="18288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rPr>
                <a:t>NB-IOT</a:t>
              </a:r>
              <a:endParaRPr lang="zh-CN" altLang="en-US" dirty="0">
                <a:solidFill>
                  <a:srgbClr val="0070C0"/>
                </a:solidFill>
              </a:endParaRPr>
            </a:p>
          </p:txBody>
        </p:sp>
        <p:sp>
          <p:nvSpPr>
            <p:cNvPr id="18" name="矩形 17"/>
            <p:cNvSpPr/>
            <p:nvPr/>
          </p:nvSpPr>
          <p:spPr>
            <a:xfrm>
              <a:off x="1546860" y="4198620"/>
              <a:ext cx="119634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rPr>
                <a:t>2015.7</a:t>
              </a:r>
              <a:endParaRPr lang="zh-CN" altLang="en-US" dirty="0">
                <a:solidFill>
                  <a:srgbClr val="0070C0"/>
                </a:solidFill>
              </a:endParaRPr>
            </a:p>
          </p:txBody>
        </p:sp>
        <p:sp>
          <p:nvSpPr>
            <p:cNvPr id="19" name="矩形 18"/>
            <p:cNvSpPr/>
            <p:nvPr/>
          </p:nvSpPr>
          <p:spPr>
            <a:xfrm>
              <a:off x="1554480" y="4937760"/>
              <a:ext cx="119634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rPr>
                <a:t>2015.9</a:t>
              </a:r>
              <a:endParaRPr lang="zh-CN" altLang="en-US" dirty="0">
                <a:solidFill>
                  <a:srgbClr val="0070C0"/>
                </a:solidFill>
              </a:endParaRPr>
            </a:p>
          </p:txBody>
        </p:sp>
        <p:cxnSp>
          <p:nvCxnSpPr>
            <p:cNvPr id="21" name="直接箭头连接符 20"/>
            <p:cNvCxnSpPr>
              <a:endCxn id="17" idx="0"/>
            </p:cNvCxnSpPr>
            <p:nvPr/>
          </p:nvCxnSpPr>
          <p:spPr>
            <a:xfrm rot="10800000" flipV="1">
              <a:off x="6484620" y="4434840"/>
              <a:ext cx="195834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7" idx="0"/>
            </p:cNvCxnSpPr>
            <p:nvPr/>
          </p:nvCxnSpPr>
          <p:spPr>
            <a:xfrm>
              <a:off x="5562600" y="4091940"/>
              <a:ext cx="922020" cy="800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577840" y="5836920"/>
              <a:ext cx="18288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70C0"/>
                  </a:solidFill>
                </a:rPr>
                <a:t>NB-IOT </a:t>
              </a:r>
              <a:r>
                <a:rPr lang="zh-CN" altLang="en-US" dirty="0" smtClean="0">
                  <a:solidFill>
                    <a:srgbClr val="0070C0"/>
                  </a:solidFill>
                </a:rPr>
                <a:t>标准</a:t>
              </a:r>
              <a:endParaRPr lang="zh-CN" altLang="en-US" dirty="0">
                <a:solidFill>
                  <a:srgbClr val="0070C0"/>
                </a:solidFill>
              </a:endParaRPr>
            </a:p>
          </p:txBody>
        </p:sp>
        <p:cxnSp>
          <p:nvCxnSpPr>
            <p:cNvPr id="26" name="直接箭头连接符 25"/>
            <p:cNvCxnSpPr>
              <a:stCxn id="17" idx="2"/>
              <a:endCxn id="25" idx="0"/>
            </p:cNvCxnSpPr>
            <p:nvPr/>
          </p:nvCxnSpPr>
          <p:spPr>
            <a:xfrm rot="16200000" flipH="1">
              <a:off x="6290310" y="5634990"/>
              <a:ext cx="396240" cy="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NB-</a:t>
            </a:r>
            <a:r>
              <a:rPr lang="en-US" altLang="zh-CN" sz="2800" dirty="0" err="1"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的演进</a:t>
            </a:r>
          </a:p>
        </p:txBody>
      </p:sp>
      <p:pic>
        <p:nvPicPr>
          <p:cNvPr id="46082" name="Picture 2"/>
          <p:cNvPicPr>
            <a:picLocks noChangeAspect="1" noChangeArrowheads="1"/>
          </p:cNvPicPr>
          <p:nvPr/>
        </p:nvPicPr>
        <p:blipFill>
          <a:blip r:embed="rId2"/>
          <a:srcRect/>
          <a:stretch>
            <a:fillRect/>
          </a:stretch>
        </p:blipFill>
        <p:spPr bwMode="auto">
          <a:xfrm>
            <a:off x="291465" y="1471295"/>
            <a:ext cx="11639550" cy="408305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NB-</a:t>
            </a:r>
            <a:r>
              <a:rPr lang="en-US" altLang="zh-CN" sz="2800" b="1" dirty="0" err="1" smtClean="0"/>
              <a:t>IoT</a:t>
            </a:r>
            <a:r>
              <a:rPr lang="zh-CN" altLang="en-US" sz="2800" b="1" dirty="0" smtClean="0"/>
              <a:t>总体网络架构</a:t>
            </a:r>
            <a:endParaRPr lang="zh-CN" altLang="en-US" sz="2800" dirty="0" smtClean="0">
              <a:latin typeface="微软雅黑" panose="020B0503020204020204" pitchFamily="34" charset="-122"/>
              <a:ea typeface="微软雅黑" panose="020B0503020204020204" pitchFamily="34" charset="-122"/>
            </a:endParaRPr>
          </a:p>
        </p:txBody>
      </p:sp>
      <p:pic>
        <p:nvPicPr>
          <p:cNvPr id="98306" name="Picture 2" descr="https://img-blog.csdn.net/20180119152654560?watermark/2/text/aHR0cDovL2Jsb2cuY3Nkbi5uZXQvQ2FhdA==/font/5a6L5L2T/fontsize/400/fill/I0JBQkFCMA==/dissolve/70/gravity/SouthEast"/>
          <p:cNvPicPr>
            <a:picLocks noChangeAspect="1" noChangeArrowheads="1"/>
          </p:cNvPicPr>
          <p:nvPr/>
        </p:nvPicPr>
        <p:blipFill>
          <a:blip r:embed="rId2"/>
          <a:srcRect/>
          <a:stretch>
            <a:fillRect/>
          </a:stretch>
        </p:blipFill>
        <p:spPr bwMode="auto">
          <a:xfrm>
            <a:off x="1551267" y="907260"/>
            <a:ext cx="8955002" cy="3114233"/>
          </a:xfrm>
          <a:prstGeom prst="rect">
            <a:avLst/>
          </a:prstGeom>
          <a:noFill/>
        </p:spPr>
      </p:pic>
      <p:sp>
        <p:nvSpPr>
          <p:cNvPr id="6" name="矩形 5"/>
          <p:cNvSpPr/>
          <p:nvPr/>
        </p:nvSpPr>
        <p:spPr>
          <a:xfrm>
            <a:off x="694690" y="4126308"/>
            <a:ext cx="10774680" cy="2456057"/>
          </a:xfrm>
          <a:prstGeom prst="rect">
            <a:avLst/>
          </a:prstGeom>
        </p:spPr>
        <p:txBody>
          <a:bodyPr wrap="square">
            <a:spAutoFit/>
          </a:bodyPr>
          <a:lstStyle/>
          <a:p>
            <a:pPr>
              <a:lnSpc>
                <a:spcPct val="120000"/>
              </a:lnSpc>
            </a:pPr>
            <a:r>
              <a:rPr lang="zh-CN" altLang="en-US" sz="1600" b="1" dirty="0" smtClean="0">
                <a:solidFill>
                  <a:srgbClr val="0000FF"/>
                </a:solidFill>
              </a:rPr>
              <a:t>终端：</a:t>
            </a:r>
            <a:r>
              <a:rPr lang="en-US" altLang="zh-CN" sz="1600" b="1" dirty="0" smtClean="0">
                <a:solidFill>
                  <a:srgbClr val="0000FF"/>
                </a:solidFill>
              </a:rPr>
              <a:t>UE</a:t>
            </a:r>
            <a:r>
              <a:rPr lang="zh-CN" altLang="en-US" sz="1600" b="1" dirty="0" smtClean="0">
                <a:solidFill>
                  <a:srgbClr val="0000FF"/>
                </a:solidFill>
              </a:rPr>
              <a:t>（</a:t>
            </a:r>
            <a:r>
              <a:rPr lang="en-US" altLang="zh-CN" sz="1600" b="1" dirty="0" smtClean="0">
                <a:solidFill>
                  <a:srgbClr val="0000FF"/>
                </a:solidFill>
              </a:rPr>
              <a:t>User Equipment</a:t>
            </a:r>
            <a:r>
              <a:rPr lang="zh-CN" altLang="en-US" sz="1600" b="1" dirty="0" smtClean="0">
                <a:solidFill>
                  <a:srgbClr val="0000FF"/>
                </a:solidFill>
              </a:rPr>
              <a:t>），</a:t>
            </a:r>
            <a:r>
              <a:rPr lang="zh-CN" altLang="en-US" sz="1600" dirty="0" smtClean="0"/>
              <a:t>通过空口连接到基站（</a:t>
            </a:r>
            <a:r>
              <a:rPr lang="en-US" altLang="zh-CN" sz="1600" dirty="0" err="1" smtClean="0"/>
              <a:t>eNodeB</a:t>
            </a:r>
            <a:r>
              <a:rPr lang="zh-CN" altLang="en-US" sz="1600" dirty="0" smtClean="0"/>
              <a:t>（</a:t>
            </a:r>
            <a:r>
              <a:rPr lang="en-US" altLang="zh-CN" sz="1600" dirty="0" smtClean="0"/>
              <a:t>evolved Node B , E-UTRAN </a:t>
            </a:r>
            <a:r>
              <a:rPr lang="zh-CN" altLang="en-US" sz="1600" dirty="0" smtClean="0"/>
              <a:t>基站））。</a:t>
            </a:r>
          </a:p>
          <a:p>
            <a:pPr>
              <a:lnSpc>
                <a:spcPct val="120000"/>
              </a:lnSpc>
            </a:pPr>
            <a:r>
              <a:rPr lang="zh-CN" altLang="en-US" sz="1600" b="1" dirty="0" smtClean="0">
                <a:solidFill>
                  <a:srgbClr val="0000FF"/>
                </a:solidFill>
              </a:rPr>
              <a:t>无线网侧：</a:t>
            </a:r>
            <a:r>
              <a:rPr lang="zh-CN" altLang="en-US" sz="1600" dirty="0" smtClean="0"/>
              <a:t>包括两种组网方式，一种是整体式无线接入网（</a:t>
            </a:r>
            <a:r>
              <a:rPr lang="en-US" altLang="zh-CN" sz="1600" dirty="0" err="1" smtClean="0"/>
              <a:t>Singel</a:t>
            </a:r>
            <a:r>
              <a:rPr lang="en-US" altLang="zh-CN" sz="1600" dirty="0" smtClean="0"/>
              <a:t> RAN</a:t>
            </a:r>
            <a:r>
              <a:rPr lang="zh-CN" altLang="en-US" sz="1600" dirty="0" smtClean="0"/>
              <a:t>），其中包括</a:t>
            </a:r>
            <a:r>
              <a:rPr lang="en-US" altLang="zh-CN" sz="1600" dirty="0" smtClean="0"/>
              <a:t>2G/3G/4G</a:t>
            </a:r>
            <a:r>
              <a:rPr lang="zh-CN" altLang="en-US" sz="1600" dirty="0" smtClean="0"/>
              <a:t>以及</a:t>
            </a:r>
            <a:r>
              <a:rPr lang="en-US" altLang="zh-CN" sz="1600" dirty="0" smtClean="0"/>
              <a:t>NB-</a:t>
            </a:r>
            <a:r>
              <a:rPr lang="en-US" altLang="zh-CN" sz="1600" dirty="0" err="1" smtClean="0"/>
              <a:t>IoT</a:t>
            </a:r>
            <a:r>
              <a:rPr lang="zh-CN" altLang="en-US" sz="1600" dirty="0" smtClean="0"/>
              <a:t>无线网，另一种是</a:t>
            </a:r>
            <a:r>
              <a:rPr lang="en-US" altLang="zh-CN" sz="1600" dirty="0" smtClean="0"/>
              <a:t>NB-</a:t>
            </a:r>
            <a:r>
              <a:rPr lang="en-US" altLang="zh-CN" sz="1600" dirty="0" err="1" smtClean="0"/>
              <a:t>IoT</a:t>
            </a:r>
            <a:r>
              <a:rPr lang="zh-CN" altLang="en-US" sz="1600" dirty="0" smtClean="0"/>
              <a:t>新建。主要承担空口接入处理，小区管理等相关功能，并通过</a:t>
            </a:r>
            <a:r>
              <a:rPr lang="en-US" altLang="zh-CN" sz="1600" dirty="0" smtClean="0"/>
              <a:t>S1-lite</a:t>
            </a:r>
            <a:r>
              <a:rPr lang="zh-CN" altLang="en-US" sz="1600" dirty="0" smtClean="0"/>
              <a:t>接口与</a:t>
            </a:r>
            <a:r>
              <a:rPr lang="en-US" altLang="zh-CN" sz="1600" dirty="0" err="1" smtClean="0"/>
              <a:t>IoT</a:t>
            </a:r>
            <a:r>
              <a:rPr lang="zh-CN" altLang="en-US" sz="1600" dirty="0" smtClean="0"/>
              <a:t>核心网进行连接，将非接入层数据转发给高层网元处理。</a:t>
            </a:r>
          </a:p>
          <a:p>
            <a:pPr>
              <a:lnSpc>
                <a:spcPct val="120000"/>
              </a:lnSpc>
            </a:pPr>
            <a:r>
              <a:rPr lang="zh-CN" altLang="en-US" sz="1600" b="1" dirty="0" smtClean="0">
                <a:solidFill>
                  <a:srgbClr val="0000FF"/>
                </a:solidFill>
              </a:rPr>
              <a:t>核心网：</a:t>
            </a:r>
            <a:r>
              <a:rPr lang="en-US" altLang="zh-CN" sz="1600" b="1" dirty="0" smtClean="0">
                <a:solidFill>
                  <a:srgbClr val="0000FF"/>
                </a:solidFill>
              </a:rPr>
              <a:t>EPC</a:t>
            </a:r>
            <a:r>
              <a:rPr lang="zh-CN" altLang="en-US" sz="1600" b="1" dirty="0" smtClean="0">
                <a:solidFill>
                  <a:srgbClr val="0000FF"/>
                </a:solidFill>
              </a:rPr>
              <a:t>（</a:t>
            </a:r>
            <a:r>
              <a:rPr lang="en-US" altLang="zh-CN" sz="1600" b="1" dirty="0" smtClean="0">
                <a:solidFill>
                  <a:srgbClr val="0000FF"/>
                </a:solidFill>
              </a:rPr>
              <a:t>Evolved Packet Core</a:t>
            </a:r>
            <a:r>
              <a:rPr lang="zh-CN" altLang="en-US" sz="1600" b="1" dirty="0" smtClean="0">
                <a:solidFill>
                  <a:srgbClr val="0000FF"/>
                </a:solidFill>
              </a:rPr>
              <a:t>），</a:t>
            </a:r>
            <a:r>
              <a:rPr lang="zh-CN" altLang="en-US" sz="1600" dirty="0" smtClean="0"/>
              <a:t>承担与终端非接入层交互的功能，并将</a:t>
            </a:r>
            <a:r>
              <a:rPr lang="en-US" altLang="zh-CN" sz="1600" dirty="0" err="1" smtClean="0"/>
              <a:t>IoT</a:t>
            </a:r>
            <a:r>
              <a:rPr lang="zh-CN" altLang="en-US" sz="1600" dirty="0" smtClean="0"/>
              <a:t>业务相关数据转发到</a:t>
            </a:r>
            <a:r>
              <a:rPr lang="en-US" altLang="zh-CN" sz="1600" dirty="0" err="1" smtClean="0"/>
              <a:t>IoT</a:t>
            </a:r>
            <a:r>
              <a:rPr lang="zh-CN" altLang="en-US" sz="1600" dirty="0" smtClean="0"/>
              <a:t>平台进行处理。</a:t>
            </a:r>
          </a:p>
          <a:p>
            <a:pPr>
              <a:lnSpc>
                <a:spcPct val="120000"/>
              </a:lnSpc>
            </a:pPr>
            <a:r>
              <a:rPr lang="zh-CN" altLang="en-US" sz="1600" b="1" dirty="0" smtClean="0">
                <a:solidFill>
                  <a:srgbClr val="0000FF"/>
                </a:solidFill>
              </a:rPr>
              <a:t>平台：</a:t>
            </a:r>
            <a:r>
              <a:rPr lang="zh-CN" altLang="en-US" sz="1600" dirty="0" smtClean="0"/>
              <a:t>目前以电信平台为主。</a:t>
            </a:r>
          </a:p>
          <a:p>
            <a:pPr>
              <a:lnSpc>
                <a:spcPct val="120000"/>
              </a:lnSpc>
            </a:pPr>
            <a:r>
              <a:rPr lang="zh-CN" altLang="en-US" sz="1600" b="1" dirty="0" smtClean="0">
                <a:solidFill>
                  <a:srgbClr val="0000FF"/>
                </a:solidFill>
              </a:rPr>
              <a:t>应用服务器：</a:t>
            </a:r>
            <a:r>
              <a:rPr lang="zh-CN" altLang="en-US" sz="1600" dirty="0" smtClean="0"/>
              <a:t>以电信平台为例，应用</a:t>
            </a:r>
            <a:r>
              <a:rPr lang="en-US" altLang="zh-CN" sz="1600" dirty="0" smtClean="0"/>
              <a:t>server</a:t>
            </a:r>
            <a:r>
              <a:rPr lang="zh-CN" altLang="en-US" sz="1600" dirty="0" smtClean="0"/>
              <a:t>通过</a:t>
            </a:r>
            <a:r>
              <a:rPr lang="en-US" altLang="zh-CN" sz="1600" dirty="0" smtClean="0"/>
              <a:t>http/https</a:t>
            </a:r>
            <a:r>
              <a:rPr lang="zh-CN" altLang="en-US" sz="1600" dirty="0" smtClean="0"/>
              <a:t>协议和平台通讯，通过调用平台的开放</a:t>
            </a:r>
            <a:r>
              <a:rPr lang="en-US" altLang="zh-CN" sz="1600" dirty="0" smtClean="0"/>
              <a:t>API</a:t>
            </a:r>
            <a:r>
              <a:rPr lang="zh-CN" altLang="en-US" sz="1600" dirty="0" smtClean="0"/>
              <a:t>来控制设备，平台把设备上报的数据推送给应用服务器。平台支持对设备数据进行协议解析，转换成标准的</a:t>
            </a:r>
            <a:r>
              <a:rPr lang="en-US" altLang="zh-CN" sz="1600" dirty="0" err="1" smtClean="0"/>
              <a:t>json</a:t>
            </a:r>
            <a:r>
              <a:rPr lang="zh-CN" altLang="en-US" sz="1600" dirty="0" smtClean="0"/>
              <a:t>格式数据。</a:t>
            </a:r>
            <a:endParaRPr lang="zh-CN" altLang="en-US" sz="1600" dirty="0"/>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t>网络结构细化</a:t>
            </a:r>
            <a:endParaRPr lang="zh-CN" altLang="en-US" sz="2800" dirty="0" smtClean="0">
              <a:latin typeface="微软雅黑" panose="020B0503020204020204" pitchFamily="34" charset="-122"/>
              <a:ea typeface="微软雅黑" panose="020B0503020204020204" pitchFamily="34" charset="-122"/>
            </a:endParaRPr>
          </a:p>
        </p:txBody>
      </p:sp>
      <p:pic>
        <p:nvPicPr>
          <p:cNvPr id="97282" name="Picture 2" descr="https://img-blog.csdn.net/20180119155540141?watermark/2/text/aHR0cDovL2Jsb2cuY3Nkbi5uZXQvQ2FhdA==/font/5a6L5L2T/fontsize/400/fill/I0JBQkFCMA==/dissolve/70/gravity/SouthEast"/>
          <p:cNvPicPr>
            <a:picLocks noChangeAspect="1" noChangeArrowheads="1"/>
          </p:cNvPicPr>
          <p:nvPr/>
        </p:nvPicPr>
        <p:blipFill>
          <a:blip r:embed="rId2"/>
          <a:srcRect/>
          <a:stretch>
            <a:fillRect/>
          </a:stretch>
        </p:blipFill>
        <p:spPr bwMode="auto">
          <a:xfrm>
            <a:off x="1627312" y="916508"/>
            <a:ext cx="8481575" cy="3397101"/>
          </a:xfrm>
          <a:prstGeom prst="rect">
            <a:avLst/>
          </a:prstGeom>
          <a:noFill/>
        </p:spPr>
      </p:pic>
      <p:sp>
        <p:nvSpPr>
          <p:cNvPr id="7" name="矩形 6"/>
          <p:cNvSpPr/>
          <p:nvPr/>
        </p:nvSpPr>
        <p:spPr>
          <a:xfrm>
            <a:off x="865570" y="4416048"/>
            <a:ext cx="10005060" cy="2308324"/>
          </a:xfrm>
          <a:prstGeom prst="rect">
            <a:avLst/>
          </a:prstGeom>
        </p:spPr>
        <p:txBody>
          <a:bodyPr wrap="square">
            <a:spAutoFit/>
          </a:bodyPr>
          <a:lstStyle/>
          <a:p>
            <a:r>
              <a:rPr lang="en-US" altLang="zh-CN" sz="1600" b="1" dirty="0" smtClean="0">
                <a:solidFill>
                  <a:srgbClr val="0000FF"/>
                </a:solidFill>
              </a:rPr>
              <a:t>MME</a:t>
            </a:r>
            <a:r>
              <a:rPr lang="zh-CN" altLang="en-US" sz="1600" b="1" dirty="0" smtClean="0">
                <a:solidFill>
                  <a:srgbClr val="0000FF"/>
                </a:solidFill>
              </a:rPr>
              <a:t>：</a:t>
            </a:r>
            <a:r>
              <a:rPr lang="en-US" altLang="zh-CN" sz="1600" b="1" dirty="0" smtClean="0">
                <a:solidFill>
                  <a:srgbClr val="0000FF"/>
                </a:solidFill>
              </a:rPr>
              <a:t>Mobility Management </a:t>
            </a:r>
            <a:r>
              <a:rPr lang="zh-CN" altLang="en-US" sz="1600" dirty="0" smtClean="0"/>
              <a:t>，移动性管理实体（一个信令实体），接入网络的关键控制节点。负责空闲模式</a:t>
            </a:r>
            <a:r>
              <a:rPr lang="en-US" altLang="zh-CN" sz="1600" dirty="0" smtClean="0"/>
              <a:t>UE</a:t>
            </a:r>
            <a:r>
              <a:rPr lang="zh-CN" altLang="en-US" sz="1600" dirty="0" smtClean="0"/>
              <a:t>的跟踪与寻呼控制。通过与 </a:t>
            </a:r>
            <a:r>
              <a:rPr lang="en-US" altLang="zh-CN" sz="1600" b="1" dirty="0" smtClean="0">
                <a:solidFill>
                  <a:srgbClr val="0000FF"/>
                </a:solidFill>
              </a:rPr>
              <a:t>HSS</a:t>
            </a:r>
            <a:r>
              <a:rPr lang="zh-CN" altLang="en-US" sz="1600" b="1" dirty="0" smtClean="0">
                <a:solidFill>
                  <a:srgbClr val="0000FF"/>
                </a:solidFill>
              </a:rPr>
              <a:t>（</a:t>
            </a:r>
            <a:r>
              <a:rPr lang="en-US" altLang="zh-CN" sz="1600" b="1" dirty="0" smtClean="0">
                <a:solidFill>
                  <a:srgbClr val="0000FF"/>
                </a:solidFill>
              </a:rPr>
              <a:t>Home Subscribe Server</a:t>
            </a:r>
            <a:r>
              <a:rPr lang="zh-CN" altLang="en-US" sz="1600" b="1" dirty="0" smtClean="0">
                <a:solidFill>
                  <a:srgbClr val="0000FF"/>
                </a:solidFill>
              </a:rPr>
              <a:t>，归属用户服务器） </a:t>
            </a:r>
            <a:r>
              <a:rPr lang="zh-CN" altLang="en-US" sz="1600" dirty="0" smtClean="0"/>
              <a:t>的信息交流，完成用户验证功能。</a:t>
            </a:r>
          </a:p>
          <a:p>
            <a:r>
              <a:rPr lang="en-US" altLang="zh-CN" sz="1600" b="1" dirty="0" smtClean="0">
                <a:solidFill>
                  <a:srgbClr val="0000FF"/>
                </a:solidFill>
              </a:rPr>
              <a:t>SCEF</a:t>
            </a:r>
            <a:r>
              <a:rPr lang="zh-CN" altLang="en-US" sz="1600" b="1" dirty="0" smtClean="0">
                <a:solidFill>
                  <a:srgbClr val="0000FF"/>
                </a:solidFill>
              </a:rPr>
              <a:t>：</a:t>
            </a:r>
            <a:r>
              <a:rPr lang="en-US" altLang="zh-CN" sz="1600" b="1" dirty="0" smtClean="0">
                <a:solidFill>
                  <a:srgbClr val="0000FF"/>
                </a:solidFill>
              </a:rPr>
              <a:t>Service </a:t>
            </a:r>
            <a:r>
              <a:rPr lang="en-US" altLang="zh-CN" sz="1600" b="1" dirty="0" err="1" smtClean="0">
                <a:solidFill>
                  <a:srgbClr val="0000FF"/>
                </a:solidFill>
              </a:rPr>
              <a:t>Cability</a:t>
            </a:r>
            <a:r>
              <a:rPr lang="en-US" altLang="zh-CN" sz="1600" b="1" dirty="0" smtClean="0">
                <a:solidFill>
                  <a:srgbClr val="0000FF"/>
                </a:solidFill>
              </a:rPr>
              <a:t> Exposure Function </a:t>
            </a:r>
            <a:r>
              <a:rPr lang="zh-CN" altLang="en-US" sz="1600" dirty="0" smtClean="0"/>
              <a:t>，服务能力开放单元，为新增网元，支持对于新的</a:t>
            </a:r>
            <a:r>
              <a:rPr lang="en-US" altLang="zh-CN" sz="1600" dirty="0" smtClean="0"/>
              <a:t>PDN</a:t>
            </a:r>
            <a:r>
              <a:rPr lang="zh-CN" altLang="en-US" sz="1600" dirty="0" smtClean="0"/>
              <a:t>类型</a:t>
            </a:r>
            <a:r>
              <a:rPr lang="en-US" altLang="zh-CN" sz="1600" dirty="0" smtClean="0"/>
              <a:t>Non-IP</a:t>
            </a:r>
            <a:r>
              <a:rPr lang="zh-CN" altLang="en-US" sz="1600" dirty="0" smtClean="0"/>
              <a:t>的控制面数据传输。</a:t>
            </a:r>
          </a:p>
          <a:p>
            <a:r>
              <a:rPr lang="en-US" altLang="zh-CN" sz="1600" b="1" dirty="0" smtClean="0">
                <a:solidFill>
                  <a:srgbClr val="0000FF"/>
                </a:solidFill>
              </a:rPr>
              <a:t>S-GW</a:t>
            </a:r>
            <a:r>
              <a:rPr lang="zh-CN" altLang="en-US" sz="1600" b="1" dirty="0" smtClean="0">
                <a:solidFill>
                  <a:srgbClr val="0000FF"/>
                </a:solidFill>
              </a:rPr>
              <a:t>：</a:t>
            </a:r>
            <a:r>
              <a:rPr lang="en-US" altLang="zh-CN" sz="1600" b="1" dirty="0" smtClean="0">
                <a:solidFill>
                  <a:srgbClr val="0000FF"/>
                </a:solidFill>
              </a:rPr>
              <a:t>Serving GW </a:t>
            </a:r>
            <a:r>
              <a:rPr lang="zh-CN" altLang="en-US" sz="1600" dirty="0" smtClean="0"/>
              <a:t>，服务网关，负责用户数据包的路由和转发。对于闲置状态的</a:t>
            </a:r>
            <a:r>
              <a:rPr lang="en-US" altLang="zh-CN" sz="1600" dirty="0" smtClean="0"/>
              <a:t>UE</a:t>
            </a:r>
            <a:r>
              <a:rPr lang="zh-CN" altLang="en-US" sz="1600" dirty="0" smtClean="0"/>
              <a:t>，</a:t>
            </a:r>
            <a:r>
              <a:rPr lang="en-US" altLang="zh-CN" sz="1600" dirty="0" smtClean="0"/>
              <a:t>S-GW</a:t>
            </a:r>
            <a:r>
              <a:rPr lang="zh-CN" altLang="en-US" sz="1600" dirty="0" smtClean="0"/>
              <a:t>则是下行数据路径的终点，并且在下行数据到达时触发寻呼</a:t>
            </a:r>
            <a:r>
              <a:rPr lang="en-US" altLang="zh-CN" sz="1600" dirty="0" smtClean="0"/>
              <a:t>UE</a:t>
            </a:r>
            <a:r>
              <a:rPr lang="zh-CN" altLang="en-US" sz="1600" dirty="0" smtClean="0"/>
              <a:t>。</a:t>
            </a:r>
          </a:p>
          <a:p>
            <a:r>
              <a:rPr lang="en-US" altLang="zh-CN" sz="1600" b="1" dirty="0" smtClean="0">
                <a:solidFill>
                  <a:srgbClr val="0000FF"/>
                </a:solidFill>
              </a:rPr>
              <a:t>P-GW</a:t>
            </a:r>
            <a:r>
              <a:rPr lang="zh-CN" altLang="en-US" sz="1600" b="1" dirty="0" smtClean="0">
                <a:solidFill>
                  <a:srgbClr val="0000FF"/>
                </a:solidFill>
              </a:rPr>
              <a:t>：</a:t>
            </a:r>
            <a:r>
              <a:rPr lang="en-US" altLang="zh-CN" sz="1600" b="1" dirty="0" smtClean="0">
                <a:solidFill>
                  <a:srgbClr val="0000FF"/>
                </a:solidFill>
              </a:rPr>
              <a:t>Packet Data Network gateway </a:t>
            </a:r>
            <a:r>
              <a:rPr lang="zh-CN" altLang="en-US" sz="1600" dirty="0" smtClean="0"/>
              <a:t>，</a:t>
            </a:r>
            <a:r>
              <a:rPr lang="en-US" altLang="zh-CN" sz="1600" dirty="0" smtClean="0"/>
              <a:t>PDN</a:t>
            </a:r>
            <a:r>
              <a:rPr lang="zh-CN" altLang="en-US" sz="1600" dirty="0" smtClean="0"/>
              <a:t>网关（分组数据网网关），提供</a:t>
            </a:r>
            <a:r>
              <a:rPr lang="en-US" altLang="zh-CN" sz="1600" dirty="0" smtClean="0"/>
              <a:t>UE</a:t>
            </a:r>
            <a:r>
              <a:rPr lang="zh-CN" altLang="en-US" sz="1600" dirty="0" smtClean="0"/>
              <a:t>与外部分组数据网络连接点的接口传输，进行业务上下行业务等级计费。</a:t>
            </a:r>
            <a:endParaRPr lang="zh-CN" altLang="en-US" sz="1600" dirty="0"/>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t>传输</a:t>
            </a:r>
            <a:endParaRPr lang="zh-CN" altLang="en-US" sz="2800" dirty="0" smtClean="0">
              <a:latin typeface="微软雅黑" panose="020B0503020204020204" pitchFamily="34" charset="-122"/>
              <a:ea typeface="微软雅黑" panose="020B0503020204020204" pitchFamily="34" charset="-122"/>
            </a:endParaRPr>
          </a:p>
        </p:txBody>
      </p:sp>
      <p:sp>
        <p:nvSpPr>
          <p:cNvPr id="6" name="矩形 5"/>
          <p:cNvSpPr/>
          <p:nvPr/>
        </p:nvSpPr>
        <p:spPr>
          <a:xfrm>
            <a:off x="754380" y="949375"/>
            <a:ext cx="8618220" cy="369332"/>
          </a:xfrm>
          <a:prstGeom prst="rect">
            <a:avLst/>
          </a:prstGeom>
        </p:spPr>
        <p:txBody>
          <a:bodyPr wrap="square">
            <a:spAutoFit/>
          </a:bodyPr>
          <a:lstStyle/>
          <a:p>
            <a:r>
              <a:rPr lang="zh-CN" altLang="en-US" dirty="0" smtClean="0"/>
              <a:t>从传输内容看，可以传输三种数据类型：</a:t>
            </a:r>
            <a:r>
              <a:rPr lang="en-US" altLang="zh-CN" dirty="0" smtClean="0"/>
              <a:t>IP</a:t>
            </a:r>
            <a:r>
              <a:rPr lang="zh-CN" altLang="en-US" dirty="0" smtClean="0"/>
              <a:t>，</a:t>
            </a:r>
            <a:r>
              <a:rPr lang="en-US" altLang="zh-CN" dirty="0" smtClean="0"/>
              <a:t>Non-IP</a:t>
            </a:r>
            <a:r>
              <a:rPr lang="zh-CN" altLang="en-US" dirty="0" smtClean="0"/>
              <a:t>，</a:t>
            </a:r>
            <a:r>
              <a:rPr lang="en-US" altLang="zh-CN" dirty="0" smtClean="0"/>
              <a:t>SMS</a:t>
            </a:r>
            <a:r>
              <a:rPr lang="zh-CN" altLang="en-US" dirty="0" smtClean="0"/>
              <a:t>（短消息）。</a:t>
            </a:r>
            <a:endParaRPr lang="zh-CN" altLang="en-US" dirty="0"/>
          </a:p>
        </p:txBody>
      </p:sp>
      <p:pic>
        <p:nvPicPr>
          <p:cNvPr id="96258" name="Picture 2" descr="https://img-blog.csdn.net/20180119170826714?watermark/2/text/aHR0cDovL2Jsb2cuY3Nkbi5uZXQvQ2FhdA==/font/5a6L5L2T/fontsize/400/fill/I0JBQkFCMA==/dissolve/70/gravity/SouthEast"/>
          <p:cNvPicPr>
            <a:picLocks noChangeAspect="1" noChangeArrowheads="1"/>
          </p:cNvPicPr>
          <p:nvPr/>
        </p:nvPicPr>
        <p:blipFill>
          <a:blip r:embed="rId3"/>
          <a:srcRect/>
          <a:stretch>
            <a:fillRect/>
          </a:stretch>
        </p:blipFill>
        <p:spPr bwMode="auto">
          <a:xfrm>
            <a:off x="1010603" y="1578292"/>
            <a:ext cx="9110482" cy="3389948"/>
          </a:xfrm>
          <a:prstGeom prst="rect">
            <a:avLst/>
          </a:prstGeom>
          <a:noFill/>
        </p:spPr>
      </p:pic>
      <p:sp>
        <p:nvSpPr>
          <p:cNvPr id="7" name="矩形 6"/>
          <p:cNvSpPr/>
          <p:nvPr/>
        </p:nvSpPr>
        <p:spPr>
          <a:xfrm>
            <a:off x="1147758" y="5484614"/>
            <a:ext cx="2418402" cy="923330"/>
          </a:xfrm>
          <a:prstGeom prst="rect">
            <a:avLst/>
          </a:prstGeom>
        </p:spPr>
        <p:txBody>
          <a:bodyPr wrap="square">
            <a:spAutoFit/>
          </a:bodyPr>
          <a:lstStyle/>
          <a:p>
            <a:r>
              <a:rPr lang="zh-CN" altLang="en-US" b="1" dirty="0" smtClean="0"/>
              <a:t>传输方式：</a:t>
            </a:r>
            <a:endParaRPr lang="en-US" altLang="zh-CN" b="1" dirty="0" smtClean="0"/>
          </a:p>
          <a:p>
            <a:r>
              <a:rPr lang="zh-CN" altLang="en-US" b="1" dirty="0" smtClean="0"/>
              <a:t>          控制面传输</a:t>
            </a:r>
            <a:endParaRPr lang="en-US" altLang="zh-CN" b="1" dirty="0" smtClean="0"/>
          </a:p>
          <a:p>
            <a:r>
              <a:rPr lang="zh-CN" altLang="en-US" b="1" dirty="0" smtClean="0"/>
              <a:t>          用户面传输</a:t>
            </a:r>
            <a:endParaRPr lang="zh-CN" altLang="en-US" dirty="0"/>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目录</a:t>
            </a:r>
          </a:p>
        </p:txBody>
      </p:sp>
      <p:sp>
        <p:nvSpPr>
          <p:cNvPr id="4" name="标题 1"/>
          <p:cNvSpPr>
            <a:spLocks noGrp="1"/>
          </p:cNvSpPr>
          <p:nvPr>
            <p:ph type="title"/>
          </p:nvPr>
        </p:nvSpPr>
        <p:spPr>
          <a:xfrm>
            <a:off x="1397056" y="1173480"/>
            <a:ext cx="8166044" cy="4465320"/>
          </a:xfrm>
        </p:spPr>
        <p:txBody>
          <a:bodyPr>
            <a:normAutofit/>
          </a:bodyPr>
          <a:lstStyle/>
          <a:p>
            <a:pPr>
              <a:lnSpc>
                <a:spcPct val="200000"/>
              </a:lnSpc>
            </a:pPr>
            <a:r>
              <a:rPr lang="en-US" altLang="zh-CN" sz="2800" b="1" dirty="0" smtClean="0">
                <a:solidFill>
                  <a:srgbClr val="0070C0"/>
                </a:solidFill>
                <a:latin typeface="微软雅黑" panose="020B0503020204020204" charset="-122"/>
                <a:ea typeface="微软雅黑" panose="020B0503020204020204" charset="-122"/>
              </a:rPr>
              <a:t>1. </a:t>
            </a:r>
            <a:r>
              <a:rPr lang="zh-CN" altLang="en-US" sz="2800" b="1" dirty="0" smtClean="0">
                <a:solidFill>
                  <a:srgbClr val="0070C0"/>
                </a:solidFill>
                <a:latin typeface="微软雅黑" panose="020B0503020204020204" charset="-122"/>
                <a:ea typeface="微软雅黑" panose="020B0503020204020204" charset="-122"/>
              </a:rPr>
              <a:t>物联网发展趋势及</a:t>
            </a:r>
            <a:r>
              <a:rPr lang="en-US" altLang="zh-CN" sz="2800" b="1" dirty="0" smtClean="0">
                <a:solidFill>
                  <a:srgbClr val="0070C0"/>
                </a:solidFill>
                <a:latin typeface="微软雅黑" panose="020B0503020204020204" charset="-122"/>
                <a:ea typeface="微软雅黑" panose="020B0503020204020204" charset="-122"/>
              </a:rPr>
              <a:t>LPWA</a:t>
            </a:r>
            <a:r>
              <a:rPr lang="zh-CN" altLang="en-US" sz="2800" b="1" dirty="0" smtClean="0">
                <a:solidFill>
                  <a:srgbClr val="0070C0"/>
                </a:solidFill>
                <a:latin typeface="微软雅黑" panose="020B0503020204020204" charset="-122"/>
                <a:ea typeface="微软雅黑" panose="020B0503020204020204" charset="-122"/>
              </a:rPr>
              <a:t>兴起</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2. </a:t>
            </a:r>
            <a:r>
              <a:rPr lang="zh-CN" altLang="en-US" sz="2400" dirty="0" smtClean="0">
                <a:latin typeface="微软雅黑" panose="020B0503020204020204" charset="-122"/>
                <a:ea typeface="微软雅黑" panose="020B0503020204020204" charset="-122"/>
              </a:rPr>
              <a:t>窄带物联网</a:t>
            </a:r>
            <a:r>
              <a:rPr lang="en-US" altLang="zh-CN" sz="2400" dirty="0" smtClean="0">
                <a:latin typeface="微软雅黑" panose="020B0503020204020204" charset="-122"/>
                <a:ea typeface="微软雅黑" panose="020B0503020204020204" charset="-122"/>
              </a:rPr>
              <a:t>NB-</a:t>
            </a:r>
            <a:r>
              <a:rPr lang="en-US" altLang="zh-CN" sz="2400" dirty="0" err="1" smtClean="0">
                <a:latin typeface="微软雅黑" panose="020B0503020204020204" charset="-122"/>
                <a:ea typeface="微软雅黑" panose="020B0503020204020204" charset="-122"/>
              </a:rPr>
              <a:t>IoT</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3. </a:t>
            </a:r>
            <a:r>
              <a:rPr lang="zh-CN" altLang="en-US" sz="2400" dirty="0" smtClean="0">
                <a:latin typeface="微软雅黑" panose="020B0503020204020204" charset="-122"/>
                <a:ea typeface="微软雅黑" panose="020B0503020204020204" charset="-122"/>
              </a:rPr>
              <a:t>基本</a:t>
            </a:r>
            <a:r>
              <a:rPr lang="en-US" altLang="zh-CN" sz="2400" dirty="0" smtClean="0">
                <a:latin typeface="微软雅黑" panose="020B0503020204020204" charset="-122"/>
                <a:ea typeface="微软雅黑" panose="020B0503020204020204" charset="-122"/>
              </a:rPr>
              <a:t>NB-</a:t>
            </a:r>
            <a:r>
              <a:rPr lang="en-US" altLang="zh-CN" sz="2400" dirty="0" err="1" smtClean="0">
                <a:latin typeface="微软雅黑" panose="020B0503020204020204" charset="-122"/>
                <a:ea typeface="微软雅黑" panose="020B0503020204020204" charset="-122"/>
              </a:rPr>
              <a:t>IoT</a:t>
            </a:r>
            <a:r>
              <a:rPr lang="zh-CN" altLang="en-US" sz="2400" dirty="0" smtClean="0">
                <a:latin typeface="微软雅黑" panose="020B0503020204020204" charset="-122"/>
                <a:ea typeface="微软雅黑" panose="020B0503020204020204" charset="-122"/>
              </a:rPr>
              <a:t>物联网应用系统的开发技术</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4. NB-</a:t>
            </a:r>
            <a:r>
              <a:rPr lang="en-US" altLang="zh-CN" sz="2400" dirty="0" err="1" smtClean="0">
                <a:latin typeface="微软雅黑" panose="020B0503020204020204" charset="-122"/>
                <a:ea typeface="微软雅黑" panose="020B0503020204020204" charset="-122"/>
              </a:rPr>
              <a:t>IoT</a:t>
            </a:r>
            <a:r>
              <a:rPr lang="zh-CN" altLang="en-US" sz="2400" dirty="0" smtClean="0">
                <a:latin typeface="微软雅黑" panose="020B0503020204020204" charset="-122"/>
                <a:ea typeface="微软雅黑" panose="020B0503020204020204" charset="-122"/>
              </a:rPr>
              <a:t>应用实例</a:t>
            </a:r>
            <a:br>
              <a:rPr lang="zh-CN" altLang="en-US" sz="2400" dirty="0" smtClean="0">
                <a:latin typeface="微软雅黑" panose="020B0503020204020204" charset="-122"/>
                <a:ea typeface="微软雅黑" panose="020B0503020204020204" charset="-122"/>
              </a:rPr>
            </a:b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关键技术：</a:t>
            </a:r>
            <a:r>
              <a:rPr lang="en-US" altLang="zh-CN" sz="2800" dirty="0" smtClean="0">
                <a:latin typeface="微软雅黑" panose="020B0503020204020204" pitchFamily="34" charset="-122"/>
                <a:ea typeface="微软雅黑" panose="020B0503020204020204" pitchFamily="34" charset="-122"/>
              </a:rPr>
              <a:t>PSM </a:t>
            </a:r>
            <a:r>
              <a:rPr lang="zh-CN" altLang="en-US" sz="2800" dirty="0" smtClean="0">
                <a:latin typeface="微软雅黑" panose="020B0503020204020204" pitchFamily="34" charset="-122"/>
                <a:ea typeface="微软雅黑" panose="020B0503020204020204" pitchFamily="34" charset="-122"/>
              </a:rPr>
              <a:t>最大程度降低功耗</a:t>
            </a:r>
          </a:p>
        </p:txBody>
      </p:sp>
      <p:pic>
        <p:nvPicPr>
          <p:cNvPr id="47106" name="Picture 2"/>
          <p:cNvPicPr>
            <a:picLocks noChangeAspect="1" noChangeArrowheads="1"/>
          </p:cNvPicPr>
          <p:nvPr/>
        </p:nvPicPr>
        <p:blipFill>
          <a:blip r:embed="rId3"/>
          <a:srcRect/>
          <a:stretch>
            <a:fillRect/>
          </a:stretch>
        </p:blipFill>
        <p:spPr bwMode="auto">
          <a:xfrm>
            <a:off x="279400" y="981710"/>
            <a:ext cx="11557000" cy="53975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关键技术：</a:t>
            </a:r>
            <a:r>
              <a:rPr lang="en-US" altLang="zh-CN" sz="2800" dirty="0" smtClean="0">
                <a:latin typeface="微软雅黑" panose="020B0503020204020204" pitchFamily="34" charset="-122"/>
                <a:ea typeface="微软雅黑" panose="020B0503020204020204" pitchFamily="34" charset="-122"/>
              </a:rPr>
              <a:t>PSM</a:t>
            </a:r>
            <a:r>
              <a:rPr lang="zh-CN" altLang="en-US" sz="2800" dirty="0" smtClean="0">
                <a:latin typeface="微软雅黑" panose="020B0503020204020204" pitchFamily="34" charset="-122"/>
                <a:ea typeface="微软雅黑" panose="020B0503020204020204" pitchFamily="34" charset="-122"/>
              </a:rPr>
              <a:t>，适宜数据上报业务</a:t>
            </a:r>
          </a:p>
        </p:txBody>
      </p:sp>
      <p:pic>
        <p:nvPicPr>
          <p:cNvPr id="48130" name="Picture 2"/>
          <p:cNvPicPr>
            <a:picLocks noChangeAspect="1" noChangeArrowheads="1"/>
          </p:cNvPicPr>
          <p:nvPr/>
        </p:nvPicPr>
        <p:blipFill>
          <a:blip r:embed="rId2"/>
          <a:srcRect/>
          <a:stretch>
            <a:fillRect/>
          </a:stretch>
        </p:blipFill>
        <p:spPr bwMode="auto">
          <a:xfrm>
            <a:off x="398780" y="910590"/>
            <a:ext cx="11303000" cy="52959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关键技术： </a:t>
            </a:r>
            <a:r>
              <a:rPr lang="en-US" altLang="zh-CN" sz="2800" dirty="0" err="1" smtClean="0">
                <a:latin typeface="微软雅黑" panose="020B0503020204020204" pitchFamily="34" charset="-122"/>
                <a:ea typeface="微软雅黑" panose="020B0503020204020204" pitchFamily="34" charset="-122"/>
              </a:rPr>
              <a:t>eDRX</a:t>
            </a:r>
            <a:r>
              <a:rPr lang="zh-CN" altLang="en-US" sz="2800" dirty="0" smtClean="0">
                <a:latin typeface="微软雅黑" panose="020B0503020204020204" pitchFamily="34" charset="-122"/>
                <a:ea typeface="微软雅黑" panose="020B0503020204020204" pitchFamily="34" charset="-122"/>
              </a:rPr>
              <a:t>，降低空闲态功耗</a:t>
            </a:r>
          </a:p>
        </p:txBody>
      </p:sp>
      <p:pic>
        <p:nvPicPr>
          <p:cNvPr id="50178" name="Picture 2"/>
          <p:cNvPicPr>
            <a:picLocks noChangeAspect="1" noChangeArrowheads="1"/>
          </p:cNvPicPr>
          <p:nvPr/>
        </p:nvPicPr>
        <p:blipFill>
          <a:blip r:embed="rId3"/>
          <a:srcRect/>
          <a:stretch>
            <a:fillRect/>
          </a:stretch>
        </p:blipFill>
        <p:spPr bwMode="auto">
          <a:xfrm>
            <a:off x="479425" y="898525"/>
            <a:ext cx="11233150" cy="506095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关键技术：</a:t>
            </a:r>
            <a:r>
              <a:rPr lang="en-US" altLang="zh-CN" sz="2800" dirty="0" smtClean="0">
                <a:latin typeface="微软雅黑" panose="020B0503020204020204" pitchFamily="34" charset="-122"/>
                <a:ea typeface="微软雅黑" panose="020B0503020204020204" pitchFamily="34" charset="-122"/>
              </a:rPr>
              <a:t>PSM</a:t>
            </a:r>
            <a:r>
              <a:rPr lang="zh-CN" altLang="en-US" sz="2800" dirty="0" smtClean="0">
                <a:latin typeface="微软雅黑" panose="020B0503020204020204" pitchFamily="34" charset="-122"/>
                <a:ea typeface="微软雅黑" panose="020B0503020204020204" pitchFamily="34" charset="-122"/>
              </a:rPr>
              <a:t>和</a:t>
            </a:r>
            <a:r>
              <a:rPr lang="en-US" altLang="zh-CN" sz="2800" dirty="0" err="1" smtClean="0">
                <a:latin typeface="微软雅黑" panose="020B0503020204020204" pitchFamily="34" charset="-122"/>
                <a:ea typeface="微软雅黑" panose="020B0503020204020204" pitchFamily="34" charset="-122"/>
              </a:rPr>
              <a:t>eDRX</a:t>
            </a:r>
            <a:r>
              <a:rPr lang="zh-CN" altLang="en-US" sz="2800" dirty="0" smtClean="0">
                <a:latin typeface="微软雅黑" panose="020B0503020204020204" pitchFamily="34" charset="-122"/>
                <a:ea typeface="微软雅黑" panose="020B0503020204020204" pitchFamily="34" charset="-122"/>
              </a:rPr>
              <a:t>结合</a:t>
            </a:r>
          </a:p>
        </p:txBody>
      </p:sp>
      <p:pic>
        <p:nvPicPr>
          <p:cNvPr id="49154" name="Picture 2"/>
          <p:cNvPicPr>
            <a:picLocks noChangeAspect="1" noChangeArrowheads="1"/>
          </p:cNvPicPr>
          <p:nvPr/>
        </p:nvPicPr>
        <p:blipFill>
          <a:blip r:embed="rId2"/>
          <a:srcRect/>
          <a:stretch>
            <a:fillRect/>
          </a:stretch>
        </p:blipFill>
        <p:spPr bwMode="auto">
          <a:xfrm>
            <a:off x="314960" y="1013460"/>
            <a:ext cx="11303000" cy="53340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13" descr="logo.ai"/>
          <p:cNvPicPr>
            <a:picLocks noChangeAspect="1"/>
          </p:cNvPicPr>
          <p:nvPr/>
        </p:nvPicPr>
        <p:blipFill>
          <a:blip r:embed="rId2"/>
          <a:stretch>
            <a:fillRect/>
          </a:stretch>
        </p:blipFill>
        <p:spPr>
          <a:xfrm>
            <a:off x="10292715" y="161290"/>
            <a:ext cx="1537335" cy="647065"/>
          </a:xfrm>
          <a:prstGeom prst="rect">
            <a:avLst/>
          </a:prstGeom>
          <a:noFill/>
          <a:ln w="9525">
            <a:noFill/>
          </a:ln>
        </p:spPr>
      </p:pic>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关键技术</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窄带传输</a:t>
            </a:r>
          </a:p>
        </p:txBody>
      </p:sp>
      <p:sp>
        <p:nvSpPr>
          <p:cNvPr id="308" name="标题 1"/>
          <p:cNvSpPr>
            <a:spLocks noGrp="1"/>
          </p:cNvSpPr>
          <p:nvPr>
            <p:ph type="title"/>
          </p:nvPr>
        </p:nvSpPr>
        <p:spPr>
          <a:xfrm>
            <a:off x="840796" y="1173071"/>
            <a:ext cx="7886700" cy="994172"/>
          </a:xfrm>
        </p:spPr>
        <p:txBody>
          <a:bodyPr>
            <a:normAutofit/>
          </a:bodyPr>
          <a:lstStyle/>
          <a:p>
            <a:r>
              <a:rPr lang="en-US" altLang="zh-CN" sz="2100" b="1" dirty="0"/>
              <a:t>NB-</a:t>
            </a:r>
            <a:r>
              <a:rPr lang="en-US" altLang="zh-CN" sz="2100" b="1" dirty="0" err="1"/>
              <a:t>IoT</a:t>
            </a:r>
            <a:r>
              <a:rPr lang="zh-CN" altLang="en-US" sz="2100" b="1" dirty="0"/>
              <a:t>的关键</a:t>
            </a:r>
            <a:r>
              <a:rPr lang="zh-CN" altLang="en-US" sz="2100" b="1" dirty="0" smtClean="0"/>
              <a:t>技术：窄带传输</a:t>
            </a:r>
            <a:endParaRPr lang="zh-CN" altLang="en-US" sz="2100" b="1" dirty="0"/>
          </a:p>
        </p:txBody>
      </p:sp>
      <p:pic>
        <p:nvPicPr>
          <p:cNvPr id="309" name="图片 308"/>
          <p:cNvPicPr>
            <a:picLocks noChangeAspect="1"/>
          </p:cNvPicPr>
          <p:nvPr/>
        </p:nvPicPr>
        <p:blipFill>
          <a:blip r:embed="rId3" cstate="print"/>
          <a:stretch>
            <a:fillRect/>
          </a:stretch>
        </p:blipFill>
        <p:spPr>
          <a:xfrm>
            <a:off x="5669741" y="2256837"/>
            <a:ext cx="5789598" cy="3868347"/>
          </a:xfrm>
          <a:prstGeom prst="rect">
            <a:avLst/>
          </a:prstGeom>
        </p:spPr>
      </p:pic>
      <p:sp>
        <p:nvSpPr>
          <p:cNvPr id="310" name="矩形 309"/>
          <p:cNvSpPr/>
          <p:nvPr/>
        </p:nvSpPr>
        <p:spPr>
          <a:xfrm>
            <a:off x="643607" y="2088230"/>
            <a:ext cx="4296287" cy="3642023"/>
          </a:xfrm>
          <a:prstGeom prst="rect">
            <a:avLst/>
          </a:prstGeom>
        </p:spPr>
        <p:txBody>
          <a:bodyPr wrap="square" lIns="68580" tIns="34290" rIns="68580" bIns="34290">
            <a:spAutoFit/>
          </a:bodyPr>
          <a:lstStyle/>
          <a:p>
            <a:pPr algn="just" defTabSz="685800">
              <a:lnSpc>
                <a:spcPct val="150000"/>
              </a:lnSpc>
              <a:spcBef>
                <a:spcPts val="450"/>
              </a:spcBef>
            </a:pPr>
            <a:r>
              <a:rPr lang="zh-CN" altLang="en-US" sz="2000" b="1" dirty="0" smtClean="0">
                <a:solidFill>
                  <a:srgbClr val="111111"/>
                </a:solidFill>
                <a:latin typeface="Microsoft Yahei" panose="020B0503020204020204" pitchFamily="34" charset="-122"/>
                <a:ea typeface="Microsoft Yahei" panose="020B0503020204020204" pitchFamily="34" charset="-122"/>
              </a:rPr>
              <a:t>下行</a:t>
            </a:r>
            <a:r>
              <a:rPr lang="zh-CN" altLang="en-US" sz="1400" dirty="0" smtClean="0">
                <a:solidFill>
                  <a:srgbClr val="111111"/>
                </a:solidFill>
                <a:latin typeface="Microsoft Yahei" panose="020B0503020204020204" pitchFamily="34" charset="-122"/>
                <a:ea typeface="Microsoft Yahei" panose="020B0503020204020204" pitchFamily="34" charset="-122"/>
              </a:rPr>
              <a:t>使用</a:t>
            </a:r>
            <a:r>
              <a:rPr lang="en-US" altLang="zh-CN" sz="1400" b="1" dirty="0" smtClean="0">
                <a:solidFill>
                  <a:schemeClr val="accent1">
                    <a:lumMod val="75000"/>
                  </a:schemeClr>
                </a:solidFill>
                <a:latin typeface="Microsoft Yahei" panose="020B0503020204020204" pitchFamily="34" charset="-122"/>
                <a:ea typeface="Microsoft Yahei" panose="020B0503020204020204" pitchFamily="34" charset="-122"/>
              </a:rPr>
              <a:t>NB-OFDMA</a:t>
            </a:r>
            <a:r>
              <a:rPr lang="zh-CN" altLang="en-US" sz="1400" b="1" dirty="0" smtClean="0">
                <a:solidFill>
                  <a:schemeClr val="accent1">
                    <a:lumMod val="75000"/>
                  </a:schemeClr>
                </a:solidFill>
                <a:latin typeface="Microsoft Yahei" panose="020B0503020204020204" pitchFamily="34" charset="-122"/>
                <a:ea typeface="Microsoft Yahei" panose="020B0503020204020204" pitchFamily="34" charset="-122"/>
              </a:rPr>
              <a:t>（正交频分多址）</a:t>
            </a:r>
            <a:r>
              <a:rPr lang="zh-CN" altLang="en-US" sz="1400" dirty="0" smtClean="0">
                <a:solidFill>
                  <a:srgbClr val="111111"/>
                </a:solidFill>
                <a:latin typeface="Microsoft Yahei" panose="020B0503020204020204" pitchFamily="34" charset="-122"/>
                <a:ea typeface="Microsoft Yahei" panose="020B0503020204020204" pitchFamily="34" charset="-122"/>
              </a:rPr>
              <a:t>系统，使用</a:t>
            </a:r>
            <a:r>
              <a:rPr lang="en-US" altLang="zh-CN" sz="1400" dirty="0">
                <a:solidFill>
                  <a:srgbClr val="111111"/>
                </a:solidFill>
                <a:latin typeface="Microsoft Yahei" panose="020B0503020204020204" pitchFamily="34" charset="-122"/>
                <a:ea typeface="Microsoft Yahei" panose="020B0503020204020204" pitchFamily="34" charset="-122"/>
              </a:rPr>
              <a:t>72</a:t>
            </a:r>
            <a:r>
              <a:rPr lang="zh-CN" altLang="en-US" sz="1400" dirty="0">
                <a:solidFill>
                  <a:srgbClr val="111111"/>
                </a:solidFill>
                <a:latin typeface="Microsoft Yahei" panose="020B0503020204020204" pitchFamily="34" charset="-122"/>
                <a:ea typeface="Microsoft Yahei" panose="020B0503020204020204" pitchFamily="34" charset="-122"/>
              </a:rPr>
              <a:t>个频宽为</a:t>
            </a:r>
            <a:r>
              <a:rPr lang="en-US" altLang="zh-CN" sz="1400" dirty="0">
                <a:solidFill>
                  <a:srgbClr val="111111"/>
                </a:solidFill>
                <a:latin typeface="Microsoft Yahei" panose="020B0503020204020204" pitchFamily="34" charset="-122"/>
                <a:ea typeface="Microsoft Yahei" panose="020B0503020204020204" pitchFamily="34" charset="-122"/>
              </a:rPr>
              <a:t>2.5KHz</a:t>
            </a:r>
            <a:r>
              <a:rPr lang="zh-CN" altLang="en-US" sz="1400" dirty="0">
                <a:solidFill>
                  <a:srgbClr val="111111"/>
                </a:solidFill>
                <a:latin typeface="Microsoft Yahei" panose="020B0503020204020204" pitchFamily="34" charset="-122"/>
                <a:ea typeface="Microsoft Yahei" panose="020B0503020204020204" pitchFamily="34" charset="-122"/>
              </a:rPr>
              <a:t>的子载波</a:t>
            </a:r>
            <a:r>
              <a:rPr lang="en-US" altLang="zh-CN" sz="1400" dirty="0">
                <a:solidFill>
                  <a:srgbClr val="111111"/>
                </a:solidFill>
                <a:latin typeface="Microsoft Yahei" panose="020B0503020204020204" pitchFamily="34" charset="-122"/>
                <a:ea typeface="Microsoft Yahei" panose="020B0503020204020204" pitchFamily="34" charset="-122"/>
              </a:rPr>
              <a:t>(Subcarrier)</a:t>
            </a:r>
            <a:r>
              <a:rPr lang="zh-CN" altLang="en-US" sz="1400" dirty="0">
                <a:solidFill>
                  <a:srgbClr val="111111"/>
                </a:solidFill>
                <a:latin typeface="Microsoft Yahei" panose="020B0503020204020204" pitchFamily="34" charset="-122"/>
                <a:ea typeface="Microsoft Yahei" panose="020B0503020204020204" pitchFamily="34" charset="-122"/>
              </a:rPr>
              <a:t>传输，使频谱有更高的使用效率，并在同一</a:t>
            </a:r>
            <a:r>
              <a:rPr lang="zh-CN" altLang="en-US" sz="1400" dirty="0" smtClean="0">
                <a:solidFill>
                  <a:srgbClr val="111111"/>
                </a:solidFill>
                <a:latin typeface="Microsoft Yahei" panose="020B0503020204020204" pitchFamily="34" charset="-122"/>
                <a:ea typeface="Microsoft Yahei" panose="020B0503020204020204" pitchFamily="34" charset="-122"/>
              </a:rPr>
              <a:t>个蜂窝网络允许</a:t>
            </a:r>
            <a:r>
              <a:rPr lang="zh-CN" altLang="en-US" sz="1400" dirty="0">
                <a:solidFill>
                  <a:srgbClr val="111111"/>
                </a:solidFill>
                <a:latin typeface="Microsoft Yahei" panose="020B0503020204020204" pitchFamily="34" charset="-122"/>
                <a:ea typeface="Microsoft Yahei" panose="020B0503020204020204" pitchFamily="34" charset="-122"/>
              </a:rPr>
              <a:t>大量的设备同时使用，提供更广的覆盖范围，其能够使用在一个</a:t>
            </a:r>
            <a:r>
              <a:rPr lang="en-US" altLang="zh-CN" sz="1400" dirty="0">
                <a:solidFill>
                  <a:srgbClr val="111111"/>
                </a:solidFill>
                <a:latin typeface="Microsoft Yahei" panose="020B0503020204020204" pitchFamily="34" charset="-122"/>
                <a:ea typeface="Microsoft Yahei" panose="020B0503020204020204" pitchFamily="34" charset="-122"/>
              </a:rPr>
              <a:t>LTE</a:t>
            </a:r>
            <a:r>
              <a:rPr lang="zh-CN" altLang="en-US" sz="1400" dirty="0">
                <a:solidFill>
                  <a:srgbClr val="111111"/>
                </a:solidFill>
                <a:latin typeface="Microsoft Yahei" panose="020B0503020204020204" pitchFamily="34" charset="-122"/>
                <a:ea typeface="Microsoft Yahei" panose="020B0503020204020204" pitchFamily="34" charset="-122"/>
              </a:rPr>
              <a:t>的</a:t>
            </a:r>
            <a:r>
              <a:rPr lang="zh-CN" altLang="en-US" sz="1400" dirty="0" smtClean="0">
                <a:solidFill>
                  <a:srgbClr val="111111"/>
                </a:solidFill>
                <a:latin typeface="Microsoft Yahei" panose="020B0503020204020204" pitchFamily="34" charset="-122"/>
                <a:ea typeface="Microsoft Yahei" panose="020B0503020204020204" pitchFamily="34" charset="-122"/>
              </a:rPr>
              <a:t>资源区块（</a:t>
            </a:r>
            <a:r>
              <a:rPr lang="en-US" altLang="zh-CN" sz="1400" dirty="0" smtClean="0">
                <a:solidFill>
                  <a:srgbClr val="111111"/>
                </a:solidFill>
                <a:latin typeface="Microsoft Yahei" panose="020B0503020204020204" pitchFamily="34" charset="-122"/>
                <a:ea typeface="Microsoft Yahei" panose="020B0503020204020204" pitchFamily="34" charset="-122"/>
              </a:rPr>
              <a:t>Resource</a:t>
            </a:r>
            <a:r>
              <a:rPr lang="en-US" altLang="zh-CN" sz="1400" dirty="0">
                <a:solidFill>
                  <a:srgbClr val="111111"/>
                </a:solidFill>
                <a:latin typeface="Microsoft Yahei" panose="020B0503020204020204" pitchFamily="34" charset="-122"/>
                <a:ea typeface="Microsoft Yahei" panose="020B0503020204020204" pitchFamily="34" charset="-122"/>
              </a:rPr>
              <a:t> Block, </a:t>
            </a:r>
            <a:r>
              <a:rPr lang="en-US" altLang="zh-CN" sz="1400" dirty="0" smtClean="0">
                <a:solidFill>
                  <a:srgbClr val="111111"/>
                </a:solidFill>
                <a:latin typeface="Microsoft Yahei" panose="020B0503020204020204" pitchFamily="34" charset="-122"/>
                <a:ea typeface="Microsoft Yahei" panose="020B0503020204020204" pitchFamily="34" charset="-122"/>
              </a:rPr>
              <a:t>RB</a:t>
            </a:r>
            <a:r>
              <a:rPr lang="zh-CN" altLang="en-US" sz="1400" dirty="0" smtClean="0">
                <a:solidFill>
                  <a:srgbClr val="111111"/>
                </a:solidFill>
                <a:latin typeface="Microsoft Yahei" panose="020B0503020204020204" pitchFamily="34" charset="-122"/>
                <a:ea typeface="Microsoft Yahei" panose="020B0503020204020204" pitchFamily="34" charset="-122"/>
              </a:rPr>
              <a:t>）内（</a:t>
            </a:r>
            <a:r>
              <a:rPr lang="en-US" altLang="zh-CN" sz="1400" dirty="0" smtClean="0">
                <a:solidFill>
                  <a:srgbClr val="111111"/>
                </a:solidFill>
                <a:latin typeface="Microsoft Yahei" panose="020B0503020204020204" pitchFamily="34" charset="-122"/>
                <a:ea typeface="Microsoft Yahei" panose="020B0503020204020204" pitchFamily="34" charset="-122"/>
              </a:rPr>
              <a:t>180kHz</a:t>
            </a:r>
            <a:r>
              <a:rPr lang="zh-CN" altLang="en-US" sz="1400" dirty="0">
                <a:solidFill>
                  <a:srgbClr val="111111"/>
                </a:solidFill>
                <a:latin typeface="Microsoft Yahei" panose="020B0503020204020204" pitchFamily="34" charset="-122"/>
                <a:ea typeface="Microsoft Yahei" panose="020B0503020204020204" pitchFamily="34" charset="-122"/>
              </a:rPr>
              <a:t>频</a:t>
            </a:r>
            <a:r>
              <a:rPr lang="zh-CN" altLang="en-US" sz="1400" dirty="0" smtClean="0">
                <a:solidFill>
                  <a:srgbClr val="111111"/>
                </a:solidFill>
                <a:latin typeface="Microsoft Yahei" panose="020B0503020204020204" pitchFamily="34" charset="-122"/>
                <a:ea typeface="Microsoft Yahei" panose="020B0503020204020204" pitchFamily="34" charset="-122"/>
              </a:rPr>
              <a:t>宽），</a:t>
            </a:r>
            <a:r>
              <a:rPr lang="zh-CN" altLang="en-US" sz="1400" dirty="0">
                <a:solidFill>
                  <a:srgbClr val="111111"/>
                </a:solidFill>
                <a:latin typeface="Microsoft Yahei" panose="020B0503020204020204" pitchFamily="34" charset="-122"/>
                <a:ea typeface="Microsoft Yahei" panose="020B0503020204020204" pitchFamily="34" charset="-122"/>
              </a:rPr>
              <a:t>或者是在没有使用到之</a:t>
            </a:r>
            <a:r>
              <a:rPr lang="en-US" altLang="zh-CN" sz="1400" dirty="0">
                <a:solidFill>
                  <a:srgbClr val="111111"/>
                </a:solidFill>
                <a:latin typeface="Microsoft Yahei" panose="020B0503020204020204" pitchFamily="34" charset="-122"/>
                <a:ea typeface="Microsoft Yahei" panose="020B0503020204020204" pitchFamily="34" charset="-122"/>
              </a:rPr>
              <a:t>RB</a:t>
            </a:r>
            <a:r>
              <a:rPr lang="zh-CN" altLang="en-US" sz="1400" dirty="0">
                <a:solidFill>
                  <a:srgbClr val="111111"/>
                </a:solidFill>
                <a:latin typeface="Microsoft Yahei" panose="020B0503020204020204" pitchFamily="34" charset="-122"/>
                <a:ea typeface="Microsoft Yahei" panose="020B0503020204020204" pitchFamily="34" charset="-122"/>
              </a:rPr>
              <a:t>旁</a:t>
            </a:r>
            <a:r>
              <a:rPr lang="zh-CN" altLang="en-US" sz="1400" dirty="0" smtClean="0">
                <a:solidFill>
                  <a:srgbClr val="111111"/>
                </a:solidFill>
                <a:latin typeface="Microsoft Yahei" panose="020B0503020204020204" pitchFamily="34" charset="-122"/>
                <a:ea typeface="Microsoft Yahei" panose="020B0503020204020204" pitchFamily="34" charset="-122"/>
              </a:rPr>
              <a:t>的保护间隔</a:t>
            </a:r>
            <a:r>
              <a:rPr lang="en-US" altLang="zh-CN" sz="1400" dirty="0" smtClean="0">
                <a:solidFill>
                  <a:srgbClr val="111111"/>
                </a:solidFill>
                <a:latin typeface="Microsoft Yahei" panose="020B0503020204020204" pitchFamily="34" charset="-122"/>
                <a:ea typeface="Microsoft Yahei" panose="020B0503020204020204" pitchFamily="34" charset="-122"/>
              </a:rPr>
              <a:t>(</a:t>
            </a:r>
            <a:r>
              <a:rPr lang="en-US" altLang="zh-CN" sz="1400" dirty="0">
                <a:solidFill>
                  <a:srgbClr val="111111"/>
                </a:solidFill>
                <a:latin typeface="Microsoft Yahei" panose="020B0503020204020204" pitchFamily="34" charset="-122"/>
                <a:ea typeface="Microsoft Yahei" panose="020B0503020204020204" pitchFamily="34" charset="-122"/>
              </a:rPr>
              <a:t>GP)</a:t>
            </a:r>
            <a:r>
              <a:rPr lang="zh-CN" altLang="en-US" sz="1400" dirty="0">
                <a:solidFill>
                  <a:srgbClr val="111111"/>
                </a:solidFill>
                <a:latin typeface="Microsoft Yahei" panose="020B0503020204020204" pitchFamily="34" charset="-122"/>
                <a:ea typeface="Microsoft Yahei" panose="020B0503020204020204" pitchFamily="34" charset="-122"/>
              </a:rPr>
              <a:t>，亦或是使用独立出来的一个专用</a:t>
            </a:r>
            <a:r>
              <a:rPr lang="zh-CN" altLang="en-US" sz="1400" dirty="0" smtClean="0">
                <a:solidFill>
                  <a:srgbClr val="111111"/>
                </a:solidFill>
                <a:latin typeface="Microsoft Yahei" panose="020B0503020204020204" pitchFamily="34" charset="-122"/>
                <a:ea typeface="Microsoft Yahei" panose="020B0503020204020204" pitchFamily="34" charset="-122"/>
              </a:rPr>
              <a:t>频谱</a:t>
            </a:r>
            <a:r>
              <a:rPr lang="zh-CN" altLang="en-US" sz="1400" dirty="0">
                <a:solidFill>
                  <a:srgbClr val="111111"/>
                </a:solidFill>
                <a:latin typeface="Microsoft Yahei" panose="020B0503020204020204" pitchFamily="34" charset="-122"/>
                <a:ea typeface="Microsoft Yahei" panose="020B0503020204020204" pitchFamily="34" charset="-122"/>
              </a:rPr>
              <a:t>；</a:t>
            </a:r>
            <a:endParaRPr lang="en-US" altLang="zh-CN" sz="1400" dirty="0" smtClean="0">
              <a:solidFill>
                <a:srgbClr val="111111"/>
              </a:solidFill>
              <a:latin typeface="Microsoft Yahei" panose="020B0503020204020204" pitchFamily="34" charset="-122"/>
              <a:ea typeface="Microsoft Yahei" panose="020B0503020204020204" pitchFamily="34" charset="-122"/>
            </a:endParaRPr>
          </a:p>
          <a:p>
            <a:pPr algn="just" defTabSz="685800">
              <a:lnSpc>
                <a:spcPct val="150000"/>
              </a:lnSpc>
              <a:spcBef>
                <a:spcPts val="450"/>
              </a:spcBef>
            </a:pPr>
            <a:r>
              <a:rPr lang="zh-CN" altLang="en-US" sz="2000" b="1" dirty="0">
                <a:solidFill>
                  <a:srgbClr val="111111"/>
                </a:solidFill>
                <a:latin typeface="Microsoft Yahei" panose="020B0503020204020204" pitchFamily="34" charset="-122"/>
                <a:ea typeface="Microsoft Yahei" panose="020B0503020204020204" pitchFamily="34" charset="-122"/>
              </a:rPr>
              <a:t>上行</a:t>
            </a:r>
            <a:r>
              <a:rPr lang="zh-CN" altLang="en-US" sz="1400" dirty="0">
                <a:solidFill>
                  <a:srgbClr val="111111"/>
                </a:solidFill>
                <a:latin typeface="Microsoft Yahei" panose="020B0503020204020204" pitchFamily="34" charset="-122"/>
                <a:ea typeface="Microsoft Yahei" panose="020B0503020204020204" pitchFamily="34" charset="-122"/>
              </a:rPr>
              <a:t>使用的是</a:t>
            </a:r>
            <a:r>
              <a:rPr lang="en-US" altLang="zh-CN" sz="1400" b="1" dirty="0">
                <a:solidFill>
                  <a:schemeClr val="accent1">
                    <a:lumMod val="75000"/>
                  </a:schemeClr>
                </a:solidFill>
                <a:latin typeface="Microsoft Yahei" panose="020B0503020204020204" pitchFamily="34" charset="-122"/>
                <a:ea typeface="Microsoft Yahei" panose="020B0503020204020204" pitchFamily="34" charset="-122"/>
              </a:rPr>
              <a:t>FDMA</a:t>
            </a:r>
            <a:r>
              <a:rPr lang="zh-CN" altLang="en-US" sz="1400" dirty="0">
                <a:solidFill>
                  <a:srgbClr val="111111"/>
                </a:solidFill>
                <a:latin typeface="Microsoft Yahei" panose="020B0503020204020204" pitchFamily="34" charset="-122"/>
                <a:ea typeface="Microsoft Yahei" panose="020B0503020204020204" pitchFamily="34" charset="-122"/>
              </a:rPr>
              <a:t>的系统搭配 </a:t>
            </a:r>
            <a:r>
              <a:rPr lang="en-US" altLang="zh-CN" sz="1400" dirty="0" smtClean="0">
                <a:solidFill>
                  <a:srgbClr val="111111"/>
                </a:solidFill>
                <a:latin typeface="Microsoft Yahei" panose="020B0503020204020204" pitchFamily="34" charset="-122"/>
                <a:ea typeface="Microsoft Yahei" panose="020B0503020204020204" pitchFamily="34" charset="-122"/>
              </a:rPr>
              <a:t>GMSK (</a:t>
            </a:r>
            <a:r>
              <a:rPr lang="zh-CN" altLang="en-US" sz="1400" dirty="0" smtClean="0">
                <a:solidFill>
                  <a:srgbClr val="111111"/>
                </a:solidFill>
                <a:latin typeface="Microsoft Yahei" panose="020B0503020204020204" pitchFamily="34" charset="-122"/>
                <a:ea typeface="Microsoft Yahei" panose="020B0503020204020204" pitchFamily="34" charset="-122"/>
              </a:rPr>
              <a:t>高斯最小频移键控</a:t>
            </a:r>
            <a:r>
              <a:rPr lang="en-US" altLang="zh-CN" sz="1400" dirty="0" smtClean="0">
                <a:solidFill>
                  <a:srgbClr val="111111"/>
                </a:solidFill>
                <a:latin typeface="Microsoft Yahei" panose="020B0503020204020204" pitchFamily="34" charset="-122"/>
                <a:ea typeface="Microsoft Yahei" panose="020B0503020204020204" pitchFamily="34" charset="-122"/>
              </a:rPr>
              <a:t>)</a:t>
            </a:r>
            <a:r>
              <a:rPr lang="zh-CN" altLang="en-US" sz="1400" dirty="0">
                <a:solidFill>
                  <a:srgbClr val="111111"/>
                </a:solidFill>
                <a:latin typeface="Microsoft Yahei" panose="020B0503020204020204" pitchFamily="34" charset="-122"/>
                <a:ea typeface="Microsoft Yahei" panose="020B0503020204020204" pitchFamily="34" charset="-122"/>
              </a:rPr>
              <a:t>或者是</a:t>
            </a:r>
            <a:r>
              <a:rPr lang="en-US" altLang="zh-CN" sz="1400" dirty="0" smtClean="0">
                <a:solidFill>
                  <a:srgbClr val="111111"/>
                </a:solidFill>
                <a:latin typeface="Microsoft Yahei" panose="020B0503020204020204" pitchFamily="34" charset="-122"/>
                <a:ea typeface="Microsoft Yahei" panose="020B0503020204020204" pitchFamily="34" charset="-122"/>
              </a:rPr>
              <a:t>PSK </a:t>
            </a:r>
            <a:r>
              <a:rPr lang="zh-CN" altLang="en-US" sz="1400" dirty="0" smtClean="0">
                <a:solidFill>
                  <a:srgbClr val="111111"/>
                </a:solidFill>
                <a:latin typeface="Microsoft Yahei" panose="020B0503020204020204" pitchFamily="34" charset="-122"/>
                <a:ea typeface="Microsoft Yahei" panose="020B0503020204020204" pitchFamily="34" charset="-122"/>
              </a:rPr>
              <a:t>（相移键控）的调制，</a:t>
            </a:r>
            <a:r>
              <a:rPr lang="zh-CN" altLang="en-US" sz="1400" dirty="0">
                <a:solidFill>
                  <a:srgbClr val="111111"/>
                </a:solidFill>
                <a:latin typeface="Microsoft Yahei" panose="020B0503020204020204" pitchFamily="34" charset="-122"/>
                <a:ea typeface="Microsoft Yahei" panose="020B0503020204020204" pitchFamily="34" charset="-122"/>
              </a:rPr>
              <a:t>其可以提高频谱的</a:t>
            </a:r>
            <a:r>
              <a:rPr lang="zh-CN" altLang="en-US" sz="1400" dirty="0" smtClean="0">
                <a:solidFill>
                  <a:srgbClr val="111111"/>
                </a:solidFill>
                <a:latin typeface="Microsoft Yahei" panose="020B0503020204020204" pitchFamily="34" charset="-122"/>
                <a:ea typeface="Microsoft Yahei" panose="020B0503020204020204" pitchFamily="34" charset="-122"/>
              </a:rPr>
              <a:t>使用效率，</a:t>
            </a:r>
            <a:r>
              <a:rPr lang="zh-CN" altLang="en-US" sz="1400" dirty="0">
                <a:solidFill>
                  <a:srgbClr val="111111"/>
                </a:solidFill>
                <a:latin typeface="Microsoft Yahei" panose="020B0503020204020204" pitchFamily="34" charset="-122"/>
                <a:ea typeface="Microsoft Yahei" panose="020B0503020204020204" pitchFamily="34" charset="-122"/>
              </a:rPr>
              <a:t>并且降低元件的复杂</a:t>
            </a:r>
            <a:r>
              <a:rPr lang="zh-CN" altLang="en-US" sz="1400" dirty="0" smtClean="0">
                <a:solidFill>
                  <a:srgbClr val="111111"/>
                </a:solidFill>
                <a:latin typeface="Microsoft Yahei" panose="020B0503020204020204" pitchFamily="34" charset="-122"/>
                <a:ea typeface="Microsoft Yahei" panose="020B0503020204020204" pitchFamily="34" charset="-122"/>
              </a:rPr>
              <a:t>度；</a:t>
            </a:r>
            <a:endParaRPr lang="zh-CN" altLang="en-US" sz="1400" dirty="0">
              <a:solidFill>
                <a:prstClr val="black"/>
              </a:solidFill>
            </a:endParaRPr>
          </a:p>
        </p:txBody>
      </p:sp>
      <p:sp>
        <p:nvSpPr>
          <p:cNvPr id="311" name="矩形 310"/>
          <p:cNvSpPr/>
          <p:nvPr/>
        </p:nvSpPr>
        <p:spPr>
          <a:xfrm>
            <a:off x="8049906" y="1527810"/>
            <a:ext cx="1355179" cy="284693"/>
          </a:xfrm>
          <a:prstGeom prst="rect">
            <a:avLst/>
          </a:prstGeom>
        </p:spPr>
        <p:txBody>
          <a:bodyPr wrap="none" lIns="68580" tIns="34290" rIns="68580" bIns="34290">
            <a:spAutoFit/>
          </a:bodyPr>
          <a:lstStyle/>
          <a:p>
            <a:pPr defTabSz="685800"/>
            <a:r>
              <a:rPr lang="en-US" altLang="zh-CN" sz="1400" b="1" dirty="0">
                <a:solidFill>
                  <a:prstClr val="black"/>
                </a:solidFill>
                <a:ea typeface="微软雅黑" panose="020B0503020204020204" pitchFamily="34" charset="-122"/>
              </a:rPr>
              <a:t>NB-OFDMA</a:t>
            </a:r>
            <a:r>
              <a:rPr lang="zh-CN" altLang="en-US" sz="1400" b="1" dirty="0">
                <a:solidFill>
                  <a:prstClr val="black"/>
                </a:solidFill>
                <a:ea typeface="微软雅黑" panose="020B0503020204020204" pitchFamily="34" charset="-122"/>
              </a:rPr>
              <a:t>频谱</a:t>
            </a:r>
          </a:p>
        </p:txBody>
      </p:sp>
    </p:spTree>
    <p:extLst>
      <p:ext uri="{BB962C8B-B14F-4D97-AF65-F5344CB8AC3E}">
        <p14:creationId xmlns:p14="http://schemas.microsoft.com/office/powerpoint/2010/main" val="14796436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：窄带（</a:t>
            </a:r>
            <a:r>
              <a:rPr lang="en-US" altLang="zh-CN" sz="2800" dirty="0" smtClean="0">
                <a:latin typeface="微软雅黑" panose="020B0503020204020204" pitchFamily="34" charset="-122"/>
                <a:ea typeface="微软雅黑" panose="020B0503020204020204" pitchFamily="34" charset="-122"/>
              </a:rPr>
              <a:t>180KHz</a:t>
            </a:r>
            <a:r>
              <a:rPr lang="zh-CN" altLang="en-US" sz="2800" dirty="0" smtClean="0">
                <a:latin typeface="微软雅黑" panose="020B0503020204020204" pitchFamily="34" charset="-122"/>
                <a:ea typeface="微软雅黑" panose="020B0503020204020204" pitchFamily="34" charset="-122"/>
              </a:rPr>
              <a:t>）</a:t>
            </a:r>
          </a:p>
        </p:txBody>
      </p:sp>
      <p:pic>
        <p:nvPicPr>
          <p:cNvPr id="51202" name="Picture 2"/>
          <p:cNvPicPr>
            <a:picLocks noChangeAspect="1" noChangeArrowheads="1"/>
          </p:cNvPicPr>
          <p:nvPr/>
        </p:nvPicPr>
        <p:blipFill>
          <a:blip r:embed="rId2"/>
          <a:srcRect/>
          <a:stretch>
            <a:fillRect/>
          </a:stretch>
        </p:blipFill>
        <p:spPr bwMode="auto">
          <a:xfrm>
            <a:off x="449580" y="952500"/>
            <a:ext cx="11049000" cy="54102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71550" y="2849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：大连接（</a:t>
            </a:r>
            <a:r>
              <a:rPr lang="en-US" altLang="zh-CN" sz="2800" dirty="0" smtClean="0">
                <a:latin typeface="微软雅黑" panose="020B0503020204020204" pitchFamily="34" charset="-122"/>
                <a:ea typeface="微软雅黑" panose="020B0503020204020204" pitchFamily="34" charset="-122"/>
              </a:rPr>
              <a:t>5</a:t>
            </a:r>
            <a:r>
              <a:rPr lang="zh-CN" altLang="en-US" sz="2800" dirty="0" smtClean="0">
                <a:latin typeface="微软雅黑" panose="020B0503020204020204" pitchFamily="34" charset="-122"/>
                <a:ea typeface="微软雅黑" panose="020B0503020204020204" pitchFamily="34" charset="-122"/>
              </a:rPr>
              <a:t>万用户）</a:t>
            </a:r>
          </a:p>
        </p:txBody>
      </p:sp>
      <p:pic>
        <p:nvPicPr>
          <p:cNvPr id="52226" name="Picture 2"/>
          <p:cNvPicPr>
            <a:picLocks noChangeAspect="1" noChangeArrowheads="1"/>
          </p:cNvPicPr>
          <p:nvPr/>
        </p:nvPicPr>
        <p:blipFill>
          <a:blip r:embed="rId2"/>
          <a:srcRect/>
          <a:stretch>
            <a:fillRect/>
          </a:stretch>
        </p:blipFill>
        <p:spPr bwMode="auto">
          <a:xfrm>
            <a:off x="490220" y="1204737"/>
            <a:ext cx="10998200" cy="52578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3</a:t>
            </a:r>
            <a:r>
              <a:rPr lang="zh-CN" altLang="en-US" sz="2800" dirty="0" smtClean="0">
                <a:latin typeface="微软雅黑" panose="020B0503020204020204" pitchFamily="34" charset="-122"/>
                <a:ea typeface="微软雅黑" panose="020B0503020204020204" pitchFamily="34" charset="-122"/>
              </a:rPr>
              <a:t>：低速率（</a:t>
            </a:r>
            <a:r>
              <a:rPr lang="en-US" altLang="zh-CN" sz="2800" dirty="0" smtClean="0">
                <a:latin typeface="微软雅黑" panose="020B0503020204020204" pitchFamily="34" charset="-122"/>
                <a:ea typeface="微软雅黑" panose="020B0503020204020204" pitchFamily="34" charset="-122"/>
              </a:rPr>
              <a:t>20kbps</a:t>
            </a:r>
            <a:r>
              <a:rPr lang="zh-CN" altLang="en-US" sz="2800" dirty="0" smtClean="0">
                <a:latin typeface="微软雅黑" panose="020B0503020204020204" pitchFamily="34" charset="-122"/>
                <a:ea typeface="微软雅黑" panose="020B0503020204020204" pitchFamily="34" charset="-122"/>
              </a:rPr>
              <a:t>）</a:t>
            </a:r>
          </a:p>
        </p:txBody>
      </p:sp>
      <p:pic>
        <p:nvPicPr>
          <p:cNvPr id="53250" name="Picture 2"/>
          <p:cNvPicPr>
            <a:picLocks noChangeAspect="1" noChangeArrowheads="1"/>
          </p:cNvPicPr>
          <p:nvPr/>
        </p:nvPicPr>
        <p:blipFill>
          <a:blip r:embed="rId2"/>
          <a:srcRect/>
          <a:stretch>
            <a:fillRect/>
          </a:stretch>
        </p:blipFill>
        <p:spPr bwMode="auto">
          <a:xfrm>
            <a:off x="361950" y="1111250"/>
            <a:ext cx="11468100" cy="46355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4</a:t>
            </a:r>
            <a:r>
              <a:rPr lang="zh-CN" altLang="en-US" sz="2800" dirty="0" smtClean="0">
                <a:latin typeface="微软雅黑" panose="020B0503020204020204" pitchFamily="34" charset="-122"/>
                <a:ea typeface="微软雅黑" panose="020B0503020204020204" pitchFamily="34" charset="-122"/>
              </a:rPr>
              <a:t>：首次附着时延长（</a:t>
            </a:r>
            <a:r>
              <a:rPr lang="en-US" altLang="zh-CN" sz="2800" dirty="0" smtClean="0">
                <a:latin typeface="微软雅黑" panose="020B0503020204020204" pitchFamily="34" charset="-122"/>
                <a:ea typeface="微软雅黑" panose="020B0503020204020204" pitchFamily="34" charset="-122"/>
              </a:rPr>
              <a:t>6-8</a:t>
            </a:r>
            <a:r>
              <a:rPr lang="zh-CN" altLang="en-US" sz="2800" dirty="0" smtClean="0">
                <a:latin typeface="微软雅黑" panose="020B0503020204020204" pitchFamily="34" charset="-122"/>
                <a:ea typeface="微软雅黑" panose="020B0503020204020204" pitchFamily="34" charset="-122"/>
              </a:rPr>
              <a:t>秒）</a:t>
            </a:r>
          </a:p>
        </p:txBody>
      </p:sp>
      <p:pic>
        <p:nvPicPr>
          <p:cNvPr id="54275" name="Picture 3"/>
          <p:cNvPicPr>
            <a:picLocks noChangeAspect="1" noChangeArrowheads="1"/>
          </p:cNvPicPr>
          <p:nvPr/>
        </p:nvPicPr>
        <p:blipFill>
          <a:blip r:embed="rId2"/>
          <a:srcRect/>
          <a:stretch>
            <a:fillRect/>
          </a:stretch>
        </p:blipFill>
        <p:spPr bwMode="auto">
          <a:xfrm>
            <a:off x="1136650" y="1079500"/>
            <a:ext cx="9918700" cy="46990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5</a:t>
            </a:r>
            <a:r>
              <a:rPr lang="zh-CN" altLang="en-US" sz="2800" dirty="0" smtClean="0">
                <a:latin typeface="微软雅黑" panose="020B0503020204020204" pitchFamily="34" charset="-122"/>
                <a:ea typeface="微软雅黑" panose="020B0503020204020204" pitchFamily="34" charset="-122"/>
              </a:rPr>
              <a:t>：传输时延与终端状态、覆盖相关（</a:t>
            </a:r>
            <a:r>
              <a:rPr lang="en-US" altLang="zh-CN" sz="2800" dirty="0" smtClean="0">
                <a:latin typeface="微软雅黑" panose="020B0503020204020204" pitchFamily="34" charset="-122"/>
                <a:ea typeface="微软雅黑" panose="020B0503020204020204" pitchFamily="34" charset="-122"/>
              </a:rPr>
              <a:t>10</a:t>
            </a:r>
            <a:r>
              <a:rPr lang="zh-CN" altLang="en-US" sz="2800" dirty="0" smtClean="0">
                <a:latin typeface="微软雅黑" panose="020B0503020204020204" pitchFamily="34" charset="-122"/>
                <a:ea typeface="微软雅黑" panose="020B0503020204020204" pitchFamily="34" charset="-122"/>
              </a:rPr>
              <a:t>秒级）</a:t>
            </a:r>
          </a:p>
        </p:txBody>
      </p:sp>
      <p:pic>
        <p:nvPicPr>
          <p:cNvPr id="55298" name="Picture 2"/>
          <p:cNvPicPr>
            <a:picLocks noChangeAspect="1" noChangeArrowheads="1"/>
          </p:cNvPicPr>
          <p:nvPr/>
        </p:nvPicPr>
        <p:blipFill>
          <a:blip r:embed="rId3"/>
          <a:srcRect/>
          <a:stretch>
            <a:fillRect/>
          </a:stretch>
        </p:blipFill>
        <p:spPr bwMode="auto">
          <a:xfrm>
            <a:off x="320040" y="1117600"/>
            <a:ext cx="11277600" cy="51562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这是神马鬼？</a:t>
            </a:r>
          </a:p>
        </p:txBody>
      </p:sp>
      <p:pic>
        <p:nvPicPr>
          <p:cNvPr id="4" name="图片 3" descr="f865273387e0742609386a7ab590af2d.jpg"/>
          <p:cNvPicPr>
            <a:picLocks noChangeAspect="1"/>
          </p:cNvPicPr>
          <p:nvPr/>
        </p:nvPicPr>
        <p:blipFill>
          <a:blip r:embed="rId2"/>
          <a:stretch>
            <a:fillRect/>
          </a:stretch>
        </p:blipFill>
        <p:spPr>
          <a:xfrm>
            <a:off x="341070" y="1783080"/>
            <a:ext cx="2211705" cy="2948940"/>
          </a:xfrm>
          <a:prstGeom prst="rect">
            <a:avLst/>
          </a:prstGeom>
        </p:spPr>
      </p:pic>
      <p:pic>
        <p:nvPicPr>
          <p:cNvPr id="7" name="图片 6" descr="ec64bfa42dcf0e9fcbb0dd3dcd3219af.jpg"/>
          <p:cNvPicPr>
            <a:picLocks noChangeAspect="1"/>
          </p:cNvPicPr>
          <p:nvPr/>
        </p:nvPicPr>
        <p:blipFill>
          <a:blip r:embed="rId3"/>
          <a:stretch>
            <a:fillRect/>
          </a:stretch>
        </p:blipFill>
        <p:spPr>
          <a:xfrm>
            <a:off x="7430005" y="1783080"/>
            <a:ext cx="3335295" cy="3070860"/>
          </a:xfrm>
          <a:prstGeom prst="rect">
            <a:avLst/>
          </a:prstGeom>
        </p:spPr>
      </p:pic>
      <p:pic>
        <p:nvPicPr>
          <p:cNvPr id="2050" name="Picture 2" descr="https://timgsa.baidu.com/timg?image&amp;quality=80&amp;size=b9999_10000&amp;sec=1602578919042&amp;di=401aaa428273aa544e3f74eac4099779&amp;imgtype=0&amp;src=http%3A%2F%2F5b0988e595225.cdn.sohucs.com%2Fq_70%2Cc_zoom%2Cw_640%2Fimages%2F20190702%2Fd399d14f16d84f0c8e021fb9707dffee.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122" y="1783080"/>
            <a:ext cx="4190512" cy="307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6</a:t>
            </a:r>
            <a:r>
              <a:rPr lang="zh-CN" altLang="en-US" sz="2800" dirty="0" smtClean="0">
                <a:latin typeface="微软雅黑" panose="020B0503020204020204" pitchFamily="34" charset="-122"/>
                <a:ea typeface="微软雅黑" panose="020B0503020204020204" pitchFamily="34" charset="-122"/>
              </a:rPr>
              <a:t>：覆盖增强（</a:t>
            </a:r>
            <a:r>
              <a:rPr lang="en-US" altLang="zh-CN" sz="2800" dirty="0" smtClean="0">
                <a:latin typeface="微软雅黑" panose="020B0503020204020204" pitchFamily="34" charset="-122"/>
                <a:ea typeface="微软雅黑" panose="020B0503020204020204" pitchFamily="34" charset="-122"/>
              </a:rPr>
              <a:t>20dB</a:t>
            </a:r>
            <a:r>
              <a:rPr lang="zh-CN" altLang="en-US" sz="2800" dirty="0" smtClean="0">
                <a:latin typeface="微软雅黑" panose="020B0503020204020204" pitchFamily="34" charset="-122"/>
                <a:ea typeface="微软雅黑" panose="020B0503020204020204" pitchFamily="34" charset="-122"/>
              </a:rPr>
              <a:t>）</a:t>
            </a:r>
          </a:p>
        </p:txBody>
      </p:sp>
      <p:pic>
        <p:nvPicPr>
          <p:cNvPr id="56322" name="Picture 2"/>
          <p:cNvPicPr>
            <a:picLocks noChangeAspect="1" noChangeArrowheads="1"/>
          </p:cNvPicPr>
          <p:nvPr/>
        </p:nvPicPr>
        <p:blipFill>
          <a:blip r:embed="rId2"/>
          <a:srcRect/>
          <a:stretch>
            <a:fillRect/>
          </a:stretch>
        </p:blipFill>
        <p:spPr bwMode="auto">
          <a:xfrm>
            <a:off x="288290" y="1010920"/>
            <a:ext cx="11417300" cy="53848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7</a:t>
            </a:r>
            <a:r>
              <a:rPr lang="zh-CN" altLang="en-US" sz="2800" dirty="0" smtClean="0">
                <a:latin typeface="微软雅黑" panose="020B0503020204020204" pitchFamily="34" charset="-122"/>
                <a:ea typeface="微软雅黑" panose="020B0503020204020204" pitchFamily="34" charset="-122"/>
              </a:rPr>
              <a:t>：小区容量，“并发用户”有限</a:t>
            </a:r>
          </a:p>
        </p:txBody>
      </p:sp>
      <p:pic>
        <p:nvPicPr>
          <p:cNvPr id="57347" name="Picture 3"/>
          <p:cNvPicPr>
            <a:picLocks noChangeAspect="1" noChangeArrowheads="1"/>
          </p:cNvPicPr>
          <p:nvPr/>
        </p:nvPicPr>
        <p:blipFill>
          <a:blip r:embed="rId2"/>
          <a:srcRect/>
          <a:stretch>
            <a:fillRect/>
          </a:stretch>
        </p:blipFill>
        <p:spPr bwMode="auto">
          <a:xfrm>
            <a:off x="886460" y="1033780"/>
            <a:ext cx="9931400" cy="51562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8</a:t>
            </a:r>
            <a:r>
              <a:rPr lang="zh-CN" altLang="en-US" sz="2800" dirty="0" smtClean="0">
                <a:latin typeface="微软雅黑" panose="020B0503020204020204" pitchFamily="34" charset="-122"/>
                <a:ea typeface="微软雅黑" panose="020B0503020204020204" pitchFamily="34" charset="-122"/>
              </a:rPr>
              <a:t>：低功耗（</a:t>
            </a:r>
            <a:r>
              <a:rPr lang="en-US" altLang="zh-CN" sz="2800" dirty="0" smtClean="0">
                <a:latin typeface="微软雅黑" panose="020B0503020204020204" pitchFamily="34" charset="-122"/>
                <a:ea typeface="微软雅黑" panose="020B0503020204020204" pitchFamily="34" charset="-122"/>
              </a:rPr>
              <a:t>10</a:t>
            </a:r>
            <a:r>
              <a:rPr lang="zh-CN" altLang="en-US" sz="2800" dirty="0" smtClean="0">
                <a:latin typeface="微软雅黑" panose="020B0503020204020204" pitchFamily="34" charset="-122"/>
                <a:ea typeface="微软雅黑" panose="020B0503020204020204" pitchFamily="34" charset="-122"/>
              </a:rPr>
              <a:t>年电池寿命）</a:t>
            </a:r>
          </a:p>
        </p:txBody>
      </p:sp>
      <p:pic>
        <p:nvPicPr>
          <p:cNvPr id="58370" name="Picture 2"/>
          <p:cNvPicPr>
            <a:picLocks noChangeAspect="1" noChangeArrowheads="1"/>
          </p:cNvPicPr>
          <p:nvPr/>
        </p:nvPicPr>
        <p:blipFill>
          <a:blip r:embed="rId2"/>
          <a:srcRect/>
          <a:stretch>
            <a:fillRect/>
          </a:stretch>
        </p:blipFill>
        <p:spPr bwMode="auto">
          <a:xfrm>
            <a:off x="373380" y="981710"/>
            <a:ext cx="11353800" cy="53213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9</a:t>
            </a:r>
            <a:r>
              <a:rPr lang="zh-CN" altLang="en-US" sz="2800" dirty="0" smtClean="0">
                <a:latin typeface="微软雅黑" panose="020B0503020204020204" pitchFamily="34" charset="-122"/>
                <a:ea typeface="微软雅黑" panose="020B0503020204020204" pitchFamily="34" charset="-122"/>
              </a:rPr>
              <a:t>：适宜静止或者低移动性</a:t>
            </a:r>
          </a:p>
        </p:txBody>
      </p:sp>
      <p:pic>
        <p:nvPicPr>
          <p:cNvPr id="59394" name="Picture 2"/>
          <p:cNvPicPr>
            <a:picLocks noChangeAspect="1" noChangeArrowheads="1"/>
          </p:cNvPicPr>
          <p:nvPr/>
        </p:nvPicPr>
        <p:blipFill>
          <a:blip r:embed="rId2"/>
          <a:srcRect/>
          <a:stretch>
            <a:fillRect/>
          </a:stretch>
        </p:blipFill>
        <p:spPr bwMode="auto">
          <a:xfrm>
            <a:off x="444500" y="920750"/>
            <a:ext cx="11303000" cy="50165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10</a:t>
            </a:r>
            <a:r>
              <a:rPr lang="zh-CN" altLang="en-US" sz="2800" dirty="0" smtClean="0">
                <a:latin typeface="微软雅黑" panose="020B0503020204020204" pitchFamily="34" charset="-122"/>
                <a:ea typeface="微软雅黑" panose="020B0503020204020204" pitchFamily="34" charset="-122"/>
              </a:rPr>
              <a:t>：低成本</a:t>
            </a:r>
          </a:p>
        </p:txBody>
      </p:sp>
      <p:pic>
        <p:nvPicPr>
          <p:cNvPr id="60418" name="Picture 2"/>
          <p:cNvPicPr>
            <a:picLocks noChangeAspect="1" noChangeArrowheads="1"/>
          </p:cNvPicPr>
          <p:nvPr/>
        </p:nvPicPr>
        <p:blipFill>
          <a:blip r:embed="rId2"/>
          <a:srcRect/>
          <a:stretch>
            <a:fillRect/>
          </a:stretch>
        </p:blipFill>
        <p:spPr bwMode="auto">
          <a:xfrm>
            <a:off x="492760" y="1036320"/>
            <a:ext cx="11176000" cy="49530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11</a:t>
            </a:r>
            <a:r>
              <a:rPr lang="zh-CN" altLang="en-US" sz="2800" dirty="0" smtClean="0">
                <a:latin typeface="微软雅黑" panose="020B0503020204020204" pitchFamily="34" charset="-122"/>
                <a:ea typeface="微软雅黑" panose="020B0503020204020204" pitchFamily="34" charset="-122"/>
              </a:rPr>
              <a:t>：“永远”在线</a:t>
            </a:r>
          </a:p>
        </p:txBody>
      </p:sp>
      <p:pic>
        <p:nvPicPr>
          <p:cNvPr id="61442" name="Picture 2"/>
          <p:cNvPicPr>
            <a:picLocks noChangeAspect="1" noChangeArrowheads="1"/>
          </p:cNvPicPr>
          <p:nvPr/>
        </p:nvPicPr>
        <p:blipFill>
          <a:blip r:embed="rId2"/>
          <a:srcRect/>
          <a:stretch>
            <a:fillRect/>
          </a:stretch>
        </p:blipFill>
        <p:spPr bwMode="auto">
          <a:xfrm>
            <a:off x="393700" y="889000"/>
            <a:ext cx="11404600" cy="50800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技术特点</a:t>
            </a:r>
            <a:r>
              <a:rPr lang="en-US" altLang="zh-CN" sz="2800" dirty="0" smtClean="0">
                <a:latin typeface="微软雅黑" panose="020B0503020204020204" pitchFamily="34" charset="-122"/>
                <a:ea typeface="微软雅黑" panose="020B0503020204020204" pitchFamily="34" charset="-122"/>
              </a:rPr>
              <a:t>12</a:t>
            </a:r>
            <a:r>
              <a:rPr lang="zh-CN" altLang="en-US" sz="2800" dirty="0" smtClean="0">
                <a:latin typeface="微软雅黑" panose="020B0503020204020204" pitchFamily="34" charset="-122"/>
                <a:ea typeface="微软雅黑" panose="020B0503020204020204" pitchFamily="34" charset="-122"/>
              </a:rPr>
              <a:t>：定制</a:t>
            </a:r>
            <a:r>
              <a:rPr lang="en-US" altLang="zh-CN" sz="2800" dirty="0" smtClean="0">
                <a:latin typeface="微软雅黑" panose="020B0503020204020204" pitchFamily="34" charset="-122"/>
                <a:ea typeface="微软雅黑" panose="020B0503020204020204" pitchFamily="34" charset="-122"/>
              </a:rPr>
              <a:t>TAU</a:t>
            </a:r>
            <a:r>
              <a:rPr lang="zh-CN" altLang="en-US" sz="2800" dirty="0" smtClean="0">
                <a:latin typeface="微软雅黑" panose="020B0503020204020204" pitchFamily="34" charset="-122"/>
                <a:ea typeface="微软雅黑" panose="020B0503020204020204" pitchFamily="34" charset="-122"/>
              </a:rPr>
              <a:t>定时器</a:t>
            </a:r>
          </a:p>
        </p:txBody>
      </p:sp>
      <p:pic>
        <p:nvPicPr>
          <p:cNvPr id="62466" name="Picture 2"/>
          <p:cNvPicPr>
            <a:picLocks noChangeAspect="1" noChangeArrowheads="1"/>
          </p:cNvPicPr>
          <p:nvPr/>
        </p:nvPicPr>
        <p:blipFill>
          <a:blip r:embed="rId2"/>
          <a:srcRect/>
          <a:stretch>
            <a:fillRect/>
          </a:stretch>
        </p:blipFill>
        <p:spPr bwMode="auto">
          <a:xfrm>
            <a:off x="416560" y="1023620"/>
            <a:ext cx="11252200" cy="50546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NB-</a:t>
            </a:r>
            <a:r>
              <a:rPr lang="en-US" altLang="zh-CN" sz="2800" dirty="0" err="1"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的优势</a:t>
            </a:r>
          </a:p>
        </p:txBody>
      </p:sp>
      <p:grpSp>
        <p:nvGrpSpPr>
          <p:cNvPr id="2" name="组合 5"/>
          <p:cNvGrpSpPr/>
          <p:nvPr/>
        </p:nvGrpSpPr>
        <p:grpSpPr>
          <a:xfrm>
            <a:off x="488505" y="1447800"/>
            <a:ext cx="11187049" cy="4392168"/>
            <a:chOff x="399922" y="1168146"/>
            <a:chExt cx="11187049" cy="4392168"/>
          </a:xfrm>
        </p:grpSpPr>
        <p:sp>
          <p:nvSpPr>
            <p:cNvPr id="62" name="object 3"/>
            <p:cNvSpPr/>
            <p:nvPr/>
          </p:nvSpPr>
          <p:spPr>
            <a:xfrm>
              <a:off x="9503156" y="1168146"/>
              <a:ext cx="1440815" cy="1440180"/>
            </a:xfrm>
            <a:custGeom>
              <a:avLst/>
              <a:gdLst/>
              <a:ahLst/>
              <a:cxnLst/>
              <a:rect l="l" t="t" r="r" b="b"/>
              <a:pathLst>
                <a:path w="1440815" h="1440180">
                  <a:moveTo>
                    <a:pt x="720090" y="0"/>
                  </a:moveTo>
                  <a:lnTo>
                    <a:pt x="661039" y="2387"/>
                  </a:lnTo>
                  <a:lnTo>
                    <a:pt x="603301" y="9426"/>
                  </a:lnTo>
                  <a:lnTo>
                    <a:pt x="547062" y="20931"/>
                  </a:lnTo>
                  <a:lnTo>
                    <a:pt x="492508" y="36716"/>
                  </a:lnTo>
                  <a:lnTo>
                    <a:pt x="439822" y="56596"/>
                  </a:lnTo>
                  <a:lnTo>
                    <a:pt x="389192" y="80386"/>
                  </a:lnTo>
                  <a:lnTo>
                    <a:pt x="340802" y="107899"/>
                  </a:lnTo>
                  <a:lnTo>
                    <a:pt x="294839" y="138952"/>
                  </a:lnTo>
                  <a:lnTo>
                    <a:pt x="251486" y="173357"/>
                  </a:lnTo>
                  <a:lnTo>
                    <a:pt x="210931" y="210931"/>
                  </a:lnTo>
                  <a:lnTo>
                    <a:pt x="173357" y="251486"/>
                  </a:lnTo>
                  <a:lnTo>
                    <a:pt x="138952" y="294839"/>
                  </a:lnTo>
                  <a:lnTo>
                    <a:pt x="107899" y="340802"/>
                  </a:lnTo>
                  <a:lnTo>
                    <a:pt x="80386" y="389192"/>
                  </a:lnTo>
                  <a:lnTo>
                    <a:pt x="56596" y="439822"/>
                  </a:lnTo>
                  <a:lnTo>
                    <a:pt x="36716" y="492508"/>
                  </a:lnTo>
                  <a:lnTo>
                    <a:pt x="20931" y="547062"/>
                  </a:lnTo>
                  <a:lnTo>
                    <a:pt x="9426" y="603301"/>
                  </a:lnTo>
                  <a:lnTo>
                    <a:pt x="2387" y="661039"/>
                  </a:lnTo>
                  <a:lnTo>
                    <a:pt x="0" y="720089"/>
                  </a:lnTo>
                  <a:lnTo>
                    <a:pt x="2387" y="779139"/>
                  </a:lnTo>
                  <a:lnTo>
                    <a:pt x="9426" y="836874"/>
                  </a:lnTo>
                  <a:lnTo>
                    <a:pt x="20931" y="893109"/>
                  </a:lnTo>
                  <a:lnTo>
                    <a:pt x="36716" y="947658"/>
                  </a:lnTo>
                  <a:lnTo>
                    <a:pt x="56596" y="1000337"/>
                  </a:lnTo>
                  <a:lnTo>
                    <a:pt x="80386" y="1050959"/>
                  </a:lnTo>
                  <a:lnTo>
                    <a:pt x="107899" y="1099341"/>
                  </a:lnTo>
                  <a:lnTo>
                    <a:pt x="138952" y="1145296"/>
                  </a:lnTo>
                  <a:lnTo>
                    <a:pt x="173357" y="1188639"/>
                  </a:lnTo>
                  <a:lnTo>
                    <a:pt x="210931" y="1229185"/>
                  </a:lnTo>
                  <a:lnTo>
                    <a:pt x="251486" y="1266749"/>
                  </a:lnTo>
                  <a:lnTo>
                    <a:pt x="294839" y="1301145"/>
                  </a:lnTo>
                  <a:lnTo>
                    <a:pt x="340802" y="1332188"/>
                  </a:lnTo>
                  <a:lnTo>
                    <a:pt x="389192" y="1359694"/>
                  </a:lnTo>
                  <a:lnTo>
                    <a:pt x="439822" y="1383476"/>
                  </a:lnTo>
                  <a:lnTo>
                    <a:pt x="492508" y="1403349"/>
                  </a:lnTo>
                  <a:lnTo>
                    <a:pt x="547062" y="1419129"/>
                  </a:lnTo>
                  <a:lnTo>
                    <a:pt x="603301" y="1430630"/>
                  </a:lnTo>
                  <a:lnTo>
                    <a:pt x="661039" y="1437666"/>
                  </a:lnTo>
                  <a:lnTo>
                    <a:pt x="720090" y="1440052"/>
                  </a:lnTo>
                  <a:lnTo>
                    <a:pt x="779158" y="1437666"/>
                  </a:lnTo>
                  <a:lnTo>
                    <a:pt x="836912" y="1430630"/>
                  </a:lnTo>
                  <a:lnTo>
                    <a:pt x="893166" y="1419129"/>
                  </a:lnTo>
                  <a:lnTo>
                    <a:pt x="947733" y="1403349"/>
                  </a:lnTo>
                  <a:lnTo>
                    <a:pt x="1000430" y="1383476"/>
                  </a:lnTo>
                  <a:lnTo>
                    <a:pt x="1051070" y="1359694"/>
                  </a:lnTo>
                  <a:lnTo>
                    <a:pt x="1099469" y="1332188"/>
                  </a:lnTo>
                  <a:lnTo>
                    <a:pt x="1145440" y="1301145"/>
                  </a:lnTo>
                  <a:lnTo>
                    <a:pt x="1188799" y="1266749"/>
                  </a:lnTo>
                  <a:lnTo>
                    <a:pt x="1229359" y="1229185"/>
                  </a:lnTo>
                  <a:lnTo>
                    <a:pt x="1266937" y="1188639"/>
                  </a:lnTo>
                  <a:lnTo>
                    <a:pt x="1301346" y="1145296"/>
                  </a:lnTo>
                  <a:lnTo>
                    <a:pt x="1332401" y="1099341"/>
                  </a:lnTo>
                  <a:lnTo>
                    <a:pt x="1359917" y="1050959"/>
                  </a:lnTo>
                  <a:lnTo>
                    <a:pt x="1383708" y="1000337"/>
                  </a:lnTo>
                  <a:lnTo>
                    <a:pt x="1403589" y="947658"/>
                  </a:lnTo>
                  <a:lnTo>
                    <a:pt x="1419375" y="893109"/>
                  </a:lnTo>
                  <a:lnTo>
                    <a:pt x="1430880" y="836874"/>
                  </a:lnTo>
                  <a:lnTo>
                    <a:pt x="1437919" y="779139"/>
                  </a:lnTo>
                  <a:lnTo>
                    <a:pt x="1440307" y="720089"/>
                  </a:lnTo>
                  <a:lnTo>
                    <a:pt x="1437919" y="661039"/>
                  </a:lnTo>
                  <a:lnTo>
                    <a:pt x="1430880" y="603301"/>
                  </a:lnTo>
                  <a:lnTo>
                    <a:pt x="1419375" y="547062"/>
                  </a:lnTo>
                  <a:lnTo>
                    <a:pt x="1403589" y="492508"/>
                  </a:lnTo>
                  <a:lnTo>
                    <a:pt x="1383708" y="439822"/>
                  </a:lnTo>
                  <a:lnTo>
                    <a:pt x="1359917" y="389192"/>
                  </a:lnTo>
                  <a:lnTo>
                    <a:pt x="1332401" y="340802"/>
                  </a:lnTo>
                  <a:lnTo>
                    <a:pt x="1301346" y="294839"/>
                  </a:lnTo>
                  <a:lnTo>
                    <a:pt x="1266937" y="251486"/>
                  </a:lnTo>
                  <a:lnTo>
                    <a:pt x="1229359" y="210931"/>
                  </a:lnTo>
                  <a:lnTo>
                    <a:pt x="1188799" y="173357"/>
                  </a:lnTo>
                  <a:lnTo>
                    <a:pt x="1145440" y="138952"/>
                  </a:lnTo>
                  <a:lnTo>
                    <a:pt x="1099469" y="107899"/>
                  </a:lnTo>
                  <a:lnTo>
                    <a:pt x="1051070" y="80386"/>
                  </a:lnTo>
                  <a:lnTo>
                    <a:pt x="1000430" y="56596"/>
                  </a:lnTo>
                  <a:lnTo>
                    <a:pt x="947733" y="36716"/>
                  </a:lnTo>
                  <a:lnTo>
                    <a:pt x="893166" y="20931"/>
                  </a:lnTo>
                  <a:lnTo>
                    <a:pt x="836912" y="9426"/>
                  </a:lnTo>
                  <a:lnTo>
                    <a:pt x="779158" y="2387"/>
                  </a:lnTo>
                  <a:lnTo>
                    <a:pt x="720090" y="0"/>
                  </a:lnTo>
                  <a:close/>
                </a:path>
              </a:pathLst>
            </a:custGeom>
            <a:solidFill>
              <a:srgbClr val="FFFFFF"/>
            </a:solidFill>
          </p:spPr>
          <p:txBody>
            <a:bodyPr wrap="square" lIns="0" tIns="0" rIns="0" bIns="0" rtlCol="0"/>
            <a:lstStyle/>
            <a:p>
              <a:endParaRPr/>
            </a:p>
          </p:txBody>
        </p:sp>
        <p:sp>
          <p:nvSpPr>
            <p:cNvPr id="63" name="object 4"/>
            <p:cNvSpPr/>
            <p:nvPr/>
          </p:nvSpPr>
          <p:spPr>
            <a:xfrm>
              <a:off x="9503156" y="1168146"/>
              <a:ext cx="1440815" cy="1440180"/>
            </a:xfrm>
            <a:custGeom>
              <a:avLst/>
              <a:gdLst/>
              <a:ahLst/>
              <a:cxnLst/>
              <a:rect l="l" t="t" r="r" b="b"/>
              <a:pathLst>
                <a:path w="1440815" h="1440180">
                  <a:moveTo>
                    <a:pt x="0" y="720089"/>
                  </a:moveTo>
                  <a:lnTo>
                    <a:pt x="2387" y="661039"/>
                  </a:lnTo>
                  <a:lnTo>
                    <a:pt x="9426" y="603301"/>
                  </a:lnTo>
                  <a:lnTo>
                    <a:pt x="20931" y="547062"/>
                  </a:lnTo>
                  <a:lnTo>
                    <a:pt x="36716" y="492508"/>
                  </a:lnTo>
                  <a:lnTo>
                    <a:pt x="56596" y="439822"/>
                  </a:lnTo>
                  <a:lnTo>
                    <a:pt x="80386" y="389192"/>
                  </a:lnTo>
                  <a:lnTo>
                    <a:pt x="107899" y="340802"/>
                  </a:lnTo>
                  <a:lnTo>
                    <a:pt x="138952" y="294839"/>
                  </a:lnTo>
                  <a:lnTo>
                    <a:pt x="173357" y="251486"/>
                  </a:lnTo>
                  <a:lnTo>
                    <a:pt x="210931" y="210931"/>
                  </a:lnTo>
                  <a:lnTo>
                    <a:pt x="251486" y="173357"/>
                  </a:lnTo>
                  <a:lnTo>
                    <a:pt x="294839" y="138952"/>
                  </a:lnTo>
                  <a:lnTo>
                    <a:pt x="340802" y="107899"/>
                  </a:lnTo>
                  <a:lnTo>
                    <a:pt x="389192" y="80386"/>
                  </a:lnTo>
                  <a:lnTo>
                    <a:pt x="439822" y="56596"/>
                  </a:lnTo>
                  <a:lnTo>
                    <a:pt x="492508" y="36716"/>
                  </a:lnTo>
                  <a:lnTo>
                    <a:pt x="547062" y="20931"/>
                  </a:lnTo>
                  <a:lnTo>
                    <a:pt x="603301" y="9426"/>
                  </a:lnTo>
                  <a:lnTo>
                    <a:pt x="661039" y="2387"/>
                  </a:lnTo>
                  <a:lnTo>
                    <a:pt x="720090" y="0"/>
                  </a:lnTo>
                  <a:lnTo>
                    <a:pt x="779158" y="2387"/>
                  </a:lnTo>
                  <a:lnTo>
                    <a:pt x="836912" y="9426"/>
                  </a:lnTo>
                  <a:lnTo>
                    <a:pt x="893166" y="20931"/>
                  </a:lnTo>
                  <a:lnTo>
                    <a:pt x="947733" y="36716"/>
                  </a:lnTo>
                  <a:lnTo>
                    <a:pt x="1000430" y="56596"/>
                  </a:lnTo>
                  <a:lnTo>
                    <a:pt x="1051070" y="80386"/>
                  </a:lnTo>
                  <a:lnTo>
                    <a:pt x="1099469" y="107899"/>
                  </a:lnTo>
                  <a:lnTo>
                    <a:pt x="1145440" y="138952"/>
                  </a:lnTo>
                  <a:lnTo>
                    <a:pt x="1188799" y="173357"/>
                  </a:lnTo>
                  <a:lnTo>
                    <a:pt x="1229359" y="210931"/>
                  </a:lnTo>
                  <a:lnTo>
                    <a:pt x="1266937" y="251486"/>
                  </a:lnTo>
                  <a:lnTo>
                    <a:pt x="1301346" y="294839"/>
                  </a:lnTo>
                  <a:lnTo>
                    <a:pt x="1332401" y="340802"/>
                  </a:lnTo>
                  <a:lnTo>
                    <a:pt x="1359917" y="389192"/>
                  </a:lnTo>
                  <a:lnTo>
                    <a:pt x="1383708" y="439822"/>
                  </a:lnTo>
                  <a:lnTo>
                    <a:pt x="1403589" y="492508"/>
                  </a:lnTo>
                  <a:lnTo>
                    <a:pt x="1419375" y="547062"/>
                  </a:lnTo>
                  <a:lnTo>
                    <a:pt x="1430880" y="603301"/>
                  </a:lnTo>
                  <a:lnTo>
                    <a:pt x="1437919" y="661039"/>
                  </a:lnTo>
                  <a:lnTo>
                    <a:pt x="1440307" y="720089"/>
                  </a:lnTo>
                  <a:lnTo>
                    <a:pt x="1437919" y="779139"/>
                  </a:lnTo>
                  <a:lnTo>
                    <a:pt x="1430880" y="836874"/>
                  </a:lnTo>
                  <a:lnTo>
                    <a:pt x="1419375" y="893109"/>
                  </a:lnTo>
                  <a:lnTo>
                    <a:pt x="1403589" y="947658"/>
                  </a:lnTo>
                  <a:lnTo>
                    <a:pt x="1383708" y="1000337"/>
                  </a:lnTo>
                  <a:lnTo>
                    <a:pt x="1359917" y="1050959"/>
                  </a:lnTo>
                  <a:lnTo>
                    <a:pt x="1332401" y="1099341"/>
                  </a:lnTo>
                  <a:lnTo>
                    <a:pt x="1301346" y="1145296"/>
                  </a:lnTo>
                  <a:lnTo>
                    <a:pt x="1266937" y="1188639"/>
                  </a:lnTo>
                  <a:lnTo>
                    <a:pt x="1229359" y="1229185"/>
                  </a:lnTo>
                  <a:lnTo>
                    <a:pt x="1188799" y="1266749"/>
                  </a:lnTo>
                  <a:lnTo>
                    <a:pt x="1145440" y="1301145"/>
                  </a:lnTo>
                  <a:lnTo>
                    <a:pt x="1099469" y="1332188"/>
                  </a:lnTo>
                  <a:lnTo>
                    <a:pt x="1051070" y="1359694"/>
                  </a:lnTo>
                  <a:lnTo>
                    <a:pt x="1000430" y="1383476"/>
                  </a:lnTo>
                  <a:lnTo>
                    <a:pt x="947733" y="1403349"/>
                  </a:lnTo>
                  <a:lnTo>
                    <a:pt x="893166" y="1419129"/>
                  </a:lnTo>
                  <a:lnTo>
                    <a:pt x="836912" y="1430630"/>
                  </a:lnTo>
                  <a:lnTo>
                    <a:pt x="779158" y="1437666"/>
                  </a:lnTo>
                  <a:lnTo>
                    <a:pt x="720090" y="1440052"/>
                  </a:lnTo>
                  <a:lnTo>
                    <a:pt x="661039" y="1437666"/>
                  </a:lnTo>
                  <a:lnTo>
                    <a:pt x="603301" y="1430630"/>
                  </a:lnTo>
                  <a:lnTo>
                    <a:pt x="547062" y="1419129"/>
                  </a:lnTo>
                  <a:lnTo>
                    <a:pt x="492508" y="1403349"/>
                  </a:lnTo>
                  <a:lnTo>
                    <a:pt x="439822" y="1383476"/>
                  </a:lnTo>
                  <a:lnTo>
                    <a:pt x="389192" y="1359694"/>
                  </a:lnTo>
                  <a:lnTo>
                    <a:pt x="340802" y="1332188"/>
                  </a:lnTo>
                  <a:lnTo>
                    <a:pt x="294839" y="1301145"/>
                  </a:lnTo>
                  <a:lnTo>
                    <a:pt x="251486" y="1266749"/>
                  </a:lnTo>
                  <a:lnTo>
                    <a:pt x="210931" y="1229185"/>
                  </a:lnTo>
                  <a:lnTo>
                    <a:pt x="173357" y="1188639"/>
                  </a:lnTo>
                  <a:lnTo>
                    <a:pt x="138952" y="1145296"/>
                  </a:lnTo>
                  <a:lnTo>
                    <a:pt x="107899" y="1099341"/>
                  </a:lnTo>
                  <a:lnTo>
                    <a:pt x="80386" y="1050959"/>
                  </a:lnTo>
                  <a:lnTo>
                    <a:pt x="56596" y="1000337"/>
                  </a:lnTo>
                  <a:lnTo>
                    <a:pt x="36716" y="947658"/>
                  </a:lnTo>
                  <a:lnTo>
                    <a:pt x="20931" y="893109"/>
                  </a:lnTo>
                  <a:lnTo>
                    <a:pt x="9426" y="836874"/>
                  </a:lnTo>
                  <a:lnTo>
                    <a:pt x="2387" y="779139"/>
                  </a:lnTo>
                  <a:lnTo>
                    <a:pt x="0" y="720089"/>
                  </a:lnTo>
                  <a:close/>
                </a:path>
              </a:pathLst>
            </a:custGeom>
            <a:ln w="28575">
              <a:solidFill>
                <a:srgbClr val="00AFEF"/>
              </a:solidFill>
            </a:ln>
          </p:spPr>
          <p:txBody>
            <a:bodyPr wrap="square" lIns="0" tIns="0" rIns="0" bIns="0" rtlCol="0"/>
            <a:lstStyle/>
            <a:p>
              <a:endParaRPr/>
            </a:p>
          </p:txBody>
        </p:sp>
        <p:sp>
          <p:nvSpPr>
            <p:cNvPr id="64" name="object 5"/>
            <p:cNvSpPr/>
            <p:nvPr/>
          </p:nvSpPr>
          <p:spPr>
            <a:xfrm>
              <a:off x="9584563" y="1500682"/>
              <a:ext cx="1318386" cy="875233"/>
            </a:xfrm>
            <a:prstGeom prst="rect">
              <a:avLst/>
            </a:prstGeom>
            <a:blipFill>
              <a:blip r:embed="rId2" cstate="print"/>
              <a:stretch>
                <a:fillRect/>
              </a:stretch>
            </a:blipFill>
          </p:spPr>
          <p:txBody>
            <a:bodyPr wrap="square" lIns="0" tIns="0" rIns="0" bIns="0" rtlCol="0"/>
            <a:lstStyle/>
            <a:p>
              <a:endParaRPr/>
            </a:p>
          </p:txBody>
        </p:sp>
        <p:sp>
          <p:nvSpPr>
            <p:cNvPr id="65" name="object 6"/>
            <p:cNvSpPr/>
            <p:nvPr/>
          </p:nvSpPr>
          <p:spPr>
            <a:xfrm>
              <a:off x="3862959" y="1169542"/>
              <a:ext cx="1440815" cy="1440180"/>
            </a:xfrm>
            <a:custGeom>
              <a:avLst/>
              <a:gdLst/>
              <a:ahLst/>
              <a:cxnLst/>
              <a:rect l="l" t="t" r="r" b="b"/>
              <a:pathLst>
                <a:path w="1440814" h="1440180">
                  <a:moveTo>
                    <a:pt x="0" y="719963"/>
                  </a:moveTo>
                  <a:lnTo>
                    <a:pt x="2387" y="660913"/>
                  </a:lnTo>
                  <a:lnTo>
                    <a:pt x="9426" y="603178"/>
                  </a:lnTo>
                  <a:lnTo>
                    <a:pt x="20931" y="546943"/>
                  </a:lnTo>
                  <a:lnTo>
                    <a:pt x="36717" y="492394"/>
                  </a:lnTo>
                  <a:lnTo>
                    <a:pt x="56598" y="439715"/>
                  </a:lnTo>
                  <a:lnTo>
                    <a:pt x="80389" y="389093"/>
                  </a:lnTo>
                  <a:lnTo>
                    <a:pt x="107905" y="340711"/>
                  </a:lnTo>
                  <a:lnTo>
                    <a:pt x="138960" y="294756"/>
                  </a:lnTo>
                  <a:lnTo>
                    <a:pt x="173369" y="251413"/>
                  </a:lnTo>
                  <a:lnTo>
                    <a:pt x="210947" y="210867"/>
                  </a:lnTo>
                  <a:lnTo>
                    <a:pt x="251507" y="173303"/>
                  </a:lnTo>
                  <a:lnTo>
                    <a:pt x="294866" y="138907"/>
                  </a:lnTo>
                  <a:lnTo>
                    <a:pt x="340837" y="107864"/>
                  </a:lnTo>
                  <a:lnTo>
                    <a:pt x="389236" y="80358"/>
                  </a:lnTo>
                  <a:lnTo>
                    <a:pt x="439876" y="56576"/>
                  </a:lnTo>
                  <a:lnTo>
                    <a:pt x="492573" y="36702"/>
                  </a:lnTo>
                  <a:lnTo>
                    <a:pt x="547140" y="20923"/>
                  </a:lnTo>
                  <a:lnTo>
                    <a:pt x="603394" y="9422"/>
                  </a:lnTo>
                  <a:lnTo>
                    <a:pt x="661148" y="2386"/>
                  </a:lnTo>
                  <a:lnTo>
                    <a:pt x="720216" y="0"/>
                  </a:lnTo>
                  <a:lnTo>
                    <a:pt x="779284" y="2386"/>
                  </a:lnTo>
                  <a:lnTo>
                    <a:pt x="837036" y="9422"/>
                  </a:lnTo>
                  <a:lnTo>
                    <a:pt x="893285" y="20923"/>
                  </a:lnTo>
                  <a:lnTo>
                    <a:pt x="947847" y="36702"/>
                  </a:lnTo>
                  <a:lnTo>
                    <a:pt x="1000537" y="56576"/>
                  </a:lnTo>
                  <a:lnTo>
                    <a:pt x="1051170" y="80358"/>
                  </a:lnTo>
                  <a:lnTo>
                    <a:pt x="1099560" y="107864"/>
                  </a:lnTo>
                  <a:lnTo>
                    <a:pt x="1145522" y="138907"/>
                  </a:lnTo>
                  <a:lnTo>
                    <a:pt x="1188872" y="173303"/>
                  </a:lnTo>
                  <a:lnTo>
                    <a:pt x="1229423" y="210867"/>
                  </a:lnTo>
                  <a:lnTo>
                    <a:pt x="1266991" y="251413"/>
                  </a:lnTo>
                  <a:lnTo>
                    <a:pt x="1301391" y="294756"/>
                  </a:lnTo>
                  <a:lnTo>
                    <a:pt x="1332437" y="340711"/>
                  </a:lnTo>
                  <a:lnTo>
                    <a:pt x="1359944" y="389093"/>
                  </a:lnTo>
                  <a:lnTo>
                    <a:pt x="1383728" y="439715"/>
                  </a:lnTo>
                  <a:lnTo>
                    <a:pt x="1403602" y="492394"/>
                  </a:lnTo>
                  <a:lnTo>
                    <a:pt x="1419383" y="546943"/>
                  </a:lnTo>
                  <a:lnTo>
                    <a:pt x="1430884" y="603178"/>
                  </a:lnTo>
                  <a:lnTo>
                    <a:pt x="1437920" y="660913"/>
                  </a:lnTo>
                  <a:lnTo>
                    <a:pt x="1440306" y="719963"/>
                  </a:lnTo>
                  <a:lnTo>
                    <a:pt x="1437920" y="779012"/>
                  </a:lnTo>
                  <a:lnTo>
                    <a:pt x="1430884" y="836747"/>
                  </a:lnTo>
                  <a:lnTo>
                    <a:pt x="1419383" y="892982"/>
                  </a:lnTo>
                  <a:lnTo>
                    <a:pt x="1403602" y="947531"/>
                  </a:lnTo>
                  <a:lnTo>
                    <a:pt x="1383728" y="1000210"/>
                  </a:lnTo>
                  <a:lnTo>
                    <a:pt x="1359944" y="1050832"/>
                  </a:lnTo>
                  <a:lnTo>
                    <a:pt x="1332437" y="1099214"/>
                  </a:lnTo>
                  <a:lnTo>
                    <a:pt x="1301391" y="1145169"/>
                  </a:lnTo>
                  <a:lnTo>
                    <a:pt x="1266991" y="1188512"/>
                  </a:lnTo>
                  <a:lnTo>
                    <a:pt x="1229423" y="1229058"/>
                  </a:lnTo>
                  <a:lnTo>
                    <a:pt x="1188872" y="1266622"/>
                  </a:lnTo>
                  <a:lnTo>
                    <a:pt x="1145522" y="1301018"/>
                  </a:lnTo>
                  <a:lnTo>
                    <a:pt x="1099560" y="1332061"/>
                  </a:lnTo>
                  <a:lnTo>
                    <a:pt x="1051170" y="1359567"/>
                  </a:lnTo>
                  <a:lnTo>
                    <a:pt x="1000537" y="1383349"/>
                  </a:lnTo>
                  <a:lnTo>
                    <a:pt x="947847" y="1403223"/>
                  </a:lnTo>
                  <a:lnTo>
                    <a:pt x="893285" y="1419002"/>
                  </a:lnTo>
                  <a:lnTo>
                    <a:pt x="837036" y="1430503"/>
                  </a:lnTo>
                  <a:lnTo>
                    <a:pt x="779284" y="1437539"/>
                  </a:lnTo>
                  <a:lnTo>
                    <a:pt x="720216" y="1439926"/>
                  </a:lnTo>
                  <a:lnTo>
                    <a:pt x="661148" y="1437539"/>
                  </a:lnTo>
                  <a:lnTo>
                    <a:pt x="603394" y="1430503"/>
                  </a:lnTo>
                  <a:lnTo>
                    <a:pt x="547140" y="1419002"/>
                  </a:lnTo>
                  <a:lnTo>
                    <a:pt x="492573" y="1403223"/>
                  </a:lnTo>
                  <a:lnTo>
                    <a:pt x="439876" y="1383349"/>
                  </a:lnTo>
                  <a:lnTo>
                    <a:pt x="389236" y="1359567"/>
                  </a:lnTo>
                  <a:lnTo>
                    <a:pt x="340837" y="1332061"/>
                  </a:lnTo>
                  <a:lnTo>
                    <a:pt x="294866" y="1301018"/>
                  </a:lnTo>
                  <a:lnTo>
                    <a:pt x="251507" y="1266622"/>
                  </a:lnTo>
                  <a:lnTo>
                    <a:pt x="210946" y="1229058"/>
                  </a:lnTo>
                  <a:lnTo>
                    <a:pt x="173369" y="1188512"/>
                  </a:lnTo>
                  <a:lnTo>
                    <a:pt x="138960" y="1145169"/>
                  </a:lnTo>
                  <a:lnTo>
                    <a:pt x="107905" y="1099214"/>
                  </a:lnTo>
                  <a:lnTo>
                    <a:pt x="80389" y="1050832"/>
                  </a:lnTo>
                  <a:lnTo>
                    <a:pt x="56598" y="1000210"/>
                  </a:lnTo>
                  <a:lnTo>
                    <a:pt x="36717" y="947531"/>
                  </a:lnTo>
                  <a:lnTo>
                    <a:pt x="20931" y="892982"/>
                  </a:lnTo>
                  <a:lnTo>
                    <a:pt x="9426" y="836747"/>
                  </a:lnTo>
                  <a:lnTo>
                    <a:pt x="2387" y="779012"/>
                  </a:lnTo>
                  <a:lnTo>
                    <a:pt x="0" y="719963"/>
                  </a:lnTo>
                  <a:close/>
                </a:path>
              </a:pathLst>
            </a:custGeom>
            <a:ln w="28575">
              <a:solidFill>
                <a:srgbClr val="7BBE33"/>
              </a:solidFill>
            </a:ln>
          </p:spPr>
          <p:txBody>
            <a:bodyPr wrap="square" lIns="0" tIns="0" rIns="0" bIns="0" rtlCol="0"/>
            <a:lstStyle/>
            <a:p>
              <a:endParaRPr/>
            </a:p>
          </p:txBody>
        </p:sp>
        <p:sp>
          <p:nvSpPr>
            <p:cNvPr id="66" name="object 7"/>
            <p:cNvSpPr/>
            <p:nvPr/>
          </p:nvSpPr>
          <p:spPr>
            <a:xfrm>
              <a:off x="4237990" y="1511465"/>
              <a:ext cx="662940" cy="854710"/>
            </a:xfrm>
            <a:custGeom>
              <a:avLst/>
              <a:gdLst/>
              <a:ahLst/>
              <a:cxnLst/>
              <a:rect l="l" t="t" r="r" b="b"/>
              <a:pathLst>
                <a:path w="662939" h="854710">
                  <a:moveTo>
                    <a:pt x="0" y="854417"/>
                  </a:moveTo>
                  <a:lnTo>
                    <a:pt x="662584" y="854417"/>
                  </a:lnTo>
                  <a:lnTo>
                    <a:pt x="662584" y="0"/>
                  </a:lnTo>
                  <a:lnTo>
                    <a:pt x="0" y="0"/>
                  </a:lnTo>
                  <a:lnTo>
                    <a:pt x="0" y="854417"/>
                  </a:lnTo>
                  <a:close/>
                </a:path>
              </a:pathLst>
            </a:custGeom>
            <a:ln w="28575">
              <a:solidFill>
                <a:srgbClr val="7BBE33"/>
              </a:solidFill>
            </a:ln>
          </p:spPr>
          <p:txBody>
            <a:bodyPr wrap="square" lIns="0" tIns="0" rIns="0" bIns="0" rtlCol="0"/>
            <a:lstStyle/>
            <a:p>
              <a:endParaRPr/>
            </a:p>
          </p:txBody>
        </p:sp>
        <p:sp>
          <p:nvSpPr>
            <p:cNvPr id="67" name="object 8"/>
            <p:cNvSpPr/>
            <p:nvPr/>
          </p:nvSpPr>
          <p:spPr>
            <a:xfrm>
              <a:off x="4396994" y="1378156"/>
              <a:ext cx="331470" cy="125730"/>
            </a:xfrm>
            <a:custGeom>
              <a:avLst/>
              <a:gdLst/>
              <a:ahLst/>
              <a:cxnLst/>
              <a:rect l="l" t="t" r="r" b="b"/>
              <a:pathLst>
                <a:path w="331470" h="125730">
                  <a:moveTo>
                    <a:pt x="0" y="125649"/>
                  </a:moveTo>
                  <a:lnTo>
                    <a:pt x="331292" y="125649"/>
                  </a:lnTo>
                  <a:lnTo>
                    <a:pt x="331292" y="0"/>
                  </a:lnTo>
                  <a:lnTo>
                    <a:pt x="0" y="0"/>
                  </a:lnTo>
                  <a:lnTo>
                    <a:pt x="0" y="125649"/>
                  </a:lnTo>
                  <a:close/>
                </a:path>
              </a:pathLst>
            </a:custGeom>
            <a:ln w="28575">
              <a:solidFill>
                <a:srgbClr val="7BBE33"/>
              </a:solidFill>
            </a:ln>
          </p:spPr>
          <p:txBody>
            <a:bodyPr wrap="square" lIns="0" tIns="0" rIns="0" bIns="0" rtlCol="0"/>
            <a:lstStyle/>
            <a:p>
              <a:endParaRPr/>
            </a:p>
          </p:txBody>
        </p:sp>
        <p:sp>
          <p:nvSpPr>
            <p:cNvPr id="68" name="object 9"/>
            <p:cNvSpPr/>
            <p:nvPr/>
          </p:nvSpPr>
          <p:spPr>
            <a:xfrm>
              <a:off x="4311777" y="1755103"/>
              <a:ext cx="462915" cy="58419"/>
            </a:xfrm>
            <a:custGeom>
              <a:avLst/>
              <a:gdLst/>
              <a:ahLst/>
              <a:cxnLst/>
              <a:rect l="l" t="t" r="r" b="b"/>
              <a:pathLst>
                <a:path w="462914" h="58419">
                  <a:moveTo>
                    <a:pt x="0" y="58075"/>
                  </a:moveTo>
                  <a:lnTo>
                    <a:pt x="462584" y="58075"/>
                  </a:lnTo>
                  <a:lnTo>
                    <a:pt x="462584" y="0"/>
                  </a:lnTo>
                  <a:lnTo>
                    <a:pt x="0" y="0"/>
                  </a:lnTo>
                  <a:lnTo>
                    <a:pt x="0" y="58075"/>
                  </a:lnTo>
                  <a:close/>
                </a:path>
              </a:pathLst>
            </a:custGeom>
            <a:ln w="28574">
              <a:solidFill>
                <a:srgbClr val="7BBE33"/>
              </a:solidFill>
            </a:ln>
          </p:spPr>
          <p:txBody>
            <a:bodyPr wrap="square" lIns="0" tIns="0" rIns="0" bIns="0" rtlCol="0"/>
            <a:lstStyle/>
            <a:p>
              <a:endParaRPr/>
            </a:p>
          </p:txBody>
        </p:sp>
        <p:sp>
          <p:nvSpPr>
            <p:cNvPr id="69" name="object 10"/>
            <p:cNvSpPr/>
            <p:nvPr/>
          </p:nvSpPr>
          <p:spPr>
            <a:xfrm>
              <a:off x="4376673" y="1957832"/>
              <a:ext cx="346710" cy="281940"/>
            </a:xfrm>
            <a:custGeom>
              <a:avLst/>
              <a:gdLst/>
              <a:ahLst/>
              <a:cxnLst/>
              <a:rect l="l" t="t" r="r" b="b"/>
              <a:pathLst>
                <a:path w="346710" h="281939">
                  <a:moveTo>
                    <a:pt x="0" y="140842"/>
                  </a:moveTo>
                  <a:lnTo>
                    <a:pt x="86740" y="140842"/>
                  </a:lnTo>
                  <a:lnTo>
                    <a:pt x="86740" y="0"/>
                  </a:lnTo>
                  <a:lnTo>
                    <a:pt x="259968" y="0"/>
                  </a:lnTo>
                  <a:lnTo>
                    <a:pt x="259968" y="140842"/>
                  </a:lnTo>
                  <a:lnTo>
                    <a:pt x="346710" y="140842"/>
                  </a:lnTo>
                  <a:lnTo>
                    <a:pt x="173354" y="281558"/>
                  </a:lnTo>
                  <a:lnTo>
                    <a:pt x="0" y="140842"/>
                  </a:lnTo>
                  <a:close/>
                </a:path>
              </a:pathLst>
            </a:custGeom>
            <a:ln w="28575">
              <a:solidFill>
                <a:srgbClr val="7BBE33"/>
              </a:solidFill>
            </a:ln>
          </p:spPr>
          <p:txBody>
            <a:bodyPr wrap="square" lIns="0" tIns="0" rIns="0" bIns="0" rtlCol="0"/>
            <a:lstStyle/>
            <a:p>
              <a:endParaRPr/>
            </a:p>
          </p:txBody>
        </p:sp>
        <p:sp>
          <p:nvSpPr>
            <p:cNvPr id="70" name="object 11"/>
            <p:cNvSpPr/>
            <p:nvPr/>
          </p:nvSpPr>
          <p:spPr>
            <a:xfrm>
              <a:off x="1034567" y="1176274"/>
              <a:ext cx="1440815" cy="1440180"/>
            </a:xfrm>
            <a:custGeom>
              <a:avLst/>
              <a:gdLst/>
              <a:ahLst/>
              <a:cxnLst/>
              <a:rect l="l" t="t" r="r" b="b"/>
              <a:pathLst>
                <a:path w="1440814" h="1440180">
                  <a:moveTo>
                    <a:pt x="0" y="720089"/>
                  </a:moveTo>
                  <a:lnTo>
                    <a:pt x="2387" y="661039"/>
                  </a:lnTo>
                  <a:lnTo>
                    <a:pt x="9425" y="603301"/>
                  </a:lnTo>
                  <a:lnTo>
                    <a:pt x="20929" y="547062"/>
                  </a:lnTo>
                  <a:lnTo>
                    <a:pt x="36714" y="492508"/>
                  </a:lnTo>
                  <a:lnTo>
                    <a:pt x="56594" y="439822"/>
                  </a:lnTo>
                  <a:lnTo>
                    <a:pt x="80383" y="389192"/>
                  </a:lnTo>
                  <a:lnTo>
                    <a:pt x="107898" y="340802"/>
                  </a:lnTo>
                  <a:lnTo>
                    <a:pt x="138951" y="294839"/>
                  </a:lnTo>
                  <a:lnTo>
                    <a:pt x="173358" y="251486"/>
                  </a:lnTo>
                  <a:lnTo>
                    <a:pt x="210934" y="210931"/>
                  </a:lnTo>
                  <a:lnTo>
                    <a:pt x="251493" y="173357"/>
                  </a:lnTo>
                  <a:lnTo>
                    <a:pt x="294850" y="138952"/>
                  </a:lnTo>
                  <a:lnTo>
                    <a:pt x="340819" y="107899"/>
                  </a:lnTo>
                  <a:lnTo>
                    <a:pt x="389216" y="80386"/>
                  </a:lnTo>
                  <a:lnTo>
                    <a:pt x="439854" y="56596"/>
                  </a:lnTo>
                  <a:lnTo>
                    <a:pt x="492550" y="36716"/>
                  </a:lnTo>
                  <a:lnTo>
                    <a:pt x="547116" y="20931"/>
                  </a:lnTo>
                  <a:lnTo>
                    <a:pt x="603369" y="9426"/>
                  </a:lnTo>
                  <a:lnTo>
                    <a:pt x="661122" y="2387"/>
                  </a:lnTo>
                  <a:lnTo>
                    <a:pt x="720191" y="0"/>
                  </a:lnTo>
                  <a:lnTo>
                    <a:pt x="779260" y="2387"/>
                  </a:lnTo>
                  <a:lnTo>
                    <a:pt x="837014" y="9426"/>
                  </a:lnTo>
                  <a:lnTo>
                    <a:pt x="893267" y="20931"/>
                  </a:lnTo>
                  <a:lnTo>
                    <a:pt x="947835" y="36716"/>
                  </a:lnTo>
                  <a:lnTo>
                    <a:pt x="1000532" y="56596"/>
                  </a:lnTo>
                  <a:lnTo>
                    <a:pt x="1051172" y="80386"/>
                  </a:lnTo>
                  <a:lnTo>
                    <a:pt x="1099570" y="107899"/>
                  </a:lnTo>
                  <a:lnTo>
                    <a:pt x="1145542" y="138952"/>
                  </a:lnTo>
                  <a:lnTo>
                    <a:pt x="1188900" y="173357"/>
                  </a:lnTo>
                  <a:lnTo>
                    <a:pt x="1229461" y="210931"/>
                  </a:lnTo>
                  <a:lnTo>
                    <a:pt x="1267039" y="251486"/>
                  </a:lnTo>
                  <a:lnTo>
                    <a:pt x="1301448" y="294839"/>
                  </a:lnTo>
                  <a:lnTo>
                    <a:pt x="1332503" y="340802"/>
                  </a:lnTo>
                  <a:lnTo>
                    <a:pt x="1360019" y="389192"/>
                  </a:lnTo>
                  <a:lnTo>
                    <a:pt x="1383810" y="439822"/>
                  </a:lnTo>
                  <a:lnTo>
                    <a:pt x="1403691" y="492508"/>
                  </a:lnTo>
                  <a:lnTo>
                    <a:pt x="1419477" y="547062"/>
                  </a:lnTo>
                  <a:lnTo>
                    <a:pt x="1430982" y="603301"/>
                  </a:lnTo>
                  <a:lnTo>
                    <a:pt x="1438021" y="661039"/>
                  </a:lnTo>
                  <a:lnTo>
                    <a:pt x="1440408" y="720089"/>
                  </a:lnTo>
                  <a:lnTo>
                    <a:pt x="1438021" y="779139"/>
                  </a:lnTo>
                  <a:lnTo>
                    <a:pt x="1430982" y="836874"/>
                  </a:lnTo>
                  <a:lnTo>
                    <a:pt x="1419477" y="893109"/>
                  </a:lnTo>
                  <a:lnTo>
                    <a:pt x="1403691" y="947658"/>
                  </a:lnTo>
                  <a:lnTo>
                    <a:pt x="1383810" y="1000337"/>
                  </a:lnTo>
                  <a:lnTo>
                    <a:pt x="1360019" y="1050959"/>
                  </a:lnTo>
                  <a:lnTo>
                    <a:pt x="1332503" y="1099341"/>
                  </a:lnTo>
                  <a:lnTo>
                    <a:pt x="1301448" y="1145296"/>
                  </a:lnTo>
                  <a:lnTo>
                    <a:pt x="1267039" y="1188639"/>
                  </a:lnTo>
                  <a:lnTo>
                    <a:pt x="1229461" y="1229185"/>
                  </a:lnTo>
                  <a:lnTo>
                    <a:pt x="1188900" y="1266749"/>
                  </a:lnTo>
                  <a:lnTo>
                    <a:pt x="1145542" y="1301145"/>
                  </a:lnTo>
                  <a:lnTo>
                    <a:pt x="1099570" y="1332188"/>
                  </a:lnTo>
                  <a:lnTo>
                    <a:pt x="1051172" y="1359694"/>
                  </a:lnTo>
                  <a:lnTo>
                    <a:pt x="1000532" y="1383476"/>
                  </a:lnTo>
                  <a:lnTo>
                    <a:pt x="947835" y="1403350"/>
                  </a:lnTo>
                  <a:lnTo>
                    <a:pt x="893267" y="1419129"/>
                  </a:lnTo>
                  <a:lnTo>
                    <a:pt x="837014" y="1430630"/>
                  </a:lnTo>
                  <a:lnTo>
                    <a:pt x="779260" y="1437666"/>
                  </a:lnTo>
                  <a:lnTo>
                    <a:pt x="720191" y="1440052"/>
                  </a:lnTo>
                  <a:lnTo>
                    <a:pt x="661122" y="1437666"/>
                  </a:lnTo>
                  <a:lnTo>
                    <a:pt x="603369" y="1430630"/>
                  </a:lnTo>
                  <a:lnTo>
                    <a:pt x="547116" y="1419129"/>
                  </a:lnTo>
                  <a:lnTo>
                    <a:pt x="492550" y="1403349"/>
                  </a:lnTo>
                  <a:lnTo>
                    <a:pt x="439854" y="1383476"/>
                  </a:lnTo>
                  <a:lnTo>
                    <a:pt x="389216" y="1359694"/>
                  </a:lnTo>
                  <a:lnTo>
                    <a:pt x="340819" y="1332188"/>
                  </a:lnTo>
                  <a:lnTo>
                    <a:pt x="294850" y="1301145"/>
                  </a:lnTo>
                  <a:lnTo>
                    <a:pt x="251493" y="1266749"/>
                  </a:lnTo>
                  <a:lnTo>
                    <a:pt x="210934" y="1229185"/>
                  </a:lnTo>
                  <a:lnTo>
                    <a:pt x="173358" y="1188639"/>
                  </a:lnTo>
                  <a:lnTo>
                    <a:pt x="138951" y="1145296"/>
                  </a:lnTo>
                  <a:lnTo>
                    <a:pt x="107898" y="1099341"/>
                  </a:lnTo>
                  <a:lnTo>
                    <a:pt x="80383" y="1050959"/>
                  </a:lnTo>
                  <a:lnTo>
                    <a:pt x="56594" y="1000337"/>
                  </a:lnTo>
                  <a:lnTo>
                    <a:pt x="36714" y="947658"/>
                  </a:lnTo>
                  <a:lnTo>
                    <a:pt x="20929" y="893109"/>
                  </a:lnTo>
                  <a:lnTo>
                    <a:pt x="9425" y="836874"/>
                  </a:lnTo>
                  <a:lnTo>
                    <a:pt x="2387" y="779139"/>
                  </a:lnTo>
                  <a:lnTo>
                    <a:pt x="0" y="720089"/>
                  </a:lnTo>
                  <a:close/>
                </a:path>
              </a:pathLst>
            </a:custGeom>
            <a:ln w="28575">
              <a:solidFill>
                <a:srgbClr val="FC9203"/>
              </a:solidFill>
            </a:ln>
          </p:spPr>
          <p:txBody>
            <a:bodyPr wrap="square" lIns="0" tIns="0" rIns="0" bIns="0" rtlCol="0"/>
            <a:lstStyle/>
            <a:p>
              <a:endParaRPr/>
            </a:p>
          </p:txBody>
        </p:sp>
        <p:sp>
          <p:nvSpPr>
            <p:cNvPr id="71" name="object 12"/>
            <p:cNvSpPr/>
            <p:nvPr/>
          </p:nvSpPr>
          <p:spPr>
            <a:xfrm>
              <a:off x="1280922" y="1415922"/>
              <a:ext cx="960755" cy="960119"/>
            </a:xfrm>
            <a:custGeom>
              <a:avLst/>
              <a:gdLst/>
              <a:ahLst/>
              <a:cxnLst/>
              <a:rect l="l" t="t" r="r" b="b"/>
              <a:pathLst>
                <a:path w="960755" h="960119">
                  <a:moveTo>
                    <a:pt x="0" y="479932"/>
                  </a:moveTo>
                  <a:lnTo>
                    <a:pt x="1591" y="440572"/>
                  </a:lnTo>
                  <a:lnTo>
                    <a:pt x="6285" y="402087"/>
                  </a:lnTo>
                  <a:lnTo>
                    <a:pt x="13956" y="364603"/>
                  </a:lnTo>
                  <a:lnTo>
                    <a:pt x="37738" y="293125"/>
                  </a:lnTo>
                  <a:lnTo>
                    <a:pt x="71948" y="227129"/>
                  </a:lnTo>
                  <a:lnTo>
                    <a:pt x="115597" y="167602"/>
                  </a:lnTo>
                  <a:lnTo>
                    <a:pt x="167696" y="115532"/>
                  </a:lnTo>
                  <a:lnTo>
                    <a:pt x="227255" y="71907"/>
                  </a:lnTo>
                  <a:lnTo>
                    <a:pt x="293286" y="37717"/>
                  </a:lnTo>
                  <a:lnTo>
                    <a:pt x="364800" y="13948"/>
                  </a:lnTo>
                  <a:lnTo>
                    <a:pt x="402303" y="6281"/>
                  </a:lnTo>
                  <a:lnTo>
                    <a:pt x="440807" y="1591"/>
                  </a:lnTo>
                  <a:lnTo>
                    <a:pt x="480186" y="0"/>
                  </a:lnTo>
                  <a:lnTo>
                    <a:pt x="519565" y="1591"/>
                  </a:lnTo>
                  <a:lnTo>
                    <a:pt x="558066" y="6281"/>
                  </a:lnTo>
                  <a:lnTo>
                    <a:pt x="595565" y="13948"/>
                  </a:lnTo>
                  <a:lnTo>
                    <a:pt x="667067" y="37717"/>
                  </a:lnTo>
                  <a:lnTo>
                    <a:pt x="733082" y="71907"/>
                  </a:lnTo>
                  <a:lnTo>
                    <a:pt x="792623" y="115532"/>
                  </a:lnTo>
                  <a:lnTo>
                    <a:pt x="844703" y="167602"/>
                  </a:lnTo>
                  <a:lnTo>
                    <a:pt x="888334" y="227129"/>
                  </a:lnTo>
                  <a:lnTo>
                    <a:pt x="922528" y="293125"/>
                  </a:lnTo>
                  <a:lnTo>
                    <a:pt x="946297" y="364603"/>
                  </a:lnTo>
                  <a:lnTo>
                    <a:pt x="953965" y="402087"/>
                  </a:lnTo>
                  <a:lnTo>
                    <a:pt x="958655" y="440572"/>
                  </a:lnTo>
                  <a:lnTo>
                    <a:pt x="960247" y="479932"/>
                  </a:lnTo>
                  <a:lnTo>
                    <a:pt x="960247" y="480060"/>
                  </a:lnTo>
                  <a:lnTo>
                    <a:pt x="958655" y="519420"/>
                  </a:lnTo>
                  <a:lnTo>
                    <a:pt x="953965" y="557905"/>
                  </a:lnTo>
                  <a:lnTo>
                    <a:pt x="946297" y="595389"/>
                  </a:lnTo>
                  <a:lnTo>
                    <a:pt x="922528" y="666867"/>
                  </a:lnTo>
                  <a:lnTo>
                    <a:pt x="888334" y="732863"/>
                  </a:lnTo>
                  <a:lnTo>
                    <a:pt x="844703" y="792390"/>
                  </a:lnTo>
                  <a:lnTo>
                    <a:pt x="792623" y="844460"/>
                  </a:lnTo>
                  <a:lnTo>
                    <a:pt x="733082" y="888085"/>
                  </a:lnTo>
                  <a:lnTo>
                    <a:pt x="667067" y="922275"/>
                  </a:lnTo>
                  <a:lnTo>
                    <a:pt x="595565" y="946044"/>
                  </a:lnTo>
                  <a:lnTo>
                    <a:pt x="558066" y="953711"/>
                  </a:lnTo>
                  <a:lnTo>
                    <a:pt x="519565" y="958401"/>
                  </a:lnTo>
                  <a:lnTo>
                    <a:pt x="480186" y="959992"/>
                  </a:lnTo>
                  <a:lnTo>
                    <a:pt x="440807" y="958401"/>
                  </a:lnTo>
                  <a:lnTo>
                    <a:pt x="402303" y="953711"/>
                  </a:lnTo>
                  <a:lnTo>
                    <a:pt x="364800" y="946044"/>
                  </a:lnTo>
                  <a:lnTo>
                    <a:pt x="293286" y="922275"/>
                  </a:lnTo>
                  <a:lnTo>
                    <a:pt x="227255" y="888085"/>
                  </a:lnTo>
                  <a:lnTo>
                    <a:pt x="167696" y="844460"/>
                  </a:lnTo>
                  <a:lnTo>
                    <a:pt x="115597" y="792390"/>
                  </a:lnTo>
                  <a:lnTo>
                    <a:pt x="71948" y="732863"/>
                  </a:lnTo>
                  <a:lnTo>
                    <a:pt x="37738" y="666867"/>
                  </a:lnTo>
                  <a:lnTo>
                    <a:pt x="13956" y="595389"/>
                  </a:lnTo>
                  <a:lnTo>
                    <a:pt x="6285" y="557905"/>
                  </a:lnTo>
                  <a:lnTo>
                    <a:pt x="1591" y="519420"/>
                  </a:lnTo>
                  <a:lnTo>
                    <a:pt x="0" y="480060"/>
                  </a:lnTo>
                  <a:lnTo>
                    <a:pt x="0" y="479932"/>
                  </a:lnTo>
                  <a:close/>
                </a:path>
              </a:pathLst>
            </a:custGeom>
            <a:ln w="28575">
              <a:solidFill>
                <a:srgbClr val="FC9203"/>
              </a:solidFill>
            </a:ln>
          </p:spPr>
          <p:txBody>
            <a:bodyPr wrap="square" lIns="0" tIns="0" rIns="0" bIns="0" rtlCol="0"/>
            <a:lstStyle/>
            <a:p>
              <a:endParaRPr/>
            </a:p>
          </p:txBody>
        </p:sp>
        <p:sp>
          <p:nvSpPr>
            <p:cNvPr id="72" name="object 13"/>
            <p:cNvSpPr/>
            <p:nvPr/>
          </p:nvSpPr>
          <p:spPr>
            <a:xfrm>
              <a:off x="1540763" y="1649095"/>
              <a:ext cx="480059" cy="480059"/>
            </a:xfrm>
            <a:custGeom>
              <a:avLst/>
              <a:gdLst/>
              <a:ahLst/>
              <a:cxnLst/>
              <a:rect l="l" t="t" r="r" b="b"/>
              <a:pathLst>
                <a:path w="480060" h="480060">
                  <a:moveTo>
                    <a:pt x="0" y="240029"/>
                  </a:moveTo>
                  <a:lnTo>
                    <a:pt x="3140" y="201121"/>
                  </a:lnTo>
                  <a:lnTo>
                    <a:pt x="18859" y="146643"/>
                  </a:lnTo>
                  <a:lnTo>
                    <a:pt x="46305" y="98316"/>
                  </a:lnTo>
                  <a:lnTo>
                    <a:pt x="83811" y="57814"/>
                  </a:lnTo>
                  <a:lnTo>
                    <a:pt x="129712" y="26811"/>
                  </a:lnTo>
                  <a:lnTo>
                    <a:pt x="182340" y="6981"/>
                  </a:lnTo>
                  <a:lnTo>
                    <a:pt x="220340" y="796"/>
                  </a:lnTo>
                  <a:lnTo>
                    <a:pt x="240030" y="0"/>
                  </a:lnTo>
                  <a:lnTo>
                    <a:pt x="259719" y="796"/>
                  </a:lnTo>
                  <a:lnTo>
                    <a:pt x="278969" y="3144"/>
                  </a:lnTo>
                  <a:lnTo>
                    <a:pt x="333470" y="18877"/>
                  </a:lnTo>
                  <a:lnTo>
                    <a:pt x="381798" y="46341"/>
                  </a:lnTo>
                  <a:lnTo>
                    <a:pt x="422288" y="83863"/>
                  </a:lnTo>
                  <a:lnTo>
                    <a:pt x="453272" y="129768"/>
                  </a:lnTo>
                  <a:lnTo>
                    <a:pt x="473085" y="182381"/>
                  </a:lnTo>
                  <a:lnTo>
                    <a:pt x="479264" y="220357"/>
                  </a:lnTo>
                  <a:lnTo>
                    <a:pt x="480060" y="240029"/>
                  </a:lnTo>
                  <a:lnTo>
                    <a:pt x="479264" y="259719"/>
                  </a:lnTo>
                  <a:lnTo>
                    <a:pt x="476919" y="278969"/>
                  </a:lnTo>
                  <a:lnTo>
                    <a:pt x="461200" y="333470"/>
                  </a:lnTo>
                  <a:lnTo>
                    <a:pt x="433754" y="381798"/>
                  </a:lnTo>
                  <a:lnTo>
                    <a:pt x="396248" y="422288"/>
                  </a:lnTo>
                  <a:lnTo>
                    <a:pt x="350347" y="453272"/>
                  </a:lnTo>
                  <a:lnTo>
                    <a:pt x="297719" y="473085"/>
                  </a:lnTo>
                  <a:lnTo>
                    <a:pt x="259719" y="479264"/>
                  </a:lnTo>
                  <a:lnTo>
                    <a:pt x="240030" y="480059"/>
                  </a:lnTo>
                  <a:lnTo>
                    <a:pt x="220340" y="479264"/>
                  </a:lnTo>
                  <a:lnTo>
                    <a:pt x="201090" y="476919"/>
                  </a:lnTo>
                  <a:lnTo>
                    <a:pt x="146589" y="461200"/>
                  </a:lnTo>
                  <a:lnTo>
                    <a:pt x="98261" y="433754"/>
                  </a:lnTo>
                  <a:lnTo>
                    <a:pt x="57771" y="396248"/>
                  </a:lnTo>
                  <a:lnTo>
                    <a:pt x="26787" y="350347"/>
                  </a:lnTo>
                  <a:lnTo>
                    <a:pt x="6974" y="297719"/>
                  </a:lnTo>
                  <a:lnTo>
                    <a:pt x="795" y="259719"/>
                  </a:lnTo>
                  <a:lnTo>
                    <a:pt x="0" y="240029"/>
                  </a:lnTo>
                  <a:close/>
                </a:path>
              </a:pathLst>
            </a:custGeom>
            <a:ln w="28574">
              <a:solidFill>
                <a:srgbClr val="FC9203"/>
              </a:solidFill>
            </a:ln>
          </p:spPr>
          <p:txBody>
            <a:bodyPr wrap="square" lIns="0" tIns="0" rIns="0" bIns="0" rtlCol="0"/>
            <a:lstStyle/>
            <a:p>
              <a:endParaRPr/>
            </a:p>
          </p:txBody>
        </p:sp>
        <p:sp>
          <p:nvSpPr>
            <p:cNvPr id="73" name="object 14"/>
            <p:cNvSpPr/>
            <p:nvPr/>
          </p:nvSpPr>
          <p:spPr>
            <a:xfrm>
              <a:off x="1787651" y="1848104"/>
              <a:ext cx="233679" cy="85725"/>
            </a:xfrm>
            <a:custGeom>
              <a:avLst/>
              <a:gdLst/>
              <a:ahLst/>
              <a:cxnLst/>
              <a:rect l="l" t="t" r="r" b="b"/>
              <a:pathLst>
                <a:path w="233680" h="85725">
                  <a:moveTo>
                    <a:pt x="206088" y="28194"/>
                  </a:moveTo>
                  <a:lnTo>
                    <a:pt x="161544" y="28194"/>
                  </a:lnTo>
                  <a:lnTo>
                    <a:pt x="162052" y="56769"/>
                  </a:lnTo>
                  <a:lnTo>
                    <a:pt x="147743" y="57061"/>
                  </a:lnTo>
                  <a:lnTo>
                    <a:pt x="148336" y="85598"/>
                  </a:lnTo>
                  <a:lnTo>
                    <a:pt x="233172" y="41021"/>
                  </a:lnTo>
                  <a:lnTo>
                    <a:pt x="206088" y="28194"/>
                  </a:lnTo>
                  <a:close/>
                </a:path>
                <a:path w="233680" h="85725">
                  <a:moveTo>
                    <a:pt x="147149" y="28488"/>
                  </a:moveTo>
                  <a:lnTo>
                    <a:pt x="0" y="31496"/>
                  </a:lnTo>
                  <a:lnTo>
                    <a:pt x="635" y="60071"/>
                  </a:lnTo>
                  <a:lnTo>
                    <a:pt x="147743" y="57061"/>
                  </a:lnTo>
                  <a:lnTo>
                    <a:pt x="147149" y="28488"/>
                  </a:lnTo>
                  <a:close/>
                </a:path>
                <a:path w="233680" h="85725">
                  <a:moveTo>
                    <a:pt x="161544" y="28194"/>
                  </a:moveTo>
                  <a:lnTo>
                    <a:pt x="147149" y="28488"/>
                  </a:lnTo>
                  <a:lnTo>
                    <a:pt x="147743" y="57061"/>
                  </a:lnTo>
                  <a:lnTo>
                    <a:pt x="162052" y="56769"/>
                  </a:lnTo>
                  <a:lnTo>
                    <a:pt x="161544" y="28194"/>
                  </a:lnTo>
                  <a:close/>
                </a:path>
                <a:path w="233680" h="85725">
                  <a:moveTo>
                    <a:pt x="146558" y="0"/>
                  </a:moveTo>
                  <a:lnTo>
                    <a:pt x="147149" y="28488"/>
                  </a:lnTo>
                  <a:lnTo>
                    <a:pt x="161544" y="28194"/>
                  </a:lnTo>
                  <a:lnTo>
                    <a:pt x="206088" y="28194"/>
                  </a:lnTo>
                  <a:lnTo>
                    <a:pt x="146558" y="0"/>
                  </a:lnTo>
                  <a:close/>
                </a:path>
              </a:pathLst>
            </a:custGeom>
            <a:solidFill>
              <a:srgbClr val="E3B585"/>
            </a:solidFill>
          </p:spPr>
          <p:txBody>
            <a:bodyPr wrap="square" lIns="0" tIns="0" rIns="0" bIns="0" rtlCol="0"/>
            <a:lstStyle/>
            <a:p>
              <a:endParaRPr/>
            </a:p>
          </p:txBody>
        </p:sp>
        <p:sp>
          <p:nvSpPr>
            <p:cNvPr id="74" name="object 15"/>
            <p:cNvSpPr/>
            <p:nvPr/>
          </p:nvSpPr>
          <p:spPr>
            <a:xfrm>
              <a:off x="1769872" y="1898650"/>
              <a:ext cx="330835" cy="337185"/>
            </a:xfrm>
            <a:custGeom>
              <a:avLst/>
              <a:gdLst/>
              <a:ahLst/>
              <a:cxnLst/>
              <a:rect l="l" t="t" r="r" b="b"/>
              <a:pathLst>
                <a:path w="330835" h="337185">
                  <a:moveTo>
                    <a:pt x="260508" y="285466"/>
                  </a:moveTo>
                  <a:lnTo>
                    <a:pt x="240029" y="305562"/>
                  </a:lnTo>
                  <a:lnTo>
                    <a:pt x="330707" y="336676"/>
                  </a:lnTo>
                  <a:lnTo>
                    <a:pt x="317453" y="295655"/>
                  </a:lnTo>
                  <a:lnTo>
                    <a:pt x="270509" y="295655"/>
                  </a:lnTo>
                  <a:lnTo>
                    <a:pt x="260508" y="285466"/>
                  </a:lnTo>
                  <a:close/>
                </a:path>
                <a:path w="330835" h="337185">
                  <a:moveTo>
                    <a:pt x="280829" y="265524"/>
                  </a:moveTo>
                  <a:lnTo>
                    <a:pt x="260508" y="285466"/>
                  </a:lnTo>
                  <a:lnTo>
                    <a:pt x="270509" y="295655"/>
                  </a:lnTo>
                  <a:lnTo>
                    <a:pt x="290829" y="275716"/>
                  </a:lnTo>
                  <a:lnTo>
                    <a:pt x="280829" y="265524"/>
                  </a:lnTo>
                  <a:close/>
                </a:path>
                <a:path w="330835" h="337185">
                  <a:moveTo>
                    <a:pt x="301244" y="245490"/>
                  </a:moveTo>
                  <a:lnTo>
                    <a:pt x="280829" y="265524"/>
                  </a:lnTo>
                  <a:lnTo>
                    <a:pt x="290829" y="275716"/>
                  </a:lnTo>
                  <a:lnTo>
                    <a:pt x="270509" y="295655"/>
                  </a:lnTo>
                  <a:lnTo>
                    <a:pt x="317453" y="295655"/>
                  </a:lnTo>
                  <a:lnTo>
                    <a:pt x="301244" y="245490"/>
                  </a:lnTo>
                  <a:close/>
                </a:path>
                <a:path w="330835" h="337185">
                  <a:moveTo>
                    <a:pt x="20319" y="0"/>
                  </a:moveTo>
                  <a:lnTo>
                    <a:pt x="0" y="20065"/>
                  </a:lnTo>
                  <a:lnTo>
                    <a:pt x="260508" y="285466"/>
                  </a:lnTo>
                  <a:lnTo>
                    <a:pt x="280829" y="265524"/>
                  </a:lnTo>
                  <a:lnTo>
                    <a:pt x="20319" y="0"/>
                  </a:lnTo>
                  <a:close/>
                </a:path>
              </a:pathLst>
            </a:custGeom>
            <a:solidFill>
              <a:srgbClr val="E3B585"/>
            </a:solidFill>
          </p:spPr>
          <p:txBody>
            <a:bodyPr wrap="square" lIns="0" tIns="0" rIns="0" bIns="0" rtlCol="0"/>
            <a:lstStyle/>
            <a:p>
              <a:endParaRPr/>
            </a:p>
          </p:txBody>
        </p:sp>
        <p:sp>
          <p:nvSpPr>
            <p:cNvPr id="75" name="object 16"/>
            <p:cNvSpPr txBox="1"/>
            <p:nvPr/>
          </p:nvSpPr>
          <p:spPr>
            <a:xfrm>
              <a:off x="1065377" y="3534972"/>
              <a:ext cx="1327150" cy="292100"/>
            </a:xfrm>
            <a:prstGeom prst="rect">
              <a:avLst/>
            </a:prstGeom>
          </p:spPr>
          <p:txBody>
            <a:bodyPr vert="horz" wrap="square" lIns="0" tIns="0" rIns="0" bIns="0" rtlCol="0">
              <a:spAutoFit/>
            </a:bodyPr>
            <a:lstStyle/>
            <a:p>
              <a:pPr marL="12700">
                <a:lnSpc>
                  <a:spcPct val="100000"/>
                </a:lnSpc>
              </a:pPr>
              <a:r>
                <a:rPr sz="2100" b="1" spc="-5" dirty="0">
                  <a:solidFill>
                    <a:srgbClr val="FF0000"/>
                  </a:solidFill>
                  <a:latin typeface="微软雅黑"/>
                  <a:cs typeface="微软雅黑"/>
                </a:rPr>
                <a:t>20dB </a:t>
              </a:r>
              <a:r>
                <a:rPr sz="2100" b="1" dirty="0">
                  <a:latin typeface="微软雅黑"/>
                  <a:cs typeface="微软雅黑"/>
                </a:rPr>
                <a:t>增益</a:t>
              </a:r>
              <a:endParaRPr sz="2100">
                <a:latin typeface="微软雅黑"/>
                <a:cs typeface="微软雅黑"/>
              </a:endParaRPr>
            </a:p>
          </p:txBody>
        </p:sp>
        <p:sp>
          <p:nvSpPr>
            <p:cNvPr id="76" name="object 17"/>
            <p:cNvSpPr/>
            <p:nvPr/>
          </p:nvSpPr>
          <p:spPr>
            <a:xfrm>
              <a:off x="6725411" y="1177797"/>
              <a:ext cx="1440815" cy="1440180"/>
            </a:xfrm>
            <a:custGeom>
              <a:avLst/>
              <a:gdLst/>
              <a:ahLst/>
              <a:cxnLst/>
              <a:rect l="l" t="t" r="r" b="b"/>
              <a:pathLst>
                <a:path w="1440815" h="1440180">
                  <a:moveTo>
                    <a:pt x="0" y="720089"/>
                  </a:moveTo>
                  <a:lnTo>
                    <a:pt x="2387" y="661039"/>
                  </a:lnTo>
                  <a:lnTo>
                    <a:pt x="9426" y="603301"/>
                  </a:lnTo>
                  <a:lnTo>
                    <a:pt x="20931" y="547062"/>
                  </a:lnTo>
                  <a:lnTo>
                    <a:pt x="36717" y="492508"/>
                  </a:lnTo>
                  <a:lnTo>
                    <a:pt x="56598" y="439822"/>
                  </a:lnTo>
                  <a:lnTo>
                    <a:pt x="80389" y="389192"/>
                  </a:lnTo>
                  <a:lnTo>
                    <a:pt x="107905" y="340802"/>
                  </a:lnTo>
                  <a:lnTo>
                    <a:pt x="138960" y="294839"/>
                  </a:lnTo>
                  <a:lnTo>
                    <a:pt x="173369" y="251486"/>
                  </a:lnTo>
                  <a:lnTo>
                    <a:pt x="210947" y="210931"/>
                  </a:lnTo>
                  <a:lnTo>
                    <a:pt x="251507" y="173357"/>
                  </a:lnTo>
                  <a:lnTo>
                    <a:pt x="294866" y="138952"/>
                  </a:lnTo>
                  <a:lnTo>
                    <a:pt x="340837" y="107899"/>
                  </a:lnTo>
                  <a:lnTo>
                    <a:pt x="389236" y="80386"/>
                  </a:lnTo>
                  <a:lnTo>
                    <a:pt x="439876" y="56596"/>
                  </a:lnTo>
                  <a:lnTo>
                    <a:pt x="492573" y="36716"/>
                  </a:lnTo>
                  <a:lnTo>
                    <a:pt x="547140" y="20931"/>
                  </a:lnTo>
                  <a:lnTo>
                    <a:pt x="603394" y="9426"/>
                  </a:lnTo>
                  <a:lnTo>
                    <a:pt x="661148" y="2387"/>
                  </a:lnTo>
                  <a:lnTo>
                    <a:pt x="720217" y="0"/>
                  </a:lnTo>
                  <a:lnTo>
                    <a:pt x="779267" y="2387"/>
                  </a:lnTo>
                  <a:lnTo>
                    <a:pt x="837005" y="9426"/>
                  </a:lnTo>
                  <a:lnTo>
                    <a:pt x="893244" y="20931"/>
                  </a:lnTo>
                  <a:lnTo>
                    <a:pt x="947798" y="36716"/>
                  </a:lnTo>
                  <a:lnTo>
                    <a:pt x="1000484" y="56596"/>
                  </a:lnTo>
                  <a:lnTo>
                    <a:pt x="1051114" y="80386"/>
                  </a:lnTo>
                  <a:lnTo>
                    <a:pt x="1099504" y="107899"/>
                  </a:lnTo>
                  <a:lnTo>
                    <a:pt x="1145467" y="138952"/>
                  </a:lnTo>
                  <a:lnTo>
                    <a:pt x="1188820" y="173357"/>
                  </a:lnTo>
                  <a:lnTo>
                    <a:pt x="1229375" y="210931"/>
                  </a:lnTo>
                  <a:lnTo>
                    <a:pt x="1266949" y="251486"/>
                  </a:lnTo>
                  <a:lnTo>
                    <a:pt x="1301354" y="294839"/>
                  </a:lnTo>
                  <a:lnTo>
                    <a:pt x="1332407" y="340802"/>
                  </a:lnTo>
                  <a:lnTo>
                    <a:pt x="1359920" y="389192"/>
                  </a:lnTo>
                  <a:lnTo>
                    <a:pt x="1383710" y="439822"/>
                  </a:lnTo>
                  <a:lnTo>
                    <a:pt x="1403590" y="492508"/>
                  </a:lnTo>
                  <a:lnTo>
                    <a:pt x="1419375" y="547062"/>
                  </a:lnTo>
                  <a:lnTo>
                    <a:pt x="1430880" y="603301"/>
                  </a:lnTo>
                  <a:lnTo>
                    <a:pt x="1437919" y="661039"/>
                  </a:lnTo>
                  <a:lnTo>
                    <a:pt x="1440307" y="720089"/>
                  </a:lnTo>
                  <a:lnTo>
                    <a:pt x="1437919" y="779139"/>
                  </a:lnTo>
                  <a:lnTo>
                    <a:pt x="1430880" y="836874"/>
                  </a:lnTo>
                  <a:lnTo>
                    <a:pt x="1419375" y="893109"/>
                  </a:lnTo>
                  <a:lnTo>
                    <a:pt x="1403590" y="947658"/>
                  </a:lnTo>
                  <a:lnTo>
                    <a:pt x="1383710" y="1000337"/>
                  </a:lnTo>
                  <a:lnTo>
                    <a:pt x="1359920" y="1050959"/>
                  </a:lnTo>
                  <a:lnTo>
                    <a:pt x="1332407" y="1099341"/>
                  </a:lnTo>
                  <a:lnTo>
                    <a:pt x="1301354" y="1145296"/>
                  </a:lnTo>
                  <a:lnTo>
                    <a:pt x="1266949" y="1188639"/>
                  </a:lnTo>
                  <a:lnTo>
                    <a:pt x="1229375" y="1229185"/>
                  </a:lnTo>
                  <a:lnTo>
                    <a:pt x="1188820" y="1266749"/>
                  </a:lnTo>
                  <a:lnTo>
                    <a:pt x="1145467" y="1301145"/>
                  </a:lnTo>
                  <a:lnTo>
                    <a:pt x="1099504" y="1332188"/>
                  </a:lnTo>
                  <a:lnTo>
                    <a:pt x="1051114" y="1359694"/>
                  </a:lnTo>
                  <a:lnTo>
                    <a:pt x="1000484" y="1383476"/>
                  </a:lnTo>
                  <a:lnTo>
                    <a:pt x="947798" y="1403349"/>
                  </a:lnTo>
                  <a:lnTo>
                    <a:pt x="893244" y="1419129"/>
                  </a:lnTo>
                  <a:lnTo>
                    <a:pt x="837005" y="1430630"/>
                  </a:lnTo>
                  <a:lnTo>
                    <a:pt x="779267" y="1437666"/>
                  </a:lnTo>
                  <a:lnTo>
                    <a:pt x="720217" y="1440052"/>
                  </a:lnTo>
                  <a:lnTo>
                    <a:pt x="661148" y="1437666"/>
                  </a:lnTo>
                  <a:lnTo>
                    <a:pt x="603394" y="1430630"/>
                  </a:lnTo>
                  <a:lnTo>
                    <a:pt x="547140" y="1419129"/>
                  </a:lnTo>
                  <a:lnTo>
                    <a:pt x="492573" y="1403349"/>
                  </a:lnTo>
                  <a:lnTo>
                    <a:pt x="439876" y="1383476"/>
                  </a:lnTo>
                  <a:lnTo>
                    <a:pt x="389236" y="1359694"/>
                  </a:lnTo>
                  <a:lnTo>
                    <a:pt x="340837" y="1332188"/>
                  </a:lnTo>
                  <a:lnTo>
                    <a:pt x="294866" y="1301145"/>
                  </a:lnTo>
                  <a:lnTo>
                    <a:pt x="251507" y="1266749"/>
                  </a:lnTo>
                  <a:lnTo>
                    <a:pt x="210947" y="1229185"/>
                  </a:lnTo>
                  <a:lnTo>
                    <a:pt x="173369" y="1188639"/>
                  </a:lnTo>
                  <a:lnTo>
                    <a:pt x="138960" y="1145296"/>
                  </a:lnTo>
                  <a:lnTo>
                    <a:pt x="107905" y="1099341"/>
                  </a:lnTo>
                  <a:lnTo>
                    <a:pt x="80389" y="1050959"/>
                  </a:lnTo>
                  <a:lnTo>
                    <a:pt x="56598" y="1000337"/>
                  </a:lnTo>
                  <a:lnTo>
                    <a:pt x="36717" y="947658"/>
                  </a:lnTo>
                  <a:lnTo>
                    <a:pt x="20931" y="893109"/>
                  </a:lnTo>
                  <a:lnTo>
                    <a:pt x="9426" y="836874"/>
                  </a:lnTo>
                  <a:lnTo>
                    <a:pt x="2387" y="779139"/>
                  </a:lnTo>
                  <a:lnTo>
                    <a:pt x="0" y="720089"/>
                  </a:lnTo>
                  <a:close/>
                </a:path>
              </a:pathLst>
            </a:custGeom>
            <a:ln w="28575">
              <a:solidFill>
                <a:srgbClr val="A6A6A6"/>
              </a:solidFill>
            </a:ln>
          </p:spPr>
          <p:txBody>
            <a:bodyPr wrap="square" lIns="0" tIns="0" rIns="0" bIns="0" rtlCol="0"/>
            <a:lstStyle/>
            <a:p>
              <a:endParaRPr/>
            </a:p>
          </p:txBody>
        </p:sp>
        <p:sp>
          <p:nvSpPr>
            <p:cNvPr id="77" name="object 18"/>
            <p:cNvSpPr/>
            <p:nvPr/>
          </p:nvSpPr>
          <p:spPr>
            <a:xfrm>
              <a:off x="6967219" y="1352169"/>
              <a:ext cx="534035" cy="536575"/>
            </a:xfrm>
            <a:custGeom>
              <a:avLst/>
              <a:gdLst/>
              <a:ahLst/>
              <a:cxnLst/>
              <a:rect l="l" t="t" r="r" b="b"/>
              <a:pathLst>
                <a:path w="534034" h="536575">
                  <a:moveTo>
                    <a:pt x="0" y="267969"/>
                  </a:moveTo>
                  <a:lnTo>
                    <a:pt x="3489" y="224513"/>
                  </a:lnTo>
                  <a:lnTo>
                    <a:pt x="13594" y="183286"/>
                  </a:lnTo>
                  <a:lnTo>
                    <a:pt x="29763" y="144840"/>
                  </a:lnTo>
                  <a:lnTo>
                    <a:pt x="51450" y="109727"/>
                  </a:lnTo>
                  <a:lnTo>
                    <a:pt x="78104" y="78501"/>
                  </a:lnTo>
                  <a:lnTo>
                    <a:pt x="109179" y="51714"/>
                  </a:lnTo>
                  <a:lnTo>
                    <a:pt x="144124" y="29918"/>
                  </a:lnTo>
                  <a:lnTo>
                    <a:pt x="182392" y="13665"/>
                  </a:lnTo>
                  <a:lnTo>
                    <a:pt x="223433" y="3508"/>
                  </a:lnTo>
                  <a:lnTo>
                    <a:pt x="266700" y="0"/>
                  </a:lnTo>
                  <a:lnTo>
                    <a:pt x="288577" y="888"/>
                  </a:lnTo>
                  <a:lnTo>
                    <a:pt x="309969" y="3508"/>
                  </a:lnTo>
                  <a:lnTo>
                    <a:pt x="351020" y="13665"/>
                  </a:lnTo>
                  <a:lnTo>
                    <a:pt x="389302" y="29918"/>
                  </a:lnTo>
                  <a:lnTo>
                    <a:pt x="424265" y="51714"/>
                  </a:lnTo>
                  <a:lnTo>
                    <a:pt x="455358" y="78501"/>
                  </a:lnTo>
                  <a:lnTo>
                    <a:pt x="482032" y="109728"/>
                  </a:lnTo>
                  <a:lnTo>
                    <a:pt x="503735" y="144840"/>
                  </a:lnTo>
                  <a:lnTo>
                    <a:pt x="519919" y="183286"/>
                  </a:lnTo>
                  <a:lnTo>
                    <a:pt x="530033" y="224513"/>
                  </a:lnTo>
                  <a:lnTo>
                    <a:pt x="533526" y="267969"/>
                  </a:lnTo>
                  <a:lnTo>
                    <a:pt x="532642" y="289960"/>
                  </a:lnTo>
                  <a:lnTo>
                    <a:pt x="530033" y="311460"/>
                  </a:lnTo>
                  <a:lnTo>
                    <a:pt x="519919" y="352715"/>
                  </a:lnTo>
                  <a:lnTo>
                    <a:pt x="503735" y="391183"/>
                  </a:lnTo>
                  <a:lnTo>
                    <a:pt x="482032" y="426311"/>
                  </a:lnTo>
                  <a:lnTo>
                    <a:pt x="455358" y="457549"/>
                  </a:lnTo>
                  <a:lnTo>
                    <a:pt x="424265" y="484344"/>
                  </a:lnTo>
                  <a:lnTo>
                    <a:pt x="389302" y="506145"/>
                  </a:lnTo>
                  <a:lnTo>
                    <a:pt x="351020" y="522400"/>
                  </a:lnTo>
                  <a:lnTo>
                    <a:pt x="309969" y="532558"/>
                  </a:lnTo>
                  <a:lnTo>
                    <a:pt x="266700" y="536066"/>
                  </a:lnTo>
                  <a:lnTo>
                    <a:pt x="244822" y="535178"/>
                  </a:lnTo>
                  <a:lnTo>
                    <a:pt x="223433" y="532558"/>
                  </a:lnTo>
                  <a:lnTo>
                    <a:pt x="182392" y="522400"/>
                  </a:lnTo>
                  <a:lnTo>
                    <a:pt x="144124" y="506145"/>
                  </a:lnTo>
                  <a:lnTo>
                    <a:pt x="109179" y="484344"/>
                  </a:lnTo>
                  <a:lnTo>
                    <a:pt x="78104" y="457549"/>
                  </a:lnTo>
                  <a:lnTo>
                    <a:pt x="51450" y="426311"/>
                  </a:lnTo>
                  <a:lnTo>
                    <a:pt x="29763" y="391183"/>
                  </a:lnTo>
                  <a:lnTo>
                    <a:pt x="13594" y="352715"/>
                  </a:lnTo>
                  <a:lnTo>
                    <a:pt x="3489" y="311460"/>
                  </a:lnTo>
                  <a:lnTo>
                    <a:pt x="0" y="267969"/>
                  </a:lnTo>
                  <a:close/>
                </a:path>
              </a:pathLst>
            </a:custGeom>
            <a:ln w="28575">
              <a:solidFill>
                <a:srgbClr val="858585"/>
              </a:solidFill>
            </a:ln>
          </p:spPr>
          <p:txBody>
            <a:bodyPr wrap="square" lIns="0" tIns="0" rIns="0" bIns="0" rtlCol="0"/>
            <a:lstStyle/>
            <a:p>
              <a:endParaRPr/>
            </a:p>
          </p:txBody>
        </p:sp>
        <p:sp>
          <p:nvSpPr>
            <p:cNvPr id="78" name="object 19"/>
            <p:cNvSpPr/>
            <p:nvPr/>
          </p:nvSpPr>
          <p:spPr>
            <a:xfrm>
              <a:off x="7607427" y="1781048"/>
              <a:ext cx="320675" cy="321945"/>
            </a:xfrm>
            <a:custGeom>
              <a:avLst/>
              <a:gdLst/>
              <a:ahLst/>
              <a:cxnLst/>
              <a:rect l="l" t="t" r="r" b="b"/>
              <a:pathLst>
                <a:path w="320675" h="321944">
                  <a:moveTo>
                    <a:pt x="0" y="160781"/>
                  </a:moveTo>
                  <a:lnTo>
                    <a:pt x="5806" y="117748"/>
                  </a:lnTo>
                  <a:lnTo>
                    <a:pt x="22184" y="79118"/>
                  </a:lnTo>
                  <a:lnTo>
                    <a:pt x="47567" y="46461"/>
                  </a:lnTo>
                  <a:lnTo>
                    <a:pt x="80391" y="21345"/>
                  </a:lnTo>
                  <a:lnTo>
                    <a:pt x="119090" y="5339"/>
                  </a:lnTo>
                  <a:lnTo>
                    <a:pt x="160147" y="0"/>
                  </a:lnTo>
                  <a:lnTo>
                    <a:pt x="174825" y="667"/>
                  </a:lnTo>
                  <a:lnTo>
                    <a:pt x="189131" y="2630"/>
                  </a:lnTo>
                  <a:lnTo>
                    <a:pt x="229233" y="15716"/>
                  </a:lnTo>
                  <a:lnTo>
                    <a:pt x="263898" y="38372"/>
                  </a:lnTo>
                  <a:lnTo>
                    <a:pt x="291566" y="69028"/>
                  </a:lnTo>
                  <a:lnTo>
                    <a:pt x="310677" y="106114"/>
                  </a:lnTo>
                  <a:lnTo>
                    <a:pt x="319673" y="148059"/>
                  </a:lnTo>
                  <a:lnTo>
                    <a:pt x="320167" y="160781"/>
                  </a:lnTo>
                  <a:lnTo>
                    <a:pt x="319503" y="175524"/>
                  </a:lnTo>
                  <a:lnTo>
                    <a:pt x="317549" y="189894"/>
                  </a:lnTo>
                  <a:lnTo>
                    <a:pt x="304531" y="230180"/>
                  </a:lnTo>
                  <a:lnTo>
                    <a:pt x="281989" y="265010"/>
                  </a:lnTo>
                  <a:lnTo>
                    <a:pt x="251483" y="292816"/>
                  </a:lnTo>
                  <a:lnTo>
                    <a:pt x="214571" y="312025"/>
                  </a:lnTo>
                  <a:lnTo>
                    <a:pt x="172814" y="321067"/>
                  </a:lnTo>
                  <a:lnTo>
                    <a:pt x="160147" y="321563"/>
                  </a:lnTo>
                  <a:lnTo>
                    <a:pt x="145472" y="320897"/>
                  </a:lnTo>
                  <a:lnTo>
                    <a:pt x="131168" y="318935"/>
                  </a:lnTo>
                  <a:lnTo>
                    <a:pt x="91061" y="305859"/>
                  </a:lnTo>
                  <a:lnTo>
                    <a:pt x="56375" y="283220"/>
                  </a:lnTo>
                  <a:lnTo>
                    <a:pt x="28676" y="252584"/>
                  </a:lnTo>
                  <a:lnTo>
                    <a:pt x="9530" y="215523"/>
                  </a:lnTo>
                  <a:lnTo>
                    <a:pt x="502" y="173603"/>
                  </a:lnTo>
                  <a:lnTo>
                    <a:pt x="0" y="160781"/>
                  </a:lnTo>
                  <a:close/>
                </a:path>
              </a:pathLst>
            </a:custGeom>
            <a:ln w="28575">
              <a:solidFill>
                <a:srgbClr val="858585"/>
              </a:solidFill>
            </a:ln>
          </p:spPr>
          <p:txBody>
            <a:bodyPr wrap="square" lIns="0" tIns="0" rIns="0" bIns="0" rtlCol="0"/>
            <a:lstStyle/>
            <a:p>
              <a:endParaRPr/>
            </a:p>
          </p:txBody>
        </p:sp>
        <p:sp>
          <p:nvSpPr>
            <p:cNvPr id="79" name="object 20"/>
            <p:cNvSpPr/>
            <p:nvPr/>
          </p:nvSpPr>
          <p:spPr>
            <a:xfrm>
              <a:off x="7180580" y="2209926"/>
              <a:ext cx="213995" cy="214629"/>
            </a:xfrm>
            <a:custGeom>
              <a:avLst/>
              <a:gdLst/>
              <a:ahLst/>
              <a:cxnLst/>
              <a:rect l="l" t="t" r="r" b="b"/>
              <a:pathLst>
                <a:path w="213995" h="214630">
                  <a:moveTo>
                    <a:pt x="0" y="107187"/>
                  </a:moveTo>
                  <a:lnTo>
                    <a:pt x="8507" y="65174"/>
                  </a:lnTo>
                  <a:lnTo>
                    <a:pt x="31692" y="30951"/>
                  </a:lnTo>
                  <a:lnTo>
                    <a:pt x="66043" y="8051"/>
                  </a:lnTo>
                  <a:lnTo>
                    <a:pt x="106679" y="0"/>
                  </a:lnTo>
                  <a:lnTo>
                    <a:pt x="121262" y="992"/>
                  </a:lnTo>
                  <a:lnTo>
                    <a:pt x="135246" y="3883"/>
                  </a:lnTo>
                  <a:lnTo>
                    <a:pt x="172307" y="22640"/>
                  </a:lnTo>
                  <a:lnTo>
                    <a:pt x="199287" y="53778"/>
                  </a:lnTo>
                  <a:lnTo>
                    <a:pt x="212656" y="93771"/>
                  </a:lnTo>
                  <a:lnTo>
                    <a:pt x="213487" y="107187"/>
                  </a:lnTo>
                  <a:lnTo>
                    <a:pt x="212496" y="121831"/>
                  </a:lnTo>
                  <a:lnTo>
                    <a:pt x="209613" y="135871"/>
                  </a:lnTo>
                  <a:lnTo>
                    <a:pt x="190913" y="173068"/>
                  </a:lnTo>
                  <a:lnTo>
                    <a:pt x="159880" y="200134"/>
                  </a:lnTo>
                  <a:lnTo>
                    <a:pt x="120040" y="213543"/>
                  </a:lnTo>
                  <a:lnTo>
                    <a:pt x="106679" y="214375"/>
                  </a:lnTo>
                  <a:lnTo>
                    <a:pt x="92091" y="213382"/>
                  </a:lnTo>
                  <a:lnTo>
                    <a:pt x="78106" y="210487"/>
                  </a:lnTo>
                  <a:lnTo>
                    <a:pt x="41068" y="191710"/>
                  </a:lnTo>
                  <a:lnTo>
                    <a:pt x="14135" y="160540"/>
                  </a:lnTo>
                  <a:lnTo>
                    <a:pt x="816" y="120510"/>
                  </a:lnTo>
                  <a:lnTo>
                    <a:pt x="0" y="107187"/>
                  </a:lnTo>
                  <a:close/>
                </a:path>
              </a:pathLst>
            </a:custGeom>
            <a:ln w="28574">
              <a:solidFill>
                <a:srgbClr val="858585"/>
              </a:solidFill>
            </a:ln>
          </p:spPr>
          <p:txBody>
            <a:bodyPr wrap="square" lIns="0" tIns="0" rIns="0" bIns="0" rtlCol="0"/>
            <a:lstStyle/>
            <a:p>
              <a:endParaRPr/>
            </a:p>
          </p:txBody>
        </p:sp>
        <p:sp>
          <p:nvSpPr>
            <p:cNvPr id="80" name="object 21"/>
            <p:cNvSpPr/>
            <p:nvPr/>
          </p:nvSpPr>
          <p:spPr>
            <a:xfrm>
              <a:off x="7446264" y="1589532"/>
              <a:ext cx="262127" cy="309372"/>
            </a:xfrm>
            <a:prstGeom prst="rect">
              <a:avLst/>
            </a:prstGeom>
            <a:blipFill>
              <a:blip r:embed="rId3" cstate="print"/>
              <a:stretch>
                <a:fillRect/>
              </a:stretch>
            </a:blipFill>
          </p:spPr>
          <p:txBody>
            <a:bodyPr wrap="square" lIns="0" tIns="0" rIns="0" bIns="0" rtlCol="0"/>
            <a:lstStyle/>
            <a:p>
              <a:endParaRPr/>
            </a:p>
          </p:txBody>
        </p:sp>
        <p:sp>
          <p:nvSpPr>
            <p:cNvPr id="81" name="object 22"/>
            <p:cNvSpPr/>
            <p:nvPr/>
          </p:nvSpPr>
          <p:spPr>
            <a:xfrm>
              <a:off x="7500746" y="1620138"/>
              <a:ext cx="153670" cy="208279"/>
            </a:xfrm>
            <a:custGeom>
              <a:avLst/>
              <a:gdLst/>
              <a:ahLst/>
              <a:cxnLst/>
              <a:rect l="l" t="t" r="r" b="b"/>
              <a:pathLst>
                <a:path w="153670" h="208280">
                  <a:moveTo>
                    <a:pt x="0" y="0"/>
                  </a:moveTo>
                  <a:lnTo>
                    <a:pt x="153543" y="208025"/>
                  </a:lnTo>
                </a:path>
              </a:pathLst>
            </a:custGeom>
            <a:ln w="28575">
              <a:solidFill>
                <a:srgbClr val="858585"/>
              </a:solidFill>
            </a:ln>
          </p:spPr>
          <p:txBody>
            <a:bodyPr wrap="square" lIns="0" tIns="0" rIns="0" bIns="0" rtlCol="0"/>
            <a:lstStyle/>
            <a:p>
              <a:endParaRPr/>
            </a:p>
          </p:txBody>
        </p:sp>
        <p:sp>
          <p:nvSpPr>
            <p:cNvPr id="82" name="object 23"/>
            <p:cNvSpPr/>
            <p:nvPr/>
          </p:nvSpPr>
          <p:spPr>
            <a:xfrm>
              <a:off x="7312152" y="2020823"/>
              <a:ext cx="393192" cy="295655"/>
            </a:xfrm>
            <a:prstGeom prst="rect">
              <a:avLst/>
            </a:prstGeom>
            <a:blipFill>
              <a:blip r:embed="rId4" cstate="print"/>
              <a:stretch>
                <a:fillRect/>
              </a:stretch>
            </a:blipFill>
          </p:spPr>
          <p:txBody>
            <a:bodyPr wrap="square" lIns="0" tIns="0" rIns="0" bIns="0" rtlCol="0"/>
            <a:lstStyle/>
            <a:p>
              <a:endParaRPr/>
            </a:p>
          </p:txBody>
        </p:sp>
        <p:sp>
          <p:nvSpPr>
            <p:cNvPr id="83" name="object 24"/>
            <p:cNvSpPr/>
            <p:nvPr/>
          </p:nvSpPr>
          <p:spPr>
            <a:xfrm>
              <a:off x="7362825" y="2055495"/>
              <a:ext cx="291465" cy="186055"/>
            </a:xfrm>
            <a:custGeom>
              <a:avLst/>
              <a:gdLst/>
              <a:ahLst/>
              <a:cxnLst/>
              <a:rect l="l" t="t" r="r" b="b"/>
              <a:pathLst>
                <a:path w="291465" h="186055">
                  <a:moveTo>
                    <a:pt x="291465" y="0"/>
                  </a:moveTo>
                  <a:lnTo>
                    <a:pt x="0" y="185800"/>
                  </a:lnTo>
                </a:path>
              </a:pathLst>
            </a:custGeom>
            <a:ln w="28575">
              <a:solidFill>
                <a:srgbClr val="858585"/>
              </a:solidFill>
            </a:ln>
          </p:spPr>
          <p:txBody>
            <a:bodyPr wrap="square" lIns="0" tIns="0" rIns="0" bIns="0" rtlCol="0"/>
            <a:lstStyle/>
            <a:p>
              <a:endParaRPr/>
            </a:p>
          </p:txBody>
        </p:sp>
        <p:sp>
          <p:nvSpPr>
            <p:cNvPr id="84" name="object 25"/>
            <p:cNvSpPr/>
            <p:nvPr/>
          </p:nvSpPr>
          <p:spPr>
            <a:xfrm>
              <a:off x="399922" y="2661030"/>
              <a:ext cx="2689225" cy="624205"/>
            </a:xfrm>
            <a:custGeom>
              <a:avLst/>
              <a:gdLst/>
              <a:ahLst/>
              <a:cxnLst/>
              <a:rect l="l" t="t" r="r" b="b"/>
              <a:pathLst>
                <a:path w="2689225" h="624204">
                  <a:moveTo>
                    <a:pt x="2584704" y="0"/>
                  </a:moveTo>
                  <a:lnTo>
                    <a:pt x="104013" y="0"/>
                  </a:lnTo>
                  <a:lnTo>
                    <a:pt x="95434" y="348"/>
                  </a:lnTo>
                  <a:lnTo>
                    <a:pt x="54889" y="12291"/>
                  </a:lnTo>
                  <a:lnTo>
                    <a:pt x="23164" y="38534"/>
                  </a:lnTo>
                  <a:lnTo>
                    <a:pt x="3981" y="75381"/>
                  </a:lnTo>
                  <a:lnTo>
                    <a:pt x="0" y="104013"/>
                  </a:lnTo>
                  <a:lnTo>
                    <a:pt x="0" y="519938"/>
                  </a:lnTo>
                  <a:lnTo>
                    <a:pt x="12309" y="569044"/>
                  </a:lnTo>
                  <a:lnTo>
                    <a:pt x="38571" y="600774"/>
                  </a:lnTo>
                  <a:lnTo>
                    <a:pt x="75412" y="619966"/>
                  </a:lnTo>
                  <a:lnTo>
                    <a:pt x="104013" y="623951"/>
                  </a:lnTo>
                  <a:lnTo>
                    <a:pt x="2584704" y="623951"/>
                  </a:lnTo>
                  <a:lnTo>
                    <a:pt x="2633810" y="611634"/>
                  </a:lnTo>
                  <a:lnTo>
                    <a:pt x="2665540" y="585363"/>
                  </a:lnTo>
                  <a:lnTo>
                    <a:pt x="2684732" y="548524"/>
                  </a:lnTo>
                  <a:lnTo>
                    <a:pt x="2688716" y="519938"/>
                  </a:lnTo>
                  <a:lnTo>
                    <a:pt x="2688716" y="104013"/>
                  </a:lnTo>
                  <a:lnTo>
                    <a:pt x="2676400" y="54849"/>
                  </a:lnTo>
                  <a:lnTo>
                    <a:pt x="2650129" y="23136"/>
                  </a:lnTo>
                  <a:lnTo>
                    <a:pt x="2613290" y="3975"/>
                  </a:lnTo>
                  <a:lnTo>
                    <a:pt x="2584704" y="0"/>
                  </a:lnTo>
                  <a:close/>
                </a:path>
              </a:pathLst>
            </a:custGeom>
            <a:solidFill>
              <a:srgbClr val="FC9203"/>
            </a:solidFill>
          </p:spPr>
          <p:txBody>
            <a:bodyPr wrap="square" lIns="0" tIns="0" rIns="0" bIns="0" rtlCol="0"/>
            <a:lstStyle/>
            <a:p>
              <a:endParaRPr/>
            </a:p>
          </p:txBody>
        </p:sp>
        <p:sp>
          <p:nvSpPr>
            <p:cNvPr id="85" name="object 26"/>
            <p:cNvSpPr txBox="1"/>
            <p:nvPr/>
          </p:nvSpPr>
          <p:spPr>
            <a:xfrm>
              <a:off x="9154794" y="3534972"/>
              <a:ext cx="2035810" cy="1640205"/>
            </a:xfrm>
            <a:prstGeom prst="rect">
              <a:avLst/>
            </a:prstGeom>
          </p:spPr>
          <p:txBody>
            <a:bodyPr vert="horz" wrap="square" lIns="0" tIns="0" rIns="0" bIns="0" rtlCol="0">
              <a:spAutoFit/>
            </a:bodyPr>
            <a:lstStyle/>
            <a:p>
              <a:pPr marL="349885">
                <a:lnSpc>
                  <a:spcPct val="100000"/>
                </a:lnSpc>
              </a:pPr>
              <a:r>
                <a:rPr sz="2100" b="1" spc="-5" dirty="0">
                  <a:solidFill>
                    <a:srgbClr val="FF0000"/>
                  </a:solidFill>
                  <a:latin typeface="微软雅黑"/>
                  <a:cs typeface="微软雅黑"/>
                </a:rPr>
                <a:t>1$ </a:t>
              </a:r>
              <a:r>
                <a:rPr sz="2100" b="1" dirty="0">
                  <a:latin typeface="微软雅黑"/>
                  <a:cs typeface="微软雅黑"/>
                </a:rPr>
                <a:t>芯片成本</a:t>
              </a:r>
              <a:endParaRPr sz="2100">
                <a:latin typeface="微软雅黑"/>
                <a:cs typeface="微软雅黑"/>
              </a:endParaRPr>
            </a:p>
            <a:p>
              <a:pPr marL="12700">
                <a:lnSpc>
                  <a:spcPct val="100000"/>
                </a:lnSpc>
                <a:spcBef>
                  <a:spcPts val="1490"/>
                </a:spcBef>
              </a:pPr>
              <a:r>
                <a:rPr sz="1900" spc="-10" dirty="0">
                  <a:latin typeface="Arial"/>
                  <a:cs typeface="Arial"/>
                </a:rPr>
                <a:t>•</a:t>
              </a:r>
              <a:r>
                <a:rPr sz="1900" spc="-5" dirty="0">
                  <a:latin typeface="微软雅黑"/>
                  <a:cs typeface="微软雅黑"/>
                </a:rPr>
                <a:t>简化射频硬件</a:t>
              </a:r>
              <a:endParaRPr sz="1900">
                <a:latin typeface="微软雅黑"/>
                <a:cs typeface="微软雅黑"/>
              </a:endParaRPr>
            </a:p>
            <a:p>
              <a:pPr marL="12700">
                <a:lnSpc>
                  <a:spcPct val="100000"/>
                </a:lnSpc>
                <a:spcBef>
                  <a:spcPts val="1140"/>
                </a:spcBef>
              </a:pPr>
              <a:r>
                <a:rPr sz="1900" spc="-10" dirty="0">
                  <a:latin typeface="Arial"/>
                  <a:cs typeface="Arial"/>
                </a:rPr>
                <a:t>•</a:t>
              </a:r>
              <a:r>
                <a:rPr sz="1900" spc="-5" dirty="0">
                  <a:latin typeface="微软雅黑"/>
                  <a:cs typeface="微软雅黑"/>
                </a:rPr>
                <a:t>简化协议降低成本</a:t>
              </a:r>
              <a:endParaRPr sz="1900">
                <a:latin typeface="微软雅黑"/>
                <a:cs typeface="微软雅黑"/>
              </a:endParaRPr>
            </a:p>
            <a:p>
              <a:pPr marL="12700">
                <a:lnSpc>
                  <a:spcPct val="100000"/>
                </a:lnSpc>
                <a:spcBef>
                  <a:spcPts val="1140"/>
                </a:spcBef>
              </a:pPr>
              <a:r>
                <a:rPr sz="1900" spc="-10" dirty="0">
                  <a:latin typeface="Arial"/>
                  <a:cs typeface="Arial"/>
                </a:rPr>
                <a:t>•</a:t>
              </a:r>
              <a:r>
                <a:rPr sz="1900" spc="-10" dirty="0">
                  <a:latin typeface="微软雅黑"/>
                  <a:cs typeface="微软雅黑"/>
                </a:rPr>
                <a:t>减小基带复杂度</a:t>
              </a:r>
              <a:endParaRPr sz="1900">
                <a:latin typeface="微软雅黑"/>
                <a:cs typeface="微软雅黑"/>
              </a:endParaRPr>
            </a:p>
          </p:txBody>
        </p:sp>
        <p:sp>
          <p:nvSpPr>
            <p:cNvPr id="86" name="object 27"/>
            <p:cNvSpPr txBox="1"/>
            <p:nvPr/>
          </p:nvSpPr>
          <p:spPr>
            <a:xfrm>
              <a:off x="3700017" y="3534972"/>
              <a:ext cx="1767839" cy="292100"/>
            </a:xfrm>
            <a:prstGeom prst="rect">
              <a:avLst/>
            </a:prstGeom>
          </p:spPr>
          <p:txBody>
            <a:bodyPr vert="horz" wrap="square" lIns="0" tIns="0" rIns="0" bIns="0" rtlCol="0">
              <a:spAutoFit/>
            </a:bodyPr>
            <a:lstStyle/>
            <a:p>
              <a:pPr marL="12700">
                <a:lnSpc>
                  <a:spcPct val="100000"/>
                </a:lnSpc>
              </a:pPr>
              <a:r>
                <a:rPr sz="2100" b="1" spc="-5" dirty="0">
                  <a:solidFill>
                    <a:srgbClr val="FF0000"/>
                  </a:solidFill>
                  <a:latin typeface="微软雅黑"/>
                  <a:cs typeface="微软雅黑"/>
                </a:rPr>
                <a:t>10 </a:t>
              </a:r>
              <a:r>
                <a:rPr sz="2100" b="1" dirty="0">
                  <a:solidFill>
                    <a:srgbClr val="FF0000"/>
                  </a:solidFill>
                  <a:latin typeface="微软雅黑"/>
                  <a:cs typeface="微软雅黑"/>
                </a:rPr>
                <a:t>年</a:t>
              </a:r>
              <a:r>
                <a:rPr sz="2100" b="1" dirty="0">
                  <a:latin typeface="微软雅黑"/>
                  <a:cs typeface="微软雅黑"/>
                </a:rPr>
                <a:t>电池寿命</a:t>
              </a:r>
              <a:endParaRPr sz="2100">
                <a:latin typeface="微软雅黑"/>
                <a:cs typeface="微软雅黑"/>
              </a:endParaRPr>
            </a:p>
          </p:txBody>
        </p:sp>
        <p:sp>
          <p:nvSpPr>
            <p:cNvPr id="87" name="object 28"/>
            <p:cNvSpPr txBox="1"/>
            <p:nvPr/>
          </p:nvSpPr>
          <p:spPr>
            <a:xfrm>
              <a:off x="6273546" y="3534972"/>
              <a:ext cx="2303780" cy="1661795"/>
            </a:xfrm>
            <a:prstGeom prst="rect">
              <a:avLst/>
            </a:prstGeom>
          </p:spPr>
          <p:txBody>
            <a:bodyPr vert="horz" wrap="square" lIns="0" tIns="0" rIns="0" bIns="0" rtlCol="0">
              <a:spAutoFit/>
            </a:bodyPr>
            <a:lstStyle/>
            <a:p>
              <a:pPr marL="12700">
                <a:lnSpc>
                  <a:spcPct val="100000"/>
                </a:lnSpc>
              </a:pPr>
              <a:r>
                <a:rPr sz="2100" b="1" spc="-5" dirty="0">
                  <a:solidFill>
                    <a:srgbClr val="FF0000"/>
                  </a:solidFill>
                  <a:latin typeface="微软雅黑"/>
                  <a:cs typeface="微软雅黑"/>
                </a:rPr>
                <a:t>100</a:t>
              </a:r>
              <a:r>
                <a:rPr sz="2100" b="1" spc="-10" dirty="0">
                  <a:solidFill>
                    <a:srgbClr val="FF0000"/>
                  </a:solidFill>
                  <a:latin typeface="微软雅黑"/>
                  <a:cs typeface="微软雅黑"/>
                </a:rPr>
                <a:t>K</a:t>
              </a:r>
              <a:r>
                <a:rPr sz="2100" b="1" dirty="0">
                  <a:latin typeface="微软雅黑"/>
                  <a:cs typeface="微软雅黑"/>
                </a:rPr>
                <a:t>连接数每小区</a:t>
              </a:r>
              <a:endParaRPr sz="2100">
                <a:latin typeface="微软雅黑"/>
                <a:cs typeface="微软雅黑"/>
              </a:endParaRPr>
            </a:p>
            <a:p>
              <a:pPr marL="55244">
                <a:lnSpc>
                  <a:spcPct val="100000"/>
                </a:lnSpc>
                <a:spcBef>
                  <a:spcPts val="1660"/>
                </a:spcBef>
              </a:pPr>
              <a:r>
                <a:rPr sz="1900" spc="-10" dirty="0">
                  <a:latin typeface="Arial"/>
                  <a:cs typeface="Arial"/>
                </a:rPr>
                <a:t>•</a:t>
              </a:r>
              <a:r>
                <a:rPr sz="1900" spc="-5" dirty="0">
                  <a:latin typeface="微软雅黑"/>
                  <a:cs typeface="微软雅黑"/>
                </a:rPr>
                <a:t>频谱效率高</a:t>
              </a:r>
              <a:endParaRPr sz="1900">
                <a:latin typeface="微软雅黑"/>
                <a:cs typeface="微软雅黑"/>
              </a:endParaRPr>
            </a:p>
            <a:p>
              <a:pPr marL="55244">
                <a:lnSpc>
                  <a:spcPct val="100000"/>
                </a:lnSpc>
                <a:spcBef>
                  <a:spcPts val="1140"/>
                </a:spcBef>
              </a:pPr>
              <a:r>
                <a:rPr sz="1900" spc="-10" dirty="0">
                  <a:latin typeface="Arial"/>
                  <a:cs typeface="Arial"/>
                </a:rPr>
                <a:t>•</a:t>
              </a:r>
              <a:r>
                <a:rPr sz="1900" spc="-5" dirty="0">
                  <a:latin typeface="微软雅黑"/>
                  <a:cs typeface="微软雅黑"/>
                </a:rPr>
                <a:t>小包数据发送特征</a:t>
              </a:r>
              <a:endParaRPr sz="1900">
                <a:latin typeface="微软雅黑"/>
                <a:cs typeface="微软雅黑"/>
              </a:endParaRPr>
            </a:p>
            <a:p>
              <a:pPr marL="55244">
                <a:lnSpc>
                  <a:spcPct val="100000"/>
                </a:lnSpc>
                <a:spcBef>
                  <a:spcPts val="1140"/>
                </a:spcBef>
              </a:pPr>
              <a:r>
                <a:rPr sz="1900" spc="-10" dirty="0">
                  <a:latin typeface="Arial"/>
                  <a:cs typeface="Arial"/>
                </a:rPr>
                <a:t>•</a:t>
              </a:r>
              <a:r>
                <a:rPr sz="1900" spc="-5" dirty="0">
                  <a:latin typeface="微软雅黑"/>
                  <a:cs typeface="微软雅黑"/>
                </a:rPr>
                <a:t>终端极低激活比</a:t>
              </a:r>
              <a:endParaRPr sz="1900">
                <a:latin typeface="微软雅黑"/>
                <a:cs typeface="微软雅黑"/>
              </a:endParaRPr>
            </a:p>
          </p:txBody>
        </p:sp>
        <p:sp>
          <p:nvSpPr>
            <p:cNvPr id="88" name="object 29"/>
            <p:cNvSpPr txBox="1"/>
            <p:nvPr/>
          </p:nvSpPr>
          <p:spPr>
            <a:xfrm>
              <a:off x="1389633" y="2855713"/>
              <a:ext cx="712470" cy="276999"/>
            </a:xfrm>
            <a:prstGeom prst="rect">
              <a:avLst/>
            </a:prstGeom>
          </p:spPr>
          <p:txBody>
            <a:bodyPr vert="horz" wrap="square" lIns="0" tIns="0" rIns="0" bIns="0" rtlCol="0">
              <a:spAutoFit/>
            </a:bodyPr>
            <a:lstStyle/>
            <a:p>
              <a:pPr marL="12700">
                <a:lnSpc>
                  <a:spcPct val="100000"/>
                </a:lnSpc>
              </a:pPr>
              <a:r>
                <a:rPr lang="zh-CN" altLang="en-US" sz="1800" b="1" dirty="0" smtClean="0">
                  <a:solidFill>
                    <a:srgbClr val="FFFFFF"/>
                  </a:solidFill>
                  <a:latin typeface="微软雅黑" panose="020B0503020204020204" pitchFamily="34" charset="-122"/>
                  <a:ea typeface="微软雅黑" panose="020B0503020204020204" pitchFamily="34" charset="-122"/>
                  <a:cs typeface="微软雅黑"/>
                </a:rPr>
                <a:t>深</a:t>
              </a:r>
              <a:r>
                <a:rPr sz="1800" b="1" dirty="0" err="1" smtClean="0">
                  <a:solidFill>
                    <a:srgbClr val="FFFFFF"/>
                  </a:solidFill>
                  <a:latin typeface="微软雅黑"/>
                  <a:cs typeface="微软雅黑"/>
                </a:rPr>
                <a:t>覆盖</a:t>
              </a:r>
              <a:endParaRPr sz="1800" dirty="0">
                <a:latin typeface="微软雅黑"/>
                <a:cs typeface="微软雅黑"/>
              </a:endParaRPr>
            </a:p>
          </p:txBody>
        </p:sp>
        <p:sp>
          <p:nvSpPr>
            <p:cNvPr id="89" name="object 30"/>
            <p:cNvSpPr txBox="1"/>
            <p:nvPr/>
          </p:nvSpPr>
          <p:spPr>
            <a:xfrm>
              <a:off x="565505" y="4073987"/>
              <a:ext cx="2276475" cy="1137920"/>
            </a:xfrm>
            <a:prstGeom prst="rect">
              <a:avLst/>
            </a:prstGeom>
          </p:spPr>
          <p:txBody>
            <a:bodyPr vert="horz" wrap="square" lIns="0" tIns="0" rIns="0" bIns="0" rtlCol="0">
              <a:spAutoFit/>
            </a:bodyPr>
            <a:lstStyle/>
            <a:p>
              <a:pPr marL="12700">
                <a:lnSpc>
                  <a:spcPct val="100000"/>
                </a:lnSpc>
              </a:pPr>
              <a:r>
                <a:rPr sz="1900" spc="-10" dirty="0">
                  <a:latin typeface="Arial"/>
                  <a:cs typeface="Arial"/>
                </a:rPr>
                <a:t>•</a:t>
              </a:r>
              <a:r>
                <a:rPr sz="1900" spc="-5" dirty="0">
                  <a:latin typeface="微软雅黑"/>
                  <a:cs typeface="微软雅黑"/>
                </a:rPr>
                <a:t>窄带功率谱密度提升</a:t>
              </a:r>
              <a:endParaRPr sz="1900">
                <a:latin typeface="微软雅黑"/>
                <a:cs typeface="微软雅黑"/>
              </a:endParaRPr>
            </a:p>
            <a:p>
              <a:pPr marL="12700">
                <a:lnSpc>
                  <a:spcPct val="100000"/>
                </a:lnSpc>
                <a:spcBef>
                  <a:spcPts val="1140"/>
                </a:spcBef>
              </a:pPr>
              <a:r>
                <a:rPr sz="1900" spc="-10" dirty="0">
                  <a:latin typeface="Arial"/>
                  <a:cs typeface="Arial"/>
                </a:rPr>
                <a:t>•</a:t>
              </a:r>
              <a:r>
                <a:rPr sz="1900" spc="-5" dirty="0">
                  <a:latin typeface="微软雅黑"/>
                  <a:cs typeface="微软雅黑"/>
                </a:rPr>
                <a:t>重传次数</a:t>
              </a:r>
              <a:endParaRPr sz="1900">
                <a:latin typeface="微软雅黑"/>
                <a:cs typeface="微软雅黑"/>
              </a:endParaRPr>
            </a:p>
            <a:p>
              <a:pPr marL="12700">
                <a:lnSpc>
                  <a:spcPct val="100000"/>
                </a:lnSpc>
                <a:spcBef>
                  <a:spcPts val="1140"/>
                </a:spcBef>
              </a:pPr>
              <a:r>
                <a:rPr sz="1900" spc="-10" dirty="0">
                  <a:latin typeface="Arial"/>
                  <a:cs typeface="Arial"/>
                </a:rPr>
                <a:t>•</a:t>
              </a:r>
              <a:r>
                <a:rPr sz="1900" spc="-10" dirty="0">
                  <a:latin typeface="微软雅黑"/>
                  <a:cs typeface="微软雅黑"/>
                </a:rPr>
                <a:t>编码增益</a:t>
              </a:r>
              <a:endParaRPr sz="1900">
                <a:latin typeface="微软雅黑"/>
                <a:cs typeface="微软雅黑"/>
              </a:endParaRPr>
            </a:p>
          </p:txBody>
        </p:sp>
        <p:sp>
          <p:nvSpPr>
            <p:cNvPr id="90" name="object 31"/>
            <p:cNvSpPr txBox="1"/>
            <p:nvPr/>
          </p:nvSpPr>
          <p:spPr>
            <a:xfrm>
              <a:off x="3334639" y="4078305"/>
              <a:ext cx="2479675" cy="1137285"/>
            </a:xfrm>
            <a:prstGeom prst="rect">
              <a:avLst/>
            </a:prstGeom>
          </p:spPr>
          <p:txBody>
            <a:bodyPr vert="horz" wrap="square" lIns="0" tIns="0" rIns="0" bIns="0" rtlCol="0">
              <a:spAutoFit/>
            </a:bodyPr>
            <a:lstStyle/>
            <a:p>
              <a:pPr marL="12700">
                <a:lnSpc>
                  <a:spcPct val="100000"/>
                </a:lnSpc>
              </a:pPr>
              <a:r>
                <a:rPr sz="1900" spc="-10" dirty="0">
                  <a:latin typeface="Arial"/>
                  <a:cs typeface="Arial"/>
                </a:rPr>
                <a:t>•</a:t>
              </a:r>
              <a:r>
                <a:rPr sz="1900" spc="-5" dirty="0">
                  <a:latin typeface="微软雅黑"/>
                  <a:cs typeface="微软雅黑"/>
                </a:rPr>
                <a:t>简化协议</a:t>
              </a:r>
              <a:r>
                <a:rPr sz="1900" dirty="0">
                  <a:latin typeface="微软雅黑"/>
                  <a:cs typeface="微软雅黑"/>
                </a:rPr>
                <a:t> </a:t>
              </a:r>
              <a:r>
                <a:rPr sz="1900" spc="-5" dirty="0">
                  <a:latin typeface="微软雅黑"/>
                  <a:cs typeface="微软雅黑"/>
                </a:rPr>
                <a:t>,</a:t>
              </a:r>
              <a:r>
                <a:rPr sz="1900" spc="10" dirty="0">
                  <a:latin typeface="微软雅黑"/>
                  <a:cs typeface="微软雅黑"/>
                </a:rPr>
                <a:t> </a:t>
              </a:r>
              <a:r>
                <a:rPr sz="1900" spc="-5" dirty="0">
                  <a:latin typeface="微软雅黑"/>
                  <a:cs typeface="微软雅黑"/>
                </a:rPr>
                <a:t>芯片功耗低</a:t>
              </a:r>
              <a:endParaRPr sz="1900">
                <a:latin typeface="微软雅黑"/>
                <a:cs typeface="微软雅黑"/>
              </a:endParaRPr>
            </a:p>
            <a:p>
              <a:pPr marL="12700">
                <a:lnSpc>
                  <a:spcPct val="100000"/>
                </a:lnSpc>
                <a:spcBef>
                  <a:spcPts val="1140"/>
                </a:spcBef>
              </a:pPr>
              <a:r>
                <a:rPr sz="1900" spc="-10" dirty="0">
                  <a:latin typeface="Arial"/>
                  <a:cs typeface="Arial"/>
                </a:rPr>
                <a:t>•</a:t>
              </a:r>
              <a:r>
                <a:rPr sz="1900" spc="-5" dirty="0">
                  <a:latin typeface="微软雅黑"/>
                  <a:cs typeface="微软雅黑"/>
                </a:rPr>
                <a:t>功放效率高</a:t>
              </a:r>
              <a:endParaRPr sz="1900">
                <a:latin typeface="微软雅黑"/>
                <a:cs typeface="微软雅黑"/>
              </a:endParaRPr>
            </a:p>
            <a:p>
              <a:pPr marL="12700">
                <a:lnSpc>
                  <a:spcPct val="100000"/>
                </a:lnSpc>
                <a:spcBef>
                  <a:spcPts val="1140"/>
                </a:spcBef>
              </a:pPr>
              <a:r>
                <a:rPr sz="1900" spc="-10" dirty="0">
                  <a:latin typeface="Arial"/>
                  <a:cs typeface="Arial"/>
                </a:rPr>
                <a:t>•</a:t>
              </a:r>
              <a:r>
                <a:rPr sz="1900" spc="-5" dirty="0">
                  <a:latin typeface="微软雅黑"/>
                  <a:cs typeface="微软雅黑"/>
                </a:rPr>
                <a:t>发射</a:t>
              </a:r>
              <a:r>
                <a:rPr sz="1900" dirty="0">
                  <a:latin typeface="微软雅黑"/>
                  <a:cs typeface="微软雅黑"/>
                </a:rPr>
                <a:t>/</a:t>
              </a:r>
              <a:r>
                <a:rPr sz="1900" spc="-5" dirty="0">
                  <a:latin typeface="微软雅黑"/>
                  <a:cs typeface="微软雅黑"/>
                </a:rPr>
                <a:t>接收时间短</a:t>
              </a:r>
              <a:endParaRPr sz="1900">
                <a:latin typeface="微软雅黑"/>
                <a:cs typeface="微软雅黑"/>
              </a:endParaRPr>
            </a:p>
          </p:txBody>
        </p:sp>
        <p:sp>
          <p:nvSpPr>
            <p:cNvPr id="91" name="object 32"/>
            <p:cNvSpPr/>
            <p:nvPr/>
          </p:nvSpPr>
          <p:spPr>
            <a:xfrm>
              <a:off x="402081" y="3317494"/>
              <a:ext cx="2689225" cy="2242820"/>
            </a:xfrm>
            <a:custGeom>
              <a:avLst/>
              <a:gdLst/>
              <a:ahLst/>
              <a:cxnLst/>
              <a:rect l="l" t="t" r="r" b="b"/>
              <a:pathLst>
                <a:path w="2689225" h="2242820">
                  <a:moveTo>
                    <a:pt x="0" y="227456"/>
                  </a:moveTo>
                  <a:lnTo>
                    <a:pt x="6609" y="172802"/>
                  </a:lnTo>
                  <a:lnTo>
                    <a:pt x="25382" y="122935"/>
                  </a:lnTo>
                  <a:lnTo>
                    <a:pt x="54740" y="79437"/>
                  </a:lnTo>
                  <a:lnTo>
                    <a:pt x="93101" y="43891"/>
                  </a:lnTo>
                  <a:lnTo>
                    <a:pt x="138885" y="17877"/>
                  </a:lnTo>
                  <a:lnTo>
                    <a:pt x="190511" y="2977"/>
                  </a:lnTo>
                  <a:lnTo>
                    <a:pt x="227393" y="0"/>
                  </a:lnTo>
                  <a:lnTo>
                    <a:pt x="2461260" y="0"/>
                  </a:lnTo>
                  <a:lnTo>
                    <a:pt x="2479912" y="754"/>
                  </a:lnTo>
                  <a:lnTo>
                    <a:pt x="2498150" y="2977"/>
                  </a:lnTo>
                  <a:lnTo>
                    <a:pt x="2549788" y="17877"/>
                  </a:lnTo>
                  <a:lnTo>
                    <a:pt x="2595585" y="43891"/>
                  </a:lnTo>
                  <a:lnTo>
                    <a:pt x="2633958" y="79437"/>
                  </a:lnTo>
                  <a:lnTo>
                    <a:pt x="2663325" y="122935"/>
                  </a:lnTo>
                  <a:lnTo>
                    <a:pt x="2682105" y="172802"/>
                  </a:lnTo>
                  <a:lnTo>
                    <a:pt x="2688717" y="227456"/>
                  </a:lnTo>
                  <a:lnTo>
                    <a:pt x="2688717" y="2015235"/>
                  </a:lnTo>
                  <a:lnTo>
                    <a:pt x="2687962" y="2033887"/>
                  </a:lnTo>
                  <a:lnTo>
                    <a:pt x="2685739" y="2052122"/>
                  </a:lnTo>
                  <a:lnTo>
                    <a:pt x="2670839" y="2103745"/>
                  </a:lnTo>
                  <a:lnTo>
                    <a:pt x="2644825" y="2149516"/>
                  </a:lnTo>
                  <a:lnTo>
                    <a:pt x="2609279" y="2187861"/>
                  </a:lnTo>
                  <a:lnTo>
                    <a:pt x="2565781" y="2217201"/>
                  </a:lnTo>
                  <a:lnTo>
                    <a:pt x="2515914" y="2235962"/>
                  </a:lnTo>
                  <a:lnTo>
                    <a:pt x="2461260" y="2242566"/>
                  </a:lnTo>
                  <a:lnTo>
                    <a:pt x="227393" y="2242566"/>
                  </a:lnTo>
                  <a:lnTo>
                    <a:pt x="208744" y="2241812"/>
                  </a:lnTo>
                  <a:lnTo>
                    <a:pt x="190511" y="2239592"/>
                  </a:lnTo>
                  <a:lnTo>
                    <a:pt x="138885" y="2224708"/>
                  </a:lnTo>
                  <a:lnTo>
                    <a:pt x="93101" y="2198719"/>
                  </a:lnTo>
                  <a:lnTo>
                    <a:pt x="54740" y="2163201"/>
                  </a:lnTo>
                  <a:lnTo>
                    <a:pt x="25382" y="2119730"/>
                  </a:lnTo>
                  <a:lnTo>
                    <a:pt x="6609" y="2069882"/>
                  </a:lnTo>
                  <a:lnTo>
                    <a:pt x="0" y="2015235"/>
                  </a:lnTo>
                  <a:lnTo>
                    <a:pt x="0" y="227456"/>
                  </a:lnTo>
                  <a:close/>
                </a:path>
              </a:pathLst>
            </a:custGeom>
            <a:ln w="19050">
              <a:solidFill>
                <a:srgbClr val="FC9203"/>
              </a:solidFill>
            </a:ln>
          </p:spPr>
          <p:txBody>
            <a:bodyPr wrap="square" lIns="0" tIns="0" rIns="0" bIns="0" rtlCol="0"/>
            <a:lstStyle/>
            <a:p>
              <a:endParaRPr/>
            </a:p>
          </p:txBody>
        </p:sp>
        <p:sp>
          <p:nvSpPr>
            <p:cNvPr id="92" name="object 33"/>
            <p:cNvSpPr/>
            <p:nvPr/>
          </p:nvSpPr>
          <p:spPr>
            <a:xfrm>
              <a:off x="3246247" y="3315208"/>
              <a:ext cx="2689225" cy="2242185"/>
            </a:xfrm>
            <a:custGeom>
              <a:avLst/>
              <a:gdLst/>
              <a:ahLst/>
              <a:cxnLst/>
              <a:rect l="l" t="t" r="r" b="b"/>
              <a:pathLst>
                <a:path w="2689225" h="2242185">
                  <a:moveTo>
                    <a:pt x="0" y="224662"/>
                  </a:moveTo>
                  <a:lnTo>
                    <a:pt x="6529" y="170673"/>
                  </a:lnTo>
                  <a:lnTo>
                    <a:pt x="25076" y="121416"/>
                  </a:lnTo>
                  <a:lnTo>
                    <a:pt x="54080" y="78454"/>
                  </a:lnTo>
                  <a:lnTo>
                    <a:pt x="91979" y="43346"/>
                  </a:lnTo>
                  <a:lnTo>
                    <a:pt x="137213" y="17654"/>
                  </a:lnTo>
                  <a:lnTo>
                    <a:pt x="188221" y="2940"/>
                  </a:lnTo>
                  <a:lnTo>
                    <a:pt x="224662" y="0"/>
                  </a:lnTo>
                  <a:lnTo>
                    <a:pt x="2464054" y="0"/>
                  </a:lnTo>
                  <a:lnTo>
                    <a:pt x="2482480" y="744"/>
                  </a:lnTo>
                  <a:lnTo>
                    <a:pt x="2500495" y="2940"/>
                  </a:lnTo>
                  <a:lnTo>
                    <a:pt x="2551503" y="17654"/>
                  </a:lnTo>
                  <a:lnTo>
                    <a:pt x="2596737" y="43346"/>
                  </a:lnTo>
                  <a:lnTo>
                    <a:pt x="2634636" y="78454"/>
                  </a:lnTo>
                  <a:lnTo>
                    <a:pt x="2663640" y="121416"/>
                  </a:lnTo>
                  <a:lnTo>
                    <a:pt x="2682187" y="170673"/>
                  </a:lnTo>
                  <a:lnTo>
                    <a:pt x="2688716" y="224662"/>
                  </a:lnTo>
                  <a:lnTo>
                    <a:pt x="2688716" y="2017014"/>
                  </a:lnTo>
                  <a:lnTo>
                    <a:pt x="2687972" y="2035440"/>
                  </a:lnTo>
                  <a:lnTo>
                    <a:pt x="2685776" y="2053455"/>
                  </a:lnTo>
                  <a:lnTo>
                    <a:pt x="2671062" y="2104463"/>
                  </a:lnTo>
                  <a:lnTo>
                    <a:pt x="2645370" y="2149697"/>
                  </a:lnTo>
                  <a:lnTo>
                    <a:pt x="2610262" y="2187596"/>
                  </a:lnTo>
                  <a:lnTo>
                    <a:pt x="2567300" y="2216600"/>
                  </a:lnTo>
                  <a:lnTo>
                    <a:pt x="2518043" y="2235147"/>
                  </a:lnTo>
                  <a:lnTo>
                    <a:pt x="2464054" y="2241677"/>
                  </a:lnTo>
                  <a:lnTo>
                    <a:pt x="224662" y="2241677"/>
                  </a:lnTo>
                  <a:lnTo>
                    <a:pt x="206236" y="2240932"/>
                  </a:lnTo>
                  <a:lnTo>
                    <a:pt x="188221" y="2238736"/>
                  </a:lnTo>
                  <a:lnTo>
                    <a:pt x="137213" y="2224022"/>
                  </a:lnTo>
                  <a:lnTo>
                    <a:pt x="91979" y="2198330"/>
                  </a:lnTo>
                  <a:lnTo>
                    <a:pt x="54080" y="2163222"/>
                  </a:lnTo>
                  <a:lnTo>
                    <a:pt x="25076" y="2120260"/>
                  </a:lnTo>
                  <a:lnTo>
                    <a:pt x="6529" y="2071003"/>
                  </a:lnTo>
                  <a:lnTo>
                    <a:pt x="0" y="2017014"/>
                  </a:lnTo>
                  <a:lnTo>
                    <a:pt x="0" y="224662"/>
                  </a:lnTo>
                  <a:close/>
                </a:path>
              </a:pathLst>
            </a:custGeom>
            <a:ln w="19050">
              <a:solidFill>
                <a:srgbClr val="7BBE33"/>
              </a:solidFill>
            </a:ln>
          </p:spPr>
          <p:txBody>
            <a:bodyPr wrap="square" lIns="0" tIns="0" rIns="0" bIns="0" rtlCol="0"/>
            <a:lstStyle/>
            <a:p>
              <a:endParaRPr/>
            </a:p>
          </p:txBody>
        </p:sp>
        <p:sp>
          <p:nvSpPr>
            <p:cNvPr id="93" name="object 34"/>
            <p:cNvSpPr/>
            <p:nvPr/>
          </p:nvSpPr>
          <p:spPr>
            <a:xfrm>
              <a:off x="6090920" y="3317494"/>
              <a:ext cx="2688590" cy="2242185"/>
            </a:xfrm>
            <a:custGeom>
              <a:avLst/>
              <a:gdLst/>
              <a:ahLst/>
              <a:cxnLst/>
              <a:rect l="l" t="t" r="r" b="b"/>
              <a:pathLst>
                <a:path w="2688590" h="2242185">
                  <a:moveTo>
                    <a:pt x="0" y="216788"/>
                  </a:moveTo>
                  <a:lnTo>
                    <a:pt x="6298" y="164723"/>
                  </a:lnTo>
                  <a:lnTo>
                    <a:pt x="24188" y="117203"/>
                  </a:lnTo>
                  <a:lnTo>
                    <a:pt x="52162" y="75743"/>
                  </a:lnTo>
                  <a:lnTo>
                    <a:pt x="88715" y="41855"/>
                  </a:lnTo>
                  <a:lnTo>
                    <a:pt x="132337" y="17049"/>
                  </a:lnTo>
                  <a:lnTo>
                    <a:pt x="181524" y="2839"/>
                  </a:lnTo>
                  <a:lnTo>
                    <a:pt x="216662" y="0"/>
                  </a:lnTo>
                  <a:lnTo>
                    <a:pt x="2471928" y="0"/>
                  </a:lnTo>
                  <a:lnTo>
                    <a:pt x="2489694" y="719"/>
                  </a:lnTo>
                  <a:lnTo>
                    <a:pt x="2507065" y="2839"/>
                  </a:lnTo>
                  <a:lnTo>
                    <a:pt x="2556252" y="17049"/>
                  </a:lnTo>
                  <a:lnTo>
                    <a:pt x="2599874" y="41855"/>
                  </a:lnTo>
                  <a:lnTo>
                    <a:pt x="2636427" y="75743"/>
                  </a:lnTo>
                  <a:lnTo>
                    <a:pt x="2664401" y="117203"/>
                  </a:lnTo>
                  <a:lnTo>
                    <a:pt x="2682291" y="164723"/>
                  </a:lnTo>
                  <a:lnTo>
                    <a:pt x="2688589" y="216788"/>
                  </a:lnTo>
                  <a:lnTo>
                    <a:pt x="2688589" y="2024887"/>
                  </a:lnTo>
                  <a:lnTo>
                    <a:pt x="2687871" y="2042672"/>
                  </a:lnTo>
                  <a:lnTo>
                    <a:pt x="2685753" y="2060060"/>
                  </a:lnTo>
                  <a:lnTo>
                    <a:pt x="2671560" y="2109285"/>
                  </a:lnTo>
                  <a:lnTo>
                    <a:pt x="2646779" y="2152934"/>
                  </a:lnTo>
                  <a:lnTo>
                    <a:pt x="2612919" y="2189502"/>
                  </a:lnTo>
                  <a:lnTo>
                    <a:pt x="2571485" y="2217485"/>
                  </a:lnTo>
                  <a:lnTo>
                    <a:pt x="2523986" y="2235378"/>
                  </a:lnTo>
                  <a:lnTo>
                    <a:pt x="2471928" y="2241677"/>
                  </a:lnTo>
                  <a:lnTo>
                    <a:pt x="216662" y="2241677"/>
                  </a:lnTo>
                  <a:lnTo>
                    <a:pt x="198895" y="2240958"/>
                  </a:lnTo>
                  <a:lnTo>
                    <a:pt x="181524" y="2238840"/>
                  </a:lnTo>
                  <a:lnTo>
                    <a:pt x="132337" y="2224645"/>
                  </a:lnTo>
                  <a:lnTo>
                    <a:pt x="88715" y="2199858"/>
                  </a:lnTo>
                  <a:lnTo>
                    <a:pt x="52162" y="2165984"/>
                  </a:lnTo>
                  <a:lnTo>
                    <a:pt x="24188" y="2124529"/>
                  </a:lnTo>
                  <a:lnTo>
                    <a:pt x="6298" y="2076995"/>
                  </a:lnTo>
                  <a:lnTo>
                    <a:pt x="0" y="2024887"/>
                  </a:lnTo>
                  <a:lnTo>
                    <a:pt x="0" y="216788"/>
                  </a:lnTo>
                  <a:close/>
                </a:path>
              </a:pathLst>
            </a:custGeom>
            <a:ln w="19050">
              <a:solidFill>
                <a:srgbClr val="A6A6A6"/>
              </a:solidFill>
            </a:ln>
          </p:spPr>
          <p:txBody>
            <a:bodyPr wrap="square" lIns="0" tIns="0" rIns="0" bIns="0" rtlCol="0"/>
            <a:lstStyle/>
            <a:p>
              <a:endParaRPr/>
            </a:p>
          </p:txBody>
        </p:sp>
        <p:sp>
          <p:nvSpPr>
            <p:cNvPr id="94" name="object 35"/>
            <p:cNvSpPr/>
            <p:nvPr/>
          </p:nvSpPr>
          <p:spPr>
            <a:xfrm>
              <a:off x="3223260" y="2660904"/>
              <a:ext cx="2689225" cy="624205"/>
            </a:xfrm>
            <a:custGeom>
              <a:avLst/>
              <a:gdLst/>
              <a:ahLst/>
              <a:cxnLst/>
              <a:rect l="l" t="t" r="r" b="b"/>
              <a:pathLst>
                <a:path w="2689225" h="624204">
                  <a:moveTo>
                    <a:pt x="2584704" y="0"/>
                  </a:moveTo>
                  <a:lnTo>
                    <a:pt x="104012" y="0"/>
                  </a:lnTo>
                  <a:lnTo>
                    <a:pt x="95439" y="348"/>
                  </a:lnTo>
                  <a:lnTo>
                    <a:pt x="54906" y="12316"/>
                  </a:lnTo>
                  <a:lnTo>
                    <a:pt x="23176" y="38587"/>
                  </a:lnTo>
                  <a:lnTo>
                    <a:pt x="3984" y="75426"/>
                  </a:lnTo>
                  <a:lnTo>
                    <a:pt x="0" y="104012"/>
                  </a:lnTo>
                  <a:lnTo>
                    <a:pt x="0" y="520065"/>
                  </a:lnTo>
                  <a:lnTo>
                    <a:pt x="12284" y="569083"/>
                  </a:lnTo>
                  <a:lnTo>
                    <a:pt x="38554" y="600798"/>
                  </a:lnTo>
                  <a:lnTo>
                    <a:pt x="75409" y="619971"/>
                  </a:lnTo>
                  <a:lnTo>
                    <a:pt x="104012" y="623951"/>
                  </a:lnTo>
                  <a:lnTo>
                    <a:pt x="2584704" y="623951"/>
                  </a:lnTo>
                  <a:lnTo>
                    <a:pt x="2633807" y="611695"/>
                  </a:lnTo>
                  <a:lnTo>
                    <a:pt x="2665554" y="585472"/>
                  </a:lnTo>
                  <a:lnTo>
                    <a:pt x="2684736" y="548658"/>
                  </a:lnTo>
                  <a:lnTo>
                    <a:pt x="2688716" y="520065"/>
                  </a:lnTo>
                  <a:lnTo>
                    <a:pt x="2688716" y="104012"/>
                  </a:lnTo>
                  <a:lnTo>
                    <a:pt x="2676425" y="54906"/>
                  </a:lnTo>
                  <a:lnTo>
                    <a:pt x="2650182" y="23176"/>
                  </a:lnTo>
                  <a:lnTo>
                    <a:pt x="2613335" y="3984"/>
                  </a:lnTo>
                  <a:lnTo>
                    <a:pt x="2584704" y="0"/>
                  </a:lnTo>
                  <a:close/>
                </a:path>
              </a:pathLst>
            </a:custGeom>
            <a:solidFill>
              <a:srgbClr val="7BBE33"/>
            </a:solidFill>
          </p:spPr>
          <p:txBody>
            <a:bodyPr wrap="square" lIns="0" tIns="0" rIns="0" bIns="0" rtlCol="0"/>
            <a:lstStyle/>
            <a:p>
              <a:endParaRPr/>
            </a:p>
          </p:txBody>
        </p:sp>
        <p:sp>
          <p:nvSpPr>
            <p:cNvPr id="95" name="object 36"/>
            <p:cNvSpPr txBox="1"/>
            <p:nvPr/>
          </p:nvSpPr>
          <p:spPr>
            <a:xfrm>
              <a:off x="4202938" y="2840092"/>
              <a:ext cx="711200" cy="25400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微软雅黑"/>
                  <a:cs typeface="微软雅黑"/>
                </a:rPr>
                <a:t>低功耗</a:t>
              </a:r>
              <a:endParaRPr sz="1800">
                <a:latin typeface="微软雅黑"/>
                <a:cs typeface="微软雅黑"/>
              </a:endParaRPr>
            </a:p>
          </p:txBody>
        </p:sp>
        <p:sp>
          <p:nvSpPr>
            <p:cNvPr id="96" name="object 37"/>
            <p:cNvSpPr/>
            <p:nvPr/>
          </p:nvSpPr>
          <p:spPr>
            <a:xfrm>
              <a:off x="6084189" y="2661030"/>
              <a:ext cx="2688590" cy="624205"/>
            </a:xfrm>
            <a:custGeom>
              <a:avLst/>
              <a:gdLst/>
              <a:ahLst/>
              <a:cxnLst/>
              <a:rect l="l" t="t" r="r" b="b"/>
              <a:pathLst>
                <a:path w="2688590" h="624204">
                  <a:moveTo>
                    <a:pt x="2584704" y="0"/>
                  </a:moveTo>
                  <a:lnTo>
                    <a:pt x="104012" y="0"/>
                  </a:lnTo>
                  <a:lnTo>
                    <a:pt x="95422" y="348"/>
                  </a:lnTo>
                  <a:lnTo>
                    <a:pt x="54849" y="12291"/>
                  </a:lnTo>
                  <a:lnTo>
                    <a:pt x="23136" y="38534"/>
                  </a:lnTo>
                  <a:lnTo>
                    <a:pt x="3975" y="75381"/>
                  </a:lnTo>
                  <a:lnTo>
                    <a:pt x="0" y="104013"/>
                  </a:lnTo>
                  <a:lnTo>
                    <a:pt x="0" y="519938"/>
                  </a:lnTo>
                  <a:lnTo>
                    <a:pt x="12291" y="569044"/>
                  </a:lnTo>
                  <a:lnTo>
                    <a:pt x="38534" y="600774"/>
                  </a:lnTo>
                  <a:lnTo>
                    <a:pt x="75381" y="619966"/>
                  </a:lnTo>
                  <a:lnTo>
                    <a:pt x="104012" y="623951"/>
                  </a:lnTo>
                  <a:lnTo>
                    <a:pt x="2584704" y="623951"/>
                  </a:lnTo>
                  <a:lnTo>
                    <a:pt x="2633722" y="611666"/>
                  </a:lnTo>
                  <a:lnTo>
                    <a:pt x="2665437" y="585396"/>
                  </a:lnTo>
                  <a:lnTo>
                    <a:pt x="2684610" y="548541"/>
                  </a:lnTo>
                  <a:lnTo>
                    <a:pt x="2688590" y="519938"/>
                  </a:lnTo>
                  <a:lnTo>
                    <a:pt x="2688590" y="104013"/>
                  </a:lnTo>
                  <a:lnTo>
                    <a:pt x="2676334" y="54909"/>
                  </a:lnTo>
                  <a:lnTo>
                    <a:pt x="2650111" y="23162"/>
                  </a:lnTo>
                  <a:lnTo>
                    <a:pt x="2613297" y="3980"/>
                  </a:lnTo>
                  <a:lnTo>
                    <a:pt x="2584704" y="0"/>
                  </a:lnTo>
                  <a:close/>
                </a:path>
              </a:pathLst>
            </a:custGeom>
            <a:solidFill>
              <a:srgbClr val="A6A6A6"/>
            </a:solidFill>
          </p:spPr>
          <p:txBody>
            <a:bodyPr wrap="square" lIns="0" tIns="0" rIns="0" bIns="0" rtlCol="0"/>
            <a:lstStyle/>
            <a:p>
              <a:endParaRPr/>
            </a:p>
          </p:txBody>
        </p:sp>
        <p:sp>
          <p:nvSpPr>
            <p:cNvPr id="97" name="object 38"/>
            <p:cNvSpPr txBox="1"/>
            <p:nvPr/>
          </p:nvSpPr>
          <p:spPr>
            <a:xfrm>
              <a:off x="7073265" y="2870064"/>
              <a:ext cx="711200" cy="25400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微软雅黑"/>
                  <a:cs typeface="微软雅黑"/>
                </a:rPr>
                <a:t>大连接</a:t>
              </a:r>
              <a:endParaRPr sz="1800">
                <a:latin typeface="微软雅黑"/>
                <a:cs typeface="微软雅黑"/>
              </a:endParaRPr>
            </a:p>
          </p:txBody>
        </p:sp>
        <p:sp>
          <p:nvSpPr>
            <p:cNvPr id="98" name="object 39"/>
            <p:cNvSpPr/>
            <p:nvPr/>
          </p:nvSpPr>
          <p:spPr>
            <a:xfrm>
              <a:off x="8897493" y="2650617"/>
              <a:ext cx="2689225" cy="624205"/>
            </a:xfrm>
            <a:custGeom>
              <a:avLst/>
              <a:gdLst/>
              <a:ahLst/>
              <a:cxnLst/>
              <a:rect l="l" t="t" r="r" b="b"/>
              <a:pathLst>
                <a:path w="2689225" h="624204">
                  <a:moveTo>
                    <a:pt x="2584704" y="0"/>
                  </a:moveTo>
                  <a:lnTo>
                    <a:pt x="104012" y="0"/>
                  </a:lnTo>
                  <a:lnTo>
                    <a:pt x="95439" y="348"/>
                  </a:lnTo>
                  <a:lnTo>
                    <a:pt x="54906" y="12316"/>
                  </a:lnTo>
                  <a:lnTo>
                    <a:pt x="23176" y="38587"/>
                  </a:lnTo>
                  <a:lnTo>
                    <a:pt x="3984" y="75426"/>
                  </a:lnTo>
                  <a:lnTo>
                    <a:pt x="0" y="104012"/>
                  </a:lnTo>
                  <a:lnTo>
                    <a:pt x="0" y="519938"/>
                  </a:lnTo>
                  <a:lnTo>
                    <a:pt x="12316" y="569101"/>
                  </a:lnTo>
                  <a:lnTo>
                    <a:pt x="38587" y="600814"/>
                  </a:lnTo>
                  <a:lnTo>
                    <a:pt x="75426" y="619975"/>
                  </a:lnTo>
                  <a:lnTo>
                    <a:pt x="104012" y="623951"/>
                  </a:lnTo>
                  <a:lnTo>
                    <a:pt x="2584704" y="623951"/>
                  </a:lnTo>
                  <a:lnTo>
                    <a:pt x="2633810" y="611659"/>
                  </a:lnTo>
                  <a:lnTo>
                    <a:pt x="2665540" y="585416"/>
                  </a:lnTo>
                  <a:lnTo>
                    <a:pt x="2684732" y="548569"/>
                  </a:lnTo>
                  <a:lnTo>
                    <a:pt x="2688716" y="519938"/>
                  </a:lnTo>
                  <a:lnTo>
                    <a:pt x="2688716" y="104012"/>
                  </a:lnTo>
                  <a:lnTo>
                    <a:pt x="2676400" y="54906"/>
                  </a:lnTo>
                  <a:lnTo>
                    <a:pt x="2650129" y="23176"/>
                  </a:lnTo>
                  <a:lnTo>
                    <a:pt x="2613290" y="3984"/>
                  </a:lnTo>
                  <a:lnTo>
                    <a:pt x="2584704" y="0"/>
                  </a:lnTo>
                  <a:close/>
                </a:path>
              </a:pathLst>
            </a:custGeom>
            <a:solidFill>
              <a:srgbClr val="00AFEF"/>
            </a:solidFill>
          </p:spPr>
          <p:txBody>
            <a:bodyPr wrap="square" lIns="0" tIns="0" rIns="0" bIns="0" rtlCol="0"/>
            <a:lstStyle/>
            <a:p>
              <a:endParaRPr/>
            </a:p>
          </p:txBody>
        </p:sp>
        <p:sp>
          <p:nvSpPr>
            <p:cNvPr id="99" name="object 40"/>
            <p:cNvSpPr txBox="1"/>
            <p:nvPr/>
          </p:nvSpPr>
          <p:spPr>
            <a:xfrm>
              <a:off x="9878314" y="2836536"/>
              <a:ext cx="712470" cy="25400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微软雅黑"/>
                  <a:cs typeface="微软雅黑"/>
                </a:rPr>
                <a:t>低成本</a:t>
              </a:r>
              <a:endParaRPr sz="1800">
                <a:latin typeface="微软雅黑"/>
                <a:cs typeface="微软雅黑"/>
              </a:endParaRPr>
            </a:p>
          </p:txBody>
        </p:sp>
        <p:sp>
          <p:nvSpPr>
            <p:cNvPr id="100" name="object 41"/>
            <p:cNvSpPr/>
            <p:nvPr/>
          </p:nvSpPr>
          <p:spPr>
            <a:xfrm>
              <a:off x="8897746" y="3303270"/>
              <a:ext cx="2689225" cy="2241550"/>
            </a:xfrm>
            <a:custGeom>
              <a:avLst/>
              <a:gdLst/>
              <a:ahLst/>
              <a:cxnLst/>
              <a:rect l="l" t="t" r="r" b="b"/>
              <a:pathLst>
                <a:path w="2689225" h="2241550">
                  <a:moveTo>
                    <a:pt x="0" y="224535"/>
                  </a:moveTo>
                  <a:lnTo>
                    <a:pt x="6529" y="170595"/>
                  </a:lnTo>
                  <a:lnTo>
                    <a:pt x="25076" y="121373"/>
                  </a:lnTo>
                  <a:lnTo>
                    <a:pt x="54080" y="78433"/>
                  </a:lnTo>
                  <a:lnTo>
                    <a:pt x="91979" y="43338"/>
                  </a:lnTo>
                  <a:lnTo>
                    <a:pt x="137213" y="17652"/>
                  </a:lnTo>
                  <a:lnTo>
                    <a:pt x="188221" y="2940"/>
                  </a:lnTo>
                  <a:lnTo>
                    <a:pt x="224662" y="0"/>
                  </a:lnTo>
                  <a:lnTo>
                    <a:pt x="2464180" y="0"/>
                  </a:lnTo>
                  <a:lnTo>
                    <a:pt x="2482588" y="744"/>
                  </a:lnTo>
                  <a:lnTo>
                    <a:pt x="2500588" y="2940"/>
                  </a:lnTo>
                  <a:lnTo>
                    <a:pt x="2551557" y="17652"/>
                  </a:lnTo>
                  <a:lnTo>
                    <a:pt x="2596764" y="43338"/>
                  </a:lnTo>
                  <a:lnTo>
                    <a:pt x="2634648" y="78433"/>
                  </a:lnTo>
                  <a:lnTo>
                    <a:pt x="2663644" y="121373"/>
                  </a:lnTo>
                  <a:lnTo>
                    <a:pt x="2682188" y="170595"/>
                  </a:lnTo>
                  <a:lnTo>
                    <a:pt x="2688717" y="224535"/>
                  </a:lnTo>
                  <a:lnTo>
                    <a:pt x="2688717" y="2017014"/>
                  </a:lnTo>
                  <a:lnTo>
                    <a:pt x="2687972" y="2035421"/>
                  </a:lnTo>
                  <a:lnTo>
                    <a:pt x="2685776" y="2053421"/>
                  </a:lnTo>
                  <a:lnTo>
                    <a:pt x="2671064" y="2104390"/>
                  </a:lnTo>
                  <a:lnTo>
                    <a:pt x="2645378" y="2149597"/>
                  </a:lnTo>
                  <a:lnTo>
                    <a:pt x="2610283" y="2187481"/>
                  </a:lnTo>
                  <a:lnTo>
                    <a:pt x="2567343" y="2216477"/>
                  </a:lnTo>
                  <a:lnTo>
                    <a:pt x="2518121" y="2235021"/>
                  </a:lnTo>
                  <a:lnTo>
                    <a:pt x="2464180" y="2241549"/>
                  </a:lnTo>
                  <a:lnTo>
                    <a:pt x="224662" y="2241549"/>
                  </a:lnTo>
                  <a:lnTo>
                    <a:pt x="206236" y="2240805"/>
                  </a:lnTo>
                  <a:lnTo>
                    <a:pt x="188221" y="2238609"/>
                  </a:lnTo>
                  <a:lnTo>
                    <a:pt x="137213" y="2223896"/>
                  </a:lnTo>
                  <a:lnTo>
                    <a:pt x="91979" y="2198211"/>
                  </a:lnTo>
                  <a:lnTo>
                    <a:pt x="54080" y="2163116"/>
                  </a:lnTo>
                  <a:lnTo>
                    <a:pt x="25076" y="2120176"/>
                  </a:lnTo>
                  <a:lnTo>
                    <a:pt x="6529" y="2070954"/>
                  </a:lnTo>
                  <a:lnTo>
                    <a:pt x="0" y="2017014"/>
                  </a:lnTo>
                  <a:lnTo>
                    <a:pt x="0" y="224535"/>
                  </a:lnTo>
                  <a:close/>
                </a:path>
              </a:pathLst>
            </a:custGeom>
            <a:ln w="19050">
              <a:solidFill>
                <a:srgbClr val="00AFEF"/>
              </a:solidFill>
            </a:ln>
          </p:spPr>
          <p:txBody>
            <a:bodyPr wrap="square" lIns="0" tIns="0" rIns="0" bIns="0" rtlCol="0"/>
            <a:lstStyle/>
            <a:p>
              <a:endParaRPr/>
            </a:p>
          </p:txBody>
        </p:sp>
      </p:grpSp>
    </p:spTree>
    <p:extLst>
      <p:ext uri="{BB962C8B-B14F-4D97-AF65-F5344CB8AC3E}">
        <p14:creationId xmlns:p14="http://schemas.microsoft.com/office/powerpoint/2010/main" val="21894669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NB-</a:t>
            </a:r>
            <a:r>
              <a:rPr lang="en-US" altLang="zh-CN" sz="2800" dirty="0" err="1"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的不足</a:t>
            </a:r>
          </a:p>
        </p:txBody>
      </p:sp>
      <p:sp>
        <p:nvSpPr>
          <p:cNvPr id="8" name="内容占位符 7"/>
          <p:cNvSpPr>
            <a:spLocks noGrp="1"/>
          </p:cNvSpPr>
          <p:nvPr>
            <p:ph idx="1"/>
          </p:nvPr>
        </p:nvSpPr>
        <p:spPr>
          <a:xfrm>
            <a:off x="800100" y="1330325"/>
            <a:ext cx="10515600" cy="4351338"/>
          </a:xfrm>
        </p:spPr>
        <p:txBody>
          <a:bodyPr/>
          <a:lstStyle/>
          <a:p>
            <a:r>
              <a:rPr lang="zh-CN" altLang="en-US" dirty="0" smtClean="0"/>
              <a:t>缺少</a:t>
            </a:r>
            <a:r>
              <a:rPr lang="en-US" altLang="zh-CN" dirty="0" smtClean="0"/>
              <a:t>QOS</a:t>
            </a:r>
            <a:r>
              <a:rPr lang="zh-CN" altLang="en-US" dirty="0" smtClean="0"/>
              <a:t>支持</a:t>
            </a:r>
            <a:endParaRPr lang="en-US" altLang="zh-CN" dirty="0" smtClean="0"/>
          </a:p>
          <a:p>
            <a:r>
              <a:rPr lang="zh-CN" altLang="en-US" dirty="0" smtClean="0"/>
              <a:t>时延大，不确定</a:t>
            </a:r>
            <a:endParaRPr lang="en-US" altLang="zh-CN" dirty="0" smtClean="0"/>
          </a:p>
          <a:p>
            <a:endParaRPr lang="zh-CN" altLang="en-US" dirty="0"/>
          </a:p>
        </p:txBody>
      </p:sp>
    </p:spTree>
    <p:extLst>
      <p:ext uri="{BB962C8B-B14F-4D97-AF65-F5344CB8AC3E}">
        <p14:creationId xmlns:p14="http://schemas.microsoft.com/office/powerpoint/2010/main" val="21894669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目录</a:t>
            </a:r>
          </a:p>
        </p:txBody>
      </p:sp>
      <p:sp>
        <p:nvSpPr>
          <p:cNvPr id="4" name="标题 1"/>
          <p:cNvSpPr>
            <a:spLocks noGrp="1"/>
          </p:cNvSpPr>
          <p:nvPr>
            <p:ph type="title"/>
          </p:nvPr>
        </p:nvSpPr>
        <p:spPr>
          <a:xfrm>
            <a:off x="1397056" y="1188720"/>
            <a:ext cx="8166044" cy="4465320"/>
          </a:xfrm>
        </p:spPr>
        <p:txBody>
          <a:bodyPr>
            <a:normAutofit/>
          </a:bodyPr>
          <a:lstStyle/>
          <a:p>
            <a:pPr>
              <a:lnSpc>
                <a:spcPct val="200000"/>
              </a:lnSpc>
            </a:pPr>
            <a:r>
              <a:rPr lang="en-US" altLang="zh-CN" sz="2400" dirty="0" smtClean="0">
                <a:latin typeface="微软雅黑" panose="020B0503020204020204" charset="-122"/>
                <a:ea typeface="微软雅黑" panose="020B0503020204020204" charset="-122"/>
              </a:rPr>
              <a:t>1. </a:t>
            </a:r>
            <a:r>
              <a:rPr lang="zh-CN" altLang="en-US" sz="2400" dirty="0" smtClean="0">
                <a:latin typeface="微软雅黑" panose="020B0503020204020204" charset="-122"/>
                <a:ea typeface="微软雅黑" panose="020B0503020204020204" charset="-122"/>
              </a:rPr>
              <a:t>物联网发展趋势及</a:t>
            </a:r>
            <a:r>
              <a:rPr lang="en-US" altLang="zh-CN" sz="2400" dirty="0" smtClean="0">
                <a:latin typeface="微软雅黑" panose="020B0503020204020204" charset="-122"/>
                <a:ea typeface="微软雅黑" panose="020B0503020204020204" charset="-122"/>
              </a:rPr>
              <a:t>LPWA</a:t>
            </a:r>
            <a:r>
              <a:rPr lang="zh-CN" altLang="en-US" sz="2400" dirty="0" smtClean="0">
                <a:latin typeface="微软雅黑" panose="020B0503020204020204" charset="-122"/>
                <a:ea typeface="微软雅黑" panose="020B0503020204020204" charset="-122"/>
              </a:rPr>
              <a:t>兴起</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2. </a:t>
            </a:r>
            <a:r>
              <a:rPr lang="zh-CN" altLang="en-US" sz="2400" dirty="0" smtClean="0">
                <a:latin typeface="微软雅黑" panose="020B0503020204020204" charset="-122"/>
                <a:ea typeface="微软雅黑" panose="020B0503020204020204" charset="-122"/>
              </a:rPr>
              <a:t>窄带物联网</a:t>
            </a:r>
            <a:r>
              <a:rPr lang="en-US" altLang="zh-CN" sz="2400" dirty="0" smtClean="0">
                <a:latin typeface="微软雅黑" panose="020B0503020204020204" charset="-122"/>
                <a:ea typeface="微软雅黑" panose="020B0503020204020204" charset="-122"/>
              </a:rPr>
              <a:t>NB-</a:t>
            </a:r>
            <a:r>
              <a:rPr lang="en-US" altLang="zh-CN" sz="2400" dirty="0" err="1" smtClean="0">
                <a:latin typeface="微软雅黑" panose="020B0503020204020204" charset="-122"/>
                <a:ea typeface="微软雅黑" panose="020B0503020204020204" charset="-122"/>
              </a:rPr>
              <a:t>IoT</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800" b="1" dirty="0" smtClean="0">
                <a:solidFill>
                  <a:srgbClr val="0070C0"/>
                </a:solidFill>
                <a:latin typeface="微软雅黑" panose="020B0503020204020204" charset="-122"/>
                <a:ea typeface="微软雅黑" panose="020B0503020204020204" charset="-122"/>
              </a:rPr>
              <a:t>3. </a:t>
            </a:r>
            <a:r>
              <a:rPr lang="zh-CN" altLang="en-US" sz="2800" b="1" dirty="0" smtClean="0">
                <a:solidFill>
                  <a:srgbClr val="0070C0"/>
                </a:solidFill>
                <a:latin typeface="微软雅黑" panose="020B0503020204020204" charset="-122"/>
                <a:ea typeface="微软雅黑" panose="020B0503020204020204" charset="-122"/>
              </a:rPr>
              <a:t>基本</a:t>
            </a:r>
            <a:r>
              <a:rPr lang="en-US" altLang="zh-CN" sz="2800" b="1" dirty="0" smtClean="0">
                <a:solidFill>
                  <a:srgbClr val="0070C0"/>
                </a:solidFill>
                <a:latin typeface="微软雅黑" panose="020B0503020204020204" charset="-122"/>
                <a:ea typeface="微软雅黑" panose="020B0503020204020204" charset="-122"/>
              </a:rPr>
              <a:t>NB-</a:t>
            </a:r>
            <a:r>
              <a:rPr lang="en-US" altLang="zh-CN" sz="2800" b="1" dirty="0" err="1" smtClean="0">
                <a:solidFill>
                  <a:srgbClr val="0070C0"/>
                </a:solidFill>
                <a:latin typeface="微软雅黑" panose="020B0503020204020204" charset="-122"/>
                <a:ea typeface="微软雅黑" panose="020B0503020204020204" charset="-122"/>
              </a:rPr>
              <a:t>IoT</a:t>
            </a:r>
            <a:r>
              <a:rPr lang="zh-CN" altLang="en-US" sz="2800" b="1" dirty="0" smtClean="0">
                <a:solidFill>
                  <a:srgbClr val="0070C0"/>
                </a:solidFill>
                <a:latin typeface="微软雅黑" panose="020B0503020204020204" charset="-122"/>
                <a:ea typeface="微软雅黑" panose="020B0503020204020204" charset="-122"/>
              </a:rPr>
              <a:t>物联网应用系统的架构及开发</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4. NB-</a:t>
            </a:r>
            <a:r>
              <a:rPr lang="en-US" altLang="zh-CN" sz="2400" dirty="0" err="1" smtClean="0">
                <a:latin typeface="微软雅黑" panose="020B0503020204020204" charset="-122"/>
                <a:ea typeface="微软雅黑" panose="020B0503020204020204" charset="-122"/>
              </a:rPr>
              <a:t>IoT</a:t>
            </a:r>
            <a:r>
              <a:rPr lang="zh-CN" altLang="en-US" sz="2400" dirty="0" smtClean="0">
                <a:latin typeface="微软雅黑" panose="020B0503020204020204" charset="-122"/>
                <a:ea typeface="微软雅黑" panose="020B0503020204020204" charset="-122"/>
              </a:rPr>
              <a:t>应用</a:t>
            </a:r>
            <a:br>
              <a:rPr lang="zh-CN" altLang="en-US" sz="2400" dirty="0" smtClean="0">
                <a:latin typeface="微软雅黑" panose="020B0503020204020204" charset="-122"/>
                <a:ea typeface="微软雅黑" panose="020B0503020204020204" charset="-122"/>
              </a:rPr>
            </a:b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16" name="标题 6"/>
          <p:cNvSpPr>
            <a:spLocks noGrp="1"/>
          </p:cNvSpPr>
          <p:nvPr>
            <p:ph type="title"/>
          </p:nvPr>
        </p:nvSpPr>
        <p:spPr>
          <a:xfrm>
            <a:off x="178997" y="179316"/>
            <a:ext cx="8965005" cy="723727"/>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物联网</a:t>
            </a:r>
            <a:endParaRPr lang="zh-CN" altLang="en-US" sz="3200" dirty="0">
              <a:latin typeface="微软雅黑" panose="020B0503020204020204" pitchFamily="34" charset="-122"/>
              <a:ea typeface="微软雅黑" panose="020B0503020204020204" pitchFamily="34" charset="-122"/>
            </a:endParaRPr>
          </a:p>
        </p:txBody>
      </p:sp>
      <p:pic>
        <p:nvPicPr>
          <p:cNvPr id="34" name="图片 33" descr="物联网.png"/>
          <p:cNvPicPr>
            <a:picLocks noChangeAspect="1"/>
          </p:cNvPicPr>
          <p:nvPr/>
        </p:nvPicPr>
        <p:blipFill>
          <a:blip r:embed="rId2"/>
          <a:stretch>
            <a:fillRect/>
          </a:stretch>
        </p:blipFill>
        <p:spPr>
          <a:xfrm>
            <a:off x="364073" y="1364974"/>
            <a:ext cx="10963290" cy="5093604"/>
          </a:xfrm>
          <a:prstGeom prst="rect">
            <a:avLst/>
          </a:prstGeom>
        </p:spPr>
      </p:pic>
    </p:spTree>
    <p:extLst>
      <p:ext uri="{BB962C8B-B14F-4D97-AF65-F5344CB8AC3E}">
        <p14:creationId xmlns:p14="http://schemas.microsoft.com/office/powerpoint/2010/main" val="15860842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t>人们对物联网的看法</a:t>
            </a:r>
            <a:endParaRPr lang="zh-CN" altLang="en-US" sz="2800" dirty="0" smtClean="0">
              <a:latin typeface="微软雅黑" panose="020B0503020204020204" pitchFamily="34" charset="-122"/>
              <a:ea typeface="微软雅黑" panose="020B0503020204020204" pitchFamily="34" charset="-122"/>
            </a:endParaRPr>
          </a:p>
        </p:txBody>
      </p:sp>
      <p:pic>
        <p:nvPicPr>
          <p:cNvPr id="132098" name="Picture 2" descr="https://www.ibm.com/developerworks/cn/iot/library/iot-lp201-iot-architectures/image1.png"/>
          <p:cNvPicPr>
            <a:picLocks noChangeAspect="1" noChangeArrowheads="1"/>
          </p:cNvPicPr>
          <p:nvPr/>
        </p:nvPicPr>
        <p:blipFill>
          <a:blip r:embed="rId2"/>
          <a:srcRect/>
          <a:stretch>
            <a:fillRect/>
          </a:stretch>
        </p:blipFill>
        <p:spPr bwMode="auto">
          <a:xfrm>
            <a:off x="497840" y="820420"/>
            <a:ext cx="9804400" cy="5529580"/>
          </a:xfrm>
          <a:prstGeom prst="rect">
            <a:avLst/>
          </a:prstGeom>
          <a:noFill/>
        </p:spPr>
      </p:pic>
      <p:sp>
        <p:nvSpPr>
          <p:cNvPr id="6" name="矩形 5"/>
          <p:cNvSpPr/>
          <p:nvPr/>
        </p:nvSpPr>
        <p:spPr>
          <a:xfrm>
            <a:off x="5399520" y="5850374"/>
            <a:ext cx="6133410" cy="523220"/>
          </a:xfrm>
          <a:prstGeom prst="rect">
            <a:avLst/>
          </a:prstGeom>
        </p:spPr>
        <p:txBody>
          <a:bodyPr wrap="none">
            <a:spAutoFit/>
          </a:bodyPr>
          <a:lstStyle/>
          <a:p>
            <a:r>
              <a:rPr lang="zh-CN" altLang="en-US" sz="2800" b="1" dirty="0" smtClean="0"/>
              <a:t>通过 </a:t>
            </a:r>
            <a:r>
              <a:rPr lang="en-US" altLang="zh-CN" sz="2800" b="1" dirty="0" err="1" smtClean="0"/>
              <a:t>IoT</a:t>
            </a:r>
            <a:r>
              <a:rPr lang="en-US" altLang="zh-CN" sz="2800" b="1" dirty="0" smtClean="0"/>
              <a:t> </a:t>
            </a:r>
            <a:r>
              <a:rPr lang="zh-CN" altLang="en-US" sz="2800" b="1" dirty="0" smtClean="0"/>
              <a:t>架构简化 </a:t>
            </a:r>
            <a:r>
              <a:rPr lang="en-US" altLang="zh-CN" sz="2800" b="1" dirty="0" err="1" smtClean="0"/>
              <a:t>IoT</a:t>
            </a:r>
            <a:r>
              <a:rPr lang="en-US" altLang="zh-CN" sz="2800" b="1" dirty="0" smtClean="0"/>
              <a:t> </a:t>
            </a:r>
            <a:r>
              <a:rPr lang="zh-CN" altLang="en-US" sz="2800" b="1" dirty="0" smtClean="0"/>
              <a:t>解决方案的开发</a:t>
            </a:r>
            <a:endParaRPr lang="zh-CN" altLang="en-US"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sym typeface="Huawei Script Regular" charset="0"/>
              </a:rPr>
              <a:t>NB-IOT</a:t>
            </a:r>
            <a:r>
              <a:rPr lang="zh-CN" altLang="en-US" sz="2800" dirty="0" smtClean="0">
                <a:latin typeface="微软雅黑" panose="020B0503020204020204" pitchFamily="34" charset="-122"/>
                <a:ea typeface="微软雅黑" panose="020B0503020204020204" pitchFamily="34" charset="-122"/>
                <a:sym typeface="Huawei Script Regular" charset="0"/>
              </a:rPr>
              <a:t>解决方案总体架构</a:t>
            </a:r>
            <a:endParaRPr lang="zh-CN" altLang="en-US" sz="2800" dirty="0" smtClean="0">
              <a:latin typeface="微软雅黑" panose="020B0503020204020204" pitchFamily="34" charset="-122"/>
              <a:ea typeface="微软雅黑" panose="020B0503020204020204" pitchFamily="34" charset="-122"/>
            </a:endParaRPr>
          </a:p>
        </p:txBody>
      </p:sp>
      <p:grpSp>
        <p:nvGrpSpPr>
          <p:cNvPr id="7" name="组合 146"/>
          <p:cNvGrpSpPr/>
          <p:nvPr/>
        </p:nvGrpSpPr>
        <p:grpSpPr>
          <a:xfrm>
            <a:off x="703146" y="5423691"/>
            <a:ext cx="8280227" cy="1106649"/>
            <a:chOff x="905436" y="5227392"/>
            <a:chExt cx="8280227" cy="1106649"/>
          </a:xfrm>
        </p:grpSpPr>
        <p:sp>
          <p:nvSpPr>
            <p:cNvPr id="8" name="矩形 7"/>
            <p:cNvSpPr/>
            <p:nvPr/>
          </p:nvSpPr>
          <p:spPr>
            <a:xfrm>
              <a:off x="1194856" y="5647026"/>
              <a:ext cx="7990807" cy="276975"/>
            </a:xfrm>
            <a:prstGeom prst="rect">
              <a:avLst/>
            </a:prstGeom>
          </p:spPr>
          <p:txBody>
            <a:bodyPr wrap="square" lIns="91416" tIns="45708" rIns="91416" bIns="45708">
              <a:spAutoFit/>
            </a:bodyPr>
            <a:lstStyle/>
            <a:p>
              <a:r>
                <a:rPr lang="zh-CN" altLang="en-US" sz="1200" dirty="0">
                  <a:latin typeface="Arial" panose="020B0604020202020204" pitchFamily="34" charset="0"/>
                  <a:ea typeface="微软雅黑" panose="020B0503020204020204" pitchFamily="34" charset="-122"/>
                </a:rPr>
                <a:t>支持接口优化，优化</a:t>
              </a:r>
              <a:r>
                <a:rPr lang="en-US" altLang="zh-CN" sz="1200" dirty="0">
                  <a:latin typeface="Arial" panose="020B0604020202020204" pitchFamily="34" charset="0"/>
                  <a:ea typeface="微软雅黑" panose="020B0503020204020204" pitchFamily="34" charset="-122"/>
                </a:rPr>
                <a:t>30%</a:t>
              </a:r>
              <a:r>
                <a:rPr lang="zh-CN" altLang="en-US" sz="1200" dirty="0">
                  <a:latin typeface="Arial" panose="020B0604020202020204" pitchFamily="34" charset="0"/>
                  <a:ea typeface="微软雅黑" panose="020B0503020204020204" pitchFamily="34" charset="-122"/>
                </a:rPr>
                <a:t>以上信令开销，支持终端节电和降成本。</a:t>
              </a:r>
            </a:p>
          </p:txBody>
        </p:sp>
        <p:sp>
          <p:nvSpPr>
            <p:cNvPr id="9" name="椭圆 8"/>
            <p:cNvSpPr/>
            <p:nvPr/>
          </p:nvSpPr>
          <p:spPr bwMode="auto">
            <a:xfrm>
              <a:off x="905436" y="5628672"/>
              <a:ext cx="287957" cy="288032"/>
            </a:xfrm>
            <a:prstGeom prst="ellipse">
              <a:avLst/>
            </a:prstGeom>
            <a:solidFill>
              <a:srgbClr val="C00000"/>
            </a:solidFill>
            <a:ln w="9525" algn="ctr">
              <a:solidFill>
                <a:schemeClr val="bg1"/>
              </a:solidFill>
              <a:miter lim="800000"/>
              <a:headEnd/>
              <a:tailEnd/>
            </a:ln>
            <a:effectLst>
              <a:outerShdw dist="35921" dir="2700000" algn="ctr" rotWithShape="0">
                <a:srgbClr val="808080">
                  <a:alpha val="50000"/>
                </a:srgbClr>
              </a:outerShdw>
            </a:effectLst>
          </p:spPr>
          <p:txBody>
            <a:bodyPr wrap="none" lIns="35991" tIns="45708" rIns="35991" bIns="45708" rtlCol="0" anchor="ctr"/>
            <a:lstStyle/>
            <a:p>
              <a:pPr algn="ctr">
                <a:spcBef>
                  <a:spcPts val="0"/>
                </a:spcBef>
              </a:pPr>
              <a:r>
                <a:rPr lang="en-US" altLang="zh-CN" sz="1200" b="1" dirty="0">
                  <a:latin typeface="Arial" panose="020B0604020202020204" pitchFamily="34" charset="0"/>
                  <a:ea typeface="微软雅黑" panose="020B0503020204020204" pitchFamily="34" charset="-122"/>
                </a:rPr>
                <a:t>2</a:t>
              </a:r>
              <a:endParaRPr lang="zh-CN" altLang="en-US" sz="1200" b="1" dirty="0">
                <a:latin typeface="Arial" panose="020B0604020202020204" pitchFamily="34" charset="0"/>
                <a:ea typeface="微软雅黑" panose="020B0503020204020204" pitchFamily="34" charset="-122"/>
              </a:endParaRPr>
            </a:p>
          </p:txBody>
        </p:sp>
        <p:sp>
          <p:nvSpPr>
            <p:cNvPr id="10" name="椭圆 9"/>
            <p:cNvSpPr/>
            <p:nvPr/>
          </p:nvSpPr>
          <p:spPr bwMode="auto">
            <a:xfrm>
              <a:off x="905436" y="6046009"/>
              <a:ext cx="287957" cy="288032"/>
            </a:xfrm>
            <a:prstGeom prst="ellipse">
              <a:avLst/>
            </a:prstGeom>
            <a:solidFill>
              <a:srgbClr val="C00000"/>
            </a:solidFill>
            <a:ln w="9525" algn="ctr">
              <a:solidFill>
                <a:schemeClr val="bg1"/>
              </a:solidFill>
              <a:miter lim="800000"/>
              <a:headEnd/>
              <a:tailEnd/>
            </a:ln>
            <a:effectLst>
              <a:outerShdw dist="35921" dir="2700000" algn="ctr" rotWithShape="0">
                <a:srgbClr val="808080">
                  <a:alpha val="50000"/>
                </a:srgbClr>
              </a:outerShdw>
            </a:effectLst>
          </p:spPr>
          <p:txBody>
            <a:bodyPr wrap="none" lIns="35991" tIns="45708" rIns="35991" bIns="45708" rtlCol="0" anchor="ctr"/>
            <a:lstStyle/>
            <a:p>
              <a:pPr algn="ctr">
                <a:spcBef>
                  <a:spcPts val="0"/>
                </a:spcBef>
              </a:pPr>
              <a:r>
                <a:rPr lang="en-US" altLang="zh-CN" sz="1200" b="1" dirty="0">
                  <a:latin typeface="Arial" panose="020B0604020202020204" pitchFamily="34" charset="0"/>
                  <a:ea typeface="微软雅黑" panose="020B0503020204020204" pitchFamily="34" charset="-122"/>
                </a:rPr>
                <a:t>3</a:t>
              </a:r>
              <a:endParaRPr lang="zh-CN" altLang="en-US" sz="1200" b="1" dirty="0">
                <a:latin typeface="Arial" panose="020B0604020202020204" pitchFamily="34" charset="0"/>
                <a:ea typeface="微软雅黑" panose="020B0503020204020204" pitchFamily="34" charset="-122"/>
              </a:endParaRPr>
            </a:p>
          </p:txBody>
        </p:sp>
        <p:sp>
          <p:nvSpPr>
            <p:cNvPr id="11" name="矩形 10"/>
            <p:cNvSpPr/>
            <p:nvPr/>
          </p:nvSpPr>
          <p:spPr>
            <a:xfrm>
              <a:off x="1194856" y="6046647"/>
              <a:ext cx="5453689" cy="276975"/>
            </a:xfrm>
            <a:prstGeom prst="rect">
              <a:avLst/>
            </a:prstGeom>
          </p:spPr>
          <p:txBody>
            <a:bodyPr wrap="none" lIns="91416" tIns="45708" rIns="91416" bIns="45708">
              <a:spAutoFit/>
            </a:bodyPr>
            <a:lstStyle/>
            <a:p>
              <a:r>
                <a:rPr lang="zh-CN" altLang="en-US" sz="1200" dirty="0">
                  <a:latin typeface="Arial" panose="020B0604020202020204" pitchFamily="34" charset="0"/>
                  <a:ea typeface="微软雅黑" panose="020B0503020204020204" pitchFamily="34" charset="-122"/>
                </a:rPr>
                <a:t>基于</a:t>
              </a:r>
              <a:r>
                <a:rPr lang="en-US" altLang="zh-CN" sz="1200" dirty="0">
                  <a:latin typeface="Arial" panose="020B0604020202020204" pitchFamily="34" charset="0"/>
                  <a:ea typeface="微软雅黑" panose="020B0503020204020204" pitchFamily="34" charset="-122"/>
                </a:rPr>
                <a:t>CloudEdge</a:t>
              </a:r>
              <a:r>
                <a:rPr lang="zh-CN" altLang="en-US" sz="1200" dirty="0">
                  <a:latin typeface="Arial" panose="020B0604020202020204" pitchFamily="34" charset="0"/>
                  <a:ea typeface="微软雅黑" panose="020B0503020204020204" pitchFamily="34" charset="-122"/>
                </a:rPr>
                <a:t>平台优化的</a:t>
              </a:r>
              <a:r>
                <a:rPr lang="en-US" altLang="zh-CN" sz="1200" dirty="0" err="1">
                  <a:latin typeface="Arial" panose="020B0604020202020204" pitchFamily="34" charset="0"/>
                  <a:ea typeface="微软雅黑" panose="020B0503020204020204" pitchFamily="34" charset="-122"/>
                </a:rPr>
                <a:t>IoT</a:t>
              </a:r>
              <a:r>
                <a:rPr lang="zh-CN" altLang="en-US" sz="1200" dirty="0">
                  <a:latin typeface="Arial" panose="020B0604020202020204" pitchFamily="34" charset="0"/>
                  <a:ea typeface="微软雅黑" panose="020B0503020204020204" pitchFamily="34" charset="-122"/>
                </a:rPr>
                <a:t>专用核心网，可与现网组</a:t>
              </a:r>
              <a:r>
                <a:rPr lang="en-US" altLang="zh-CN" sz="1200" dirty="0">
                  <a:latin typeface="Arial" panose="020B0604020202020204" pitchFamily="34" charset="0"/>
                  <a:ea typeface="微软雅黑" panose="020B0503020204020204" pitchFamily="34" charset="-122"/>
                </a:rPr>
                <a:t>pool</a:t>
              </a:r>
              <a:r>
                <a:rPr lang="zh-CN" altLang="en-US" sz="1200" dirty="0">
                  <a:latin typeface="Arial" panose="020B0604020202020204" pitchFamily="34" charset="0"/>
                  <a:ea typeface="微软雅黑" panose="020B0503020204020204" pitchFamily="34" charset="-122"/>
                </a:rPr>
                <a:t>，降低每连接成本</a:t>
              </a:r>
            </a:p>
          </p:txBody>
        </p:sp>
        <p:sp>
          <p:nvSpPr>
            <p:cNvPr id="12" name="矩形 11"/>
            <p:cNvSpPr/>
            <p:nvPr/>
          </p:nvSpPr>
          <p:spPr>
            <a:xfrm>
              <a:off x="1194856" y="5245749"/>
              <a:ext cx="7990807" cy="276975"/>
            </a:xfrm>
            <a:prstGeom prst="rect">
              <a:avLst/>
            </a:prstGeom>
          </p:spPr>
          <p:txBody>
            <a:bodyPr wrap="square" lIns="91416" tIns="45708" rIns="91416" bIns="45708">
              <a:spAutoFit/>
            </a:bodyPr>
            <a:lstStyle/>
            <a:p>
              <a:r>
                <a:rPr lang="zh-CN" altLang="en-US" sz="1200" dirty="0">
                  <a:latin typeface="Arial" panose="020B0604020202020204" pitchFamily="34" charset="0"/>
                  <a:ea typeface="微软雅黑" panose="020B0503020204020204" pitchFamily="34" charset="-122"/>
                </a:rPr>
                <a:t>重用站点基础设施，降低部署成本</a:t>
              </a:r>
            </a:p>
          </p:txBody>
        </p:sp>
        <p:sp>
          <p:nvSpPr>
            <p:cNvPr id="13" name="椭圆 12"/>
            <p:cNvSpPr/>
            <p:nvPr/>
          </p:nvSpPr>
          <p:spPr bwMode="auto">
            <a:xfrm>
              <a:off x="906899" y="5227392"/>
              <a:ext cx="287957" cy="288032"/>
            </a:xfrm>
            <a:prstGeom prst="ellipse">
              <a:avLst/>
            </a:prstGeom>
            <a:solidFill>
              <a:srgbClr val="C00000"/>
            </a:solidFill>
            <a:ln w="9525" algn="ctr">
              <a:solidFill>
                <a:schemeClr val="bg1"/>
              </a:solidFill>
              <a:miter lim="800000"/>
              <a:headEnd/>
              <a:tailEnd/>
            </a:ln>
            <a:effectLst>
              <a:outerShdw dist="35921" dir="2700000" algn="ctr" rotWithShape="0">
                <a:srgbClr val="808080">
                  <a:alpha val="50000"/>
                </a:srgbClr>
              </a:outerShdw>
            </a:effectLst>
          </p:spPr>
          <p:txBody>
            <a:bodyPr wrap="none" lIns="35991" tIns="45708" rIns="35991" bIns="45708" rtlCol="0" anchor="ctr"/>
            <a:lstStyle/>
            <a:p>
              <a:pPr algn="ctr">
                <a:spcBef>
                  <a:spcPts val="0"/>
                </a:spcBef>
              </a:pPr>
              <a:r>
                <a:rPr lang="en-US" altLang="zh-CN" sz="1200" b="1" dirty="0">
                  <a:latin typeface="Arial" panose="020B0604020202020204" pitchFamily="34" charset="0"/>
                  <a:ea typeface="微软雅黑" panose="020B0503020204020204" pitchFamily="34" charset="-122"/>
                </a:rPr>
                <a:t>1</a:t>
              </a:r>
              <a:endParaRPr lang="zh-CN" altLang="en-US" sz="1200" b="1" dirty="0">
                <a:latin typeface="Arial" panose="020B0604020202020204" pitchFamily="34" charset="0"/>
                <a:ea typeface="微软雅黑" panose="020B0503020204020204" pitchFamily="34" charset="-122"/>
              </a:endParaRPr>
            </a:p>
          </p:txBody>
        </p:sp>
      </p:grpSp>
      <p:sp>
        <p:nvSpPr>
          <p:cNvPr id="14" name="AutoShape 4"/>
          <p:cNvSpPr>
            <a:spLocks noChangeArrowheads="1"/>
          </p:cNvSpPr>
          <p:nvPr/>
        </p:nvSpPr>
        <p:spPr bwMode="gray">
          <a:xfrm>
            <a:off x="8327439" y="1321050"/>
            <a:ext cx="1800000" cy="2372836"/>
          </a:xfrm>
          <a:prstGeom prst="roundRect">
            <a:avLst>
              <a:gd name="adj" fmla="val 9681"/>
            </a:avLst>
          </a:prstGeom>
          <a:noFill/>
          <a:ln w="19050" algn="ctr">
            <a:solidFill>
              <a:srgbClr val="FF0000"/>
            </a:solidFill>
            <a:prstDash val="dash"/>
            <a:round/>
            <a:headEnd/>
            <a:tailEnd/>
          </a:ln>
        </p:spPr>
        <p:txBody>
          <a:bodyPr wrap="none" lIns="0" tIns="60912" rIns="0" bIns="60912"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800" kern="0" dirty="0">
              <a:latin typeface="Arial" panose="020B0604020202020204" pitchFamily="34" charset="0"/>
              <a:ea typeface="微软雅黑" panose="020B0503020204020204" pitchFamily="34" charset="-122"/>
              <a:cs typeface="Arial" pitchFamily="34" charset="0"/>
            </a:endParaRPr>
          </a:p>
        </p:txBody>
      </p:sp>
      <p:sp>
        <p:nvSpPr>
          <p:cNvPr id="15" name="AutoShape 4"/>
          <p:cNvSpPr>
            <a:spLocks noChangeArrowheads="1"/>
          </p:cNvSpPr>
          <p:nvPr/>
        </p:nvSpPr>
        <p:spPr bwMode="gray">
          <a:xfrm>
            <a:off x="3447225" y="1321050"/>
            <a:ext cx="1800000" cy="2372836"/>
          </a:xfrm>
          <a:prstGeom prst="roundRect">
            <a:avLst>
              <a:gd name="adj" fmla="val 9681"/>
            </a:avLst>
          </a:prstGeom>
          <a:noFill/>
          <a:ln w="19050" algn="ctr">
            <a:solidFill>
              <a:srgbClr val="FF0000"/>
            </a:solidFill>
            <a:prstDash val="dash"/>
            <a:round/>
            <a:headEnd/>
            <a:tailEnd/>
          </a:ln>
        </p:spPr>
        <p:txBody>
          <a:bodyPr wrap="none" lIns="0" tIns="60912" rIns="0" bIns="60912"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800" kern="0" dirty="0">
              <a:latin typeface="Arial" panose="020B0604020202020204" pitchFamily="34" charset="0"/>
              <a:ea typeface="微软雅黑" panose="020B0503020204020204" pitchFamily="34" charset="-122"/>
              <a:cs typeface="Arial" pitchFamily="34" charset="0"/>
            </a:endParaRPr>
          </a:p>
        </p:txBody>
      </p:sp>
      <p:sp>
        <p:nvSpPr>
          <p:cNvPr id="16" name="AutoShape 4"/>
          <p:cNvSpPr>
            <a:spLocks noChangeArrowheads="1"/>
          </p:cNvSpPr>
          <p:nvPr/>
        </p:nvSpPr>
        <p:spPr bwMode="gray">
          <a:xfrm>
            <a:off x="5967492" y="1321050"/>
            <a:ext cx="1800000" cy="2372836"/>
          </a:xfrm>
          <a:prstGeom prst="roundRect">
            <a:avLst>
              <a:gd name="adj" fmla="val 9681"/>
            </a:avLst>
          </a:prstGeom>
          <a:noFill/>
          <a:ln w="19050" algn="ctr">
            <a:solidFill>
              <a:srgbClr val="FF0000"/>
            </a:solidFill>
            <a:prstDash val="dash"/>
            <a:round/>
            <a:headEnd/>
            <a:tailEnd/>
          </a:ln>
        </p:spPr>
        <p:txBody>
          <a:bodyPr wrap="none" lIns="0" tIns="60912" rIns="0" bIns="60912"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800" kern="0" dirty="0">
              <a:latin typeface="Arial" panose="020B0604020202020204" pitchFamily="34" charset="0"/>
              <a:ea typeface="微软雅黑" panose="020B0503020204020204" pitchFamily="34" charset="-122"/>
              <a:cs typeface="Arial" pitchFamily="34" charset="0"/>
            </a:endParaRPr>
          </a:p>
        </p:txBody>
      </p:sp>
      <p:sp>
        <p:nvSpPr>
          <p:cNvPr id="17" name="Rectangle 110"/>
          <p:cNvSpPr>
            <a:spLocks noChangeArrowheads="1"/>
          </p:cNvSpPr>
          <p:nvPr/>
        </p:nvSpPr>
        <p:spPr bwMode="auto">
          <a:xfrm>
            <a:off x="3438268" y="1992504"/>
            <a:ext cx="1498209" cy="572635"/>
          </a:xfrm>
          <a:prstGeom prst="rect">
            <a:avLst/>
          </a:prstGeom>
          <a:noFill/>
          <a:ln w="9525">
            <a:noFill/>
            <a:miter lim="800000"/>
            <a:headEnd/>
            <a:tailEnd/>
          </a:ln>
        </p:spPr>
        <p:txBody>
          <a:bodyPr wrap="square" lIns="160840" tIns="80412" rIns="160840" bIns="80412">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spcBef>
                <a:spcPts val="0"/>
              </a:spcBef>
              <a:spcAft>
                <a:spcPts val="0"/>
              </a:spcAft>
              <a:defRPr/>
            </a:pPr>
            <a:r>
              <a:rPr lang="en-US" altLang="zh-CN" sz="1333" kern="0" dirty="0">
                <a:latin typeface="Arial" panose="020B0604020202020204" pitchFamily="34" charset="0"/>
                <a:ea typeface="微软雅黑" panose="020B0503020204020204" pitchFamily="34" charset="-122"/>
                <a:cs typeface="Arial" pitchFamily="34" charset="0"/>
              </a:rPr>
              <a:t>Single RAN</a:t>
            </a:r>
          </a:p>
          <a:p>
            <a:pPr algn="ctr" fontAlgn="auto">
              <a:spcBef>
                <a:spcPts val="0"/>
              </a:spcBef>
              <a:spcAft>
                <a:spcPts val="0"/>
              </a:spcAft>
              <a:defRPr/>
            </a:pPr>
            <a:r>
              <a:rPr lang="en-US" altLang="zh-CN" sz="1333" kern="0" dirty="0">
                <a:latin typeface="Arial" panose="020B0604020202020204" pitchFamily="34" charset="0"/>
                <a:ea typeface="微软雅黑" panose="020B0503020204020204" pitchFamily="34" charset="-122"/>
                <a:cs typeface="Arial" pitchFamily="34" charset="0"/>
              </a:rPr>
              <a:t>G/U/L/NB </a:t>
            </a:r>
            <a:r>
              <a:rPr lang="en-US" altLang="zh-CN" sz="1333" kern="0" dirty="0" err="1">
                <a:latin typeface="Arial" panose="020B0604020202020204" pitchFamily="34" charset="0"/>
                <a:ea typeface="微软雅黑" panose="020B0503020204020204" pitchFamily="34" charset="-122"/>
                <a:cs typeface="Arial" pitchFamily="34" charset="0"/>
              </a:rPr>
              <a:t>IoT</a:t>
            </a:r>
            <a:endParaRPr lang="en-US" altLang="zh-CN" sz="1333" kern="0" dirty="0">
              <a:latin typeface="Arial" panose="020B0604020202020204" pitchFamily="34" charset="0"/>
              <a:ea typeface="微软雅黑" panose="020B0503020204020204" pitchFamily="34" charset="-122"/>
              <a:cs typeface="Arial" pitchFamily="34" charset="0"/>
            </a:endParaRPr>
          </a:p>
        </p:txBody>
      </p:sp>
      <p:grpSp>
        <p:nvGrpSpPr>
          <p:cNvPr id="18" name="Group 171"/>
          <p:cNvGrpSpPr>
            <a:grpSpLocks noChangeAspect="1"/>
          </p:cNvGrpSpPr>
          <p:nvPr/>
        </p:nvGrpSpPr>
        <p:grpSpPr bwMode="auto">
          <a:xfrm>
            <a:off x="3802572" y="1460144"/>
            <a:ext cx="643545" cy="580988"/>
            <a:chOff x="2228" y="1321"/>
            <a:chExt cx="457" cy="563"/>
          </a:xfrm>
          <a:solidFill>
            <a:srgbClr val="FF6161"/>
          </a:solidFill>
        </p:grpSpPr>
        <p:sp>
          <p:nvSpPr>
            <p:cNvPr id="19" name="Rectangle 172"/>
            <p:cNvSpPr>
              <a:spLocks noChangeAspect="1" noChangeArrowheads="1"/>
            </p:cNvSpPr>
            <p:nvPr/>
          </p:nvSpPr>
          <p:spPr bwMode="auto">
            <a:xfrm>
              <a:off x="2491" y="1746"/>
              <a:ext cx="128" cy="16"/>
            </a:xfrm>
            <a:prstGeom prst="rect">
              <a:avLst/>
            </a:prstGeom>
            <a:grp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933" kern="0" dirty="0">
                <a:latin typeface="Arial" panose="020B0604020202020204" pitchFamily="34" charset="0"/>
                <a:ea typeface="微软雅黑" panose="020B0503020204020204" pitchFamily="34" charset="-122"/>
                <a:cs typeface="Arial" pitchFamily="34" charset="0"/>
              </a:endParaRPr>
            </a:p>
          </p:txBody>
        </p:sp>
        <p:sp>
          <p:nvSpPr>
            <p:cNvPr id="20" name="Freeform 173"/>
            <p:cNvSpPr>
              <a:spLocks noChangeAspect="1"/>
            </p:cNvSpPr>
            <p:nvPr/>
          </p:nvSpPr>
          <p:spPr bwMode="auto">
            <a:xfrm>
              <a:off x="2619" y="1690"/>
              <a:ext cx="66" cy="72"/>
            </a:xfrm>
            <a:custGeom>
              <a:avLst/>
              <a:gdLst>
                <a:gd name="T0" fmla="*/ 0 w 66"/>
                <a:gd name="T1" fmla="*/ 72 h 72"/>
                <a:gd name="T2" fmla="*/ 66 w 66"/>
                <a:gd name="T3" fmla="*/ 16 h 72"/>
                <a:gd name="T4" fmla="*/ 66 w 66"/>
                <a:gd name="T5" fmla="*/ 0 h 72"/>
                <a:gd name="T6" fmla="*/ 0 w 66"/>
                <a:gd name="T7" fmla="*/ 56 h 72"/>
                <a:gd name="T8" fmla="*/ 0 w 66"/>
                <a:gd name="T9" fmla="*/ 7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66" y="16"/>
                  </a:lnTo>
                  <a:lnTo>
                    <a:pt x="66" y="0"/>
                  </a:lnTo>
                  <a:lnTo>
                    <a:pt x="0" y="56"/>
                  </a:lnTo>
                  <a:lnTo>
                    <a:pt x="0" y="7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1" name="Freeform 174"/>
            <p:cNvSpPr>
              <a:spLocks noChangeAspect="1"/>
            </p:cNvSpPr>
            <p:nvPr/>
          </p:nvSpPr>
          <p:spPr bwMode="auto">
            <a:xfrm>
              <a:off x="2425" y="1690"/>
              <a:ext cx="66" cy="72"/>
            </a:xfrm>
            <a:custGeom>
              <a:avLst/>
              <a:gdLst>
                <a:gd name="T0" fmla="*/ 66 w 66"/>
                <a:gd name="T1" fmla="*/ 72 h 72"/>
                <a:gd name="T2" fmla="*/ 0 w 66"/>
                <a:gd name="T3" fmla="*/ 16 h 72"/>
                <a:gd name="T4" fmla="*/ 0 w 66"/>
                <a:gd name="T5" fmla="*/ 0 h 72"/>
                <a:gd name="T6" fmla="*/ 66 w 66"/>
                <a:gd name="T7" fmla="*/ 56 h 72"/>
                <a:gd name="T8" fmla="*/ 66 w 66"/>
                <a:gd name="T9" fmla="*/ 7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66" y="72"/>
                  </a:moveTo>
                  <a:lnTo>
                    <a:pt x="0" y="16"/>
                  </a:lnTo>
                  <a:lnTo>
                    <a:pt x="0" y="0"/>
                  </a:lnTo>
                  <a:lnTo>
                    <a:pt x="66" y="56"/>
                  </a:lnTo>
                  <a:lnTo>
                    <a:pt x="66" y="7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2" name="Freeform 175"/>
            <p:cNvSpPr>
              <a:spLocks noChangeAspect="1"/>
            </p:cNvSpPr>
            <p:nvPr/>
          </p:nvSpPr>
          <p:spPr bwMode="auto">
            <a:xfrm>
              <a:off x="2425" y="1634"/>
              <a:ext cx="260" cy="112"/>
            </a:xfrm>
            <a:custGeom>
              <a:avLst/>
              <a:gdLst>
                <a:gd name="T0" fmla="*/ 260 w 260"/>
                <a:gd name="T1" fmla="*/ 56 h 112"/>
                <a:gd name="T2" fmla="*/ 228 w 260"/>
                <a:gd name="T3" fmla="*/ 84 h 112"/>
                <a:gd name="T4" fmla="*/ 196 w 260"/>
                <a:gd name="T5" fmla="*/ 112 h 112"/>
                <a:gd name="T6" fmla="*/ 130 w 260"/>
                <a:gd name="T7" fmla="*/ 112 h 112"/>
                <a:gd name="T8" fmla="*/ 66 w 260"/>
                <a:gd name="T9" fmla="*/ 112 h 112"/>
                <a:gd name="T10" fmla="*/ 34 w 260"/>
                <a:gd name="T11" fmla="*/ 84 h 112"/>
                <a:gd name="T12" fmla="*/ 0 w 260"/>
                <a:gd name="T13" fmla="*/ 56 h 112"/>
                <a:gd name="T14" fmla="*/ 34 w 260"/>
                <a:gd name="T15" fmla="*/ 28 h 112"/>
                <a:gd name="T16" fmla="*/ 66 w 260"/>
                <a:gd name="T17" fmla="*/ 0 h 112"/>
                <a:gd name="T18" fmla="*/ 130 w 260"/>
                <a:gd name="T19" fmla="*/ 0 h 112"/>
                <a:gd name="T20" fmla="*/ 196 w 260"/>
                <a:gd name="T21" fmla="*/ 0 h 112"/>
                <a:gd name="T22" fmla="*/ 228 w 260"/>
                <a:gd name="T23" fmla="*/ 28 h 112"/>
                <a:gd name="T24" fmla="*/ 260 w 260"/>
                <a:gd name="T25" fmla="*/ 56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0"/>
                <a:gd name="T40" fmla="*/ 0 h 112"/>
                <a:gd name="T41" fmla="*/ 260 w 260"/>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0" h="112">
                  <a:moveTo>
                    <a:pt x="260" y="56"/>
                  </a:moveTo>
                  <a:lnTo>
                    <a:pt x="228" y="84"/>
                  </a:lnTo>
                  <a:lnTo>
                    <a:pt x="196" y="112"/>
                  </a:lnTo>
                  <a:lnTo>
                    <a:pt x="130" y="112"/>
                  </a:lnTo>
                  <a:lnTo>
                    <a:pt x="66" y="112"/>
                  </a:lnTo>
                  <a:lnTo>
                    <a:pt x="34" y="84"/>
                  </a:lnTo>
                  <a:lnTo>
                    <a:pt x="0" y="56"/>
                  </a:lnTo>
                  <a:lnTo>
                    <a:pt x="34" y="28"/>
                  </a:lnTo>
                  <a:lnTo>
                    <a:pt x="66" y="0"/>
                  </a:lnTo>
                  <a:lnTo>
                    <a:pt x="130" y="0"/>
                  </a:lnTo>
                  <a:lnTo>
                    <a:pt x="196" y="0"/>
                  </a:lnTo>
                  <a:lnTo>
                    <a:pt x="228" y="28"/>
                  </a:lnTo>
                  <a:lnTo>
                    <a:pt x="260" y="56"/>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3" name="Rectangle 176"/>
            <p:cNvSpPr>
              <a:spLocks noChangeAspect="1" noChangeArrowheads="1"/>
            </p:cNvSpPr>
            <p:nvPr/>
          </p:nvSpPr>
          <p:spPr bwMode="auto">
            <a:xfrm>
              <a:off x="2294" y="1806"/>
              <a:ext cx="129" cy="16"/>
            </a:xfrm>
            <a:prstGeom prst="rect">
              <a:avLst/>
            </a:prstGeom>
            <a:grp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933" kern="0" dirty="0">
                <a:latin typeface="Arial" panose="020B0604020202020204" pitchFamily="34" charset="0"/>
                <a:ea typeface="微软雅黑" panose="020B0503020204020204" pitchFamily="34" charset="-122"/>
                <a:cs typeface="Arial" pitchFamily="34" charset="0"/>
              </a:endParaRPr>
            </a:p>
          </p:txBody>
        </p:sp>
        <p:sp>
          <p:nvSpPr>
            <p:cNvPr id="24" name="Freeform 177"/>
            <p:cNvSpPr>
              <a:spLocks noChangeAspect="1"/>
            </p:cNvSpPr>
            <p:nvPr/>
          </p:nvSpPr>
          <p:spPr bwMode="auto">
            <a:xfrm>
              <a:off x="2423" y="1752"/>
              <a:ext cx="66" cy="70"/>
            </a:xfrm>
            <a:custGeom>
              <a:avLst/>
              <a:gdLst>
                <a:gd name="T0" fmla="*/ 0 w 66"/>
                <a:gd name="T1" fmla="*/ 70 h 70"/>
                <a:gd name="T2" fmla="*/ 66 w 66"/>
                <a:gd name="T3" fmla="*/ 16 h 70"/>
                <a:gd name="T4" fmla="*/ 66 w 66"/>
                <a:gd name="T5" fmla="*/ 0 h 70"/>
                <a:gd name="T6" fmla="*/ 0 w 66"/>
                <a:gd name="T7" fmla="*/ 54 h 70"/>
                <a:gd name="T8" fmla="*/ 0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0" y="70"/>
                  </a:moveTo>
                  <a:lnTo>
                    <a:pt x="66" y="16"/>
                  </a:lnTo>
                  <a:lnTo>
                    <a:pt x="66" y="0"/>
                  </a:lnTo>
                  <a:lnTo>
                    <a:pt x="0" y="54"/>
                  </a:lnTo>
                  <a:lnTo>
                    <a:pt x="0"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5" name="Freeform 178"/>
            <p:cNvSpPr>
              <a:spLocks noChangeAspect="1"/>
            </p:cNvSpPr>
            <p:nvPr/>
          </p:nvSpPr>
          <p:spPr bwMode="auto">
            <a:xfrm>
              <a:off x="2228" y="1752"/>
              <a:ext cx="66" cy="70"/>
            </a:xfrm>
            <a:custGeom>
              <a:avLst/>
              <a:gdLst>
                <a:gd name="T0" fmla="*/ 66 w 66"/>
                <a:gd name="T1" fmla="*/ 70 h 70"/>
                <a:gd name="T2" fmla="*/ 0 w 66"/>
                <a:gd name="T3" fmla="*/ 16 h 70"/>
                <a:gd name="T4" fmla="*/ 0 w 66"/>
                <a:gd name="T5" fmla="*/ 0 h 70"/>
                <a:gd name="T6" fmla="*/ 66 w 66"/>
                <a:gd name="T7" fmla="*/ 54 h 70"/>
                <a:gd name="T8" fmla="*/ 66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66" y="70"/>
                  </a:moveTo>
                  <a:lnTo>
                    <a:pt x="0" y="16"/>
                  </a:lnTo>
                  <a:lnTo>
                    <a:pt x="0" y="0"/>
                  </a:lnTo>
                  <a:lnTo>
                    <a:pt x="66" y="54"/>
                  </a:lnTo>
                  <a:lnTo>
                    <a:pt x="66"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6" name="Freeform 179"/>
            <p:cNvSpPr>
              <a:spLocks noChangeAspect="1"/>
            </p:cNvSpPr>
            <p:nvPr/>
          </p:nvSpPr>
          <p:spPr bwMode="auto">
            <a:xfrm>
              <a:off x="2228" y="1696"/>
              <a:ext cx="261" cy="110"/>
            </a:xfrm>
            <a:custGeom>
              <a:avLst/>
              <a:gdLst>
                <a:gd name="T0" fmla="*/ 261 w 261"/>
                <a:gd name="T1" fmla="*/ 56 h 110"/>
                <a:gd name="T2" fmla="*/ 227 w 261"/>
                <a:gd name="T3" fmla="*/ 82 h 110"/>
                <a:gd name="T4" fmla="*/ 195 w 261"/>
                <a:gd name="T5" fmla="*/ 110 h 110"/>
                <a:gd name="T6" fmla="*/ 130 w 261"/>
                <a:gd name="T7" fmla="*/ 110 h 110"/>
                <a:gd name="T8" fmla="*/ 66 w 261"/>
                <a:gd name="T9" fmla="*/ 110 h 110"/>
                <a:gd name="T10" fmla="*/ 32 w 261"/>
                <a:gd name="T11" fmla="*/ 82 h 110"/>
                <a:gd name="T12" fmla="*/ 0 w 261"/>
                <a:gd name="T13" fmla="*/ 56 h 110"/>
                <a:gd name="T14" fmla="*/ 32 w 261"/>
                <a:gd name="T15" fmla="*/ 28 h 110"/>
                <a:gd name="T16" fmla="*/ 66 w 261"/>
                <a:gd name="T17" fmla="*/ 0 h 110"/>
                <a:gd name="T18" fmla="*/ 130 w 261"/>
                <a:gd name="T19" fmla="*/ 0 h 110"/>
                <a:gd name="T20" fmla="*/ 195 w 261"/>
                <a:gd name="T21" fmla="*/ 0 h 110"/>
                <a:gd name="T22" fmla="*/ 227 w 261"/>
                <a:gd name="T23" fmla="*/ 28 h 110"/>
                <a:gd name="T24" fmla="*/ 261 w 261"/>
                <a:gd name="T25" fmla="*/ 56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1"/>
                <a:gd name="T40" fmla="*/ 0 h 110"/>
                <a:gd name="T41" fmla="*/ 261 w 261"/>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1" h="110">
                  <a:moveTo>
                    <a:pt x="261" y="56"/>
                  </a:moveTo>
                  <a:lnTo>
                    <a:pt x="227" y="82"/>
                  </a:lnTo>
                  <a:lnTo>
                    <a:pt x="195" y="110"/>
                  </a:lnTo>
                  <a:lnTo>
                    <a:pt x="130" y="110"/>
                  </a:lnTo>
                  <a:lnTo>
                    <a:pt x="66" y="110"/>
                  </a:lnTo>
                  <a:lnTo>
                    <a:pt x="32" y="82"/>
                  </a:lnTo>
                  <a:lnTo>
                    <a:pt x="0" y="56"/>
                  </a:lnTo>
                  <a:lnTo>
                    <a:pt x="32" y="28"/>
                  </a:lnTo>
                  <a:lnTo>
                    <a:pt x="66" y="0"/>
                  </a:lnTo>
                  <a:lnTo>
                    <a:pt x="130" y="0"/>
                  </a:lnTo>
                  <a:lnTo>
                    <a:pt x="195" y="0"/>
                  </a:lnTo>
                  <a:lnTo>
                    <a:pt x="227" y="28"/>
                  </a:lnTo>
                  <a:lnTo>
                    <a:pt x="261" y="56"/>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7" name="Rectangle 180"/>
            <p:cNvSpPr>
              <a:spLocks noChangeAspect="1" noChangeArrowheads="1"/>
            </p:cNvSpPr>
            <p:nvPr/>
          </p:nvSpPr>
          <p:spPr bwMode="auto">
            <a:xfrm>
              <a:off x="2491" y="1868"/>
              <a:ext cx="128" cy="16"/>
            </a:xfrm>
            <a:prstGeom prst="rect">
              <a:avLst/>
            </a:prstGeom>
            <a:grp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933" kern="0" dirty="0">
                <a:latin typeface="Arial" panose="020B0604020202020204" pitchFamily="34" charset="0"/>
                <a:ea typeface="微软雅黑" panose="020B0503020204020204" pitchFamily="34" charset="-122"/>
                <a:cs typeface="Arial" pitchFamily="34" charset="0"/>
              </a:endParaRPr>
            </a:p>
          </p:txBody>
        </p:sp>
        <p:sp>
          <p:nvSpPr>
            <p:cNvPr id="28" name="Freeform 181"/>
            <p:cNvSpPr>
              <a:spLocks noChangeAspect="1"/>
            </p:cNvSpPr>
            <p:nvPr/>
          </p:nvSpPr>
          <p:spPr bwMode="auto">
            <a:xfrm>
              <a:off x="2619" y="1814"/>
              <a:ext cx="66" cy="70"/>
            </a:xfrm>
            <a:custGeom>
              <a:avLst/>
              <a:gdLst>
                <a:gd name="T0" fmla="*/ 0 w 66"/>
                <a:gd name="T1" fmla="*/ 70 h 70"/>
                <a:gd name="T2" fmla="*/ 66 w 66"/>
                <a:gd name="T3" fmla="*/ 16 h 70"/>
                <a:gd name="T4" fmla="*/ 66 w 66"/>
                <a:gd name="T5" fmla="*/ 0 h 70"/>
                <a:gd name="T6" fmla="*/ 0 w 66"/>
                <a:gd name="T7" fmla="*/ 54 h 70"/>
                <a:gd name="T8" fmla="*/ 0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0" y="70"/>
                  </a:moveTo>
                  <a:lnTo>
                    <a:pt x="66" y="16"/>
                  </a:lnTo>
                  <a:lnTo>
                    <a:pt x="66" y="0"/>
                  </a:lnTo>
                  <a:lnTo>
                    <a:pt x="0" y="54"/>
                  </a:lnTo>
                  <a:lnTo>
                    <a:pt x="0"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9" name="Freeform 182"/>
            <p:cNvSpPr>
              <a:spLocks noChangeAspect="1"/>
            </p:cNvSpPr>
            <p:nvPr/>
          </p:nvSpPr>
          <p:spPr bwMode="auto">
            <a:xfrm>
              <a:off x="2425" y="1814"/>
              <a:ext cx="66" cy="70"/>
            </a:xfrm>
            <a:custGeom>
              <a:avLst/>
              <a:gdLst>
                <a:gd name="T0" fmla="*/ 66 w 66"/>
                <a:gd name="T1" fmla="*/ 70 h 70"/>
                <a:gd name="T2" fmla="*/ 0 w 66"/>
                <a:gd name="T3" fmla="*/ 16 h 70"/>
                <a:gd name="T4" fmla="*/ 0 w 66"/>
                <a:gd name="T5" fmla="*/ 0 h 70"/>
                <a:gd name="T6" fmla="*/ 66 w 66"/>
                <a:gd name="T7" fmla="*/ 54 h 70"/>
                <a:gd name="T8" fmla="*/ 66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66" y="70"/>
                  </a:moveTo>
                  <a:lnTo>
                    <a:pt x="0" y="16"/>
                  </a:lnTo>
                  <a:lnTo>
                    <a:pt x="0" y="0"/>
                  </a:lnTo>
                  <a:lnTo>
                    <a:pt x="66" y="54"/>
                  </a:lnTo>
                  <a:lnTo>
                    <a:pt x="66"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0" name="Freeform 183"/>
            <p:cNvSpPr>
              <a:spLocks noChangeAspect="1"/>
            </p:cNvSpPr>
            <p:nvPr/>
          </p:nvSpPr>
          <p:spPr bwMode="auto">
            <a:xfrm>
              <a:off x="2425" y="1758"/>
              <a:ext cx="260" cy="110"/>
            </a:xfrm>
            <a:custGeom>
              <a:avLst/>
              <a:gdLst>
                <a:gd name="T0" fmla="*/ 260 w 260"/>
                <a:gd name="T1" fmla="*/ 56 h 110"/>
                <a:gd name="T2" fmla="*/ 228 w 260"/>
                <a:gd name="T3" fmla="*/ 82 h 110"/>
                <a:gd name="T4" fmla="*/ 196 w 260"/>
                <a:gd name="T5" fmla="*/ 110 h 110"/>
                <a:gd name="T6" fmla="*/ 130 w 260"/>
                <a:gd name="T7" fmla="*/ 110 h 110"/>
                <a:gd name="T8" fmla="*/ 66 w 260"/>
                <a:gd name="T9" fmla="*/ 110 h 110"/>
                <a:gd name="T10" fmla="*/ 34 w 260"/>
                <a:gd name="T11" fmla="*/ 82 h 110"/>
                <a:gd name="T12" fmla="*/ 0 w 260"/>
                <a:gd name="T13" fmla="*/ 56 h 110"/>
                <a:gd name="T14" fmla="*/ 34 w 260"/>
                <a:gd name="T15" fmla="*/ 28 h 110"/>
                <a:gd name="T16" fmla="*/ 66 w 260"/>
                <a:gd name="T17" fmla="*/ 0 h 110"/>
                <a:gd name="T18" fmla="*/ 130 w 260"/>
                <a:gd name="T19" fmla="*/ 0 h 110"/>
                <a:gd name="T20" fmla="*/ 196 w 260"/>
                <a:gd name="T21" fmla="*/ 0 h 110"/>
                <a:gd name="T22" fmla="*/ 228 w 260"/>
                <a:gd name="T23" fmla="*/ 28 h 110"/>
                <a:gd name="T24" fmla="*/ 260 w 260"/>
                <a:gd name="T25" fmla="*/ 56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0"/>
                <a:gd name="T40" fmla="*/ 0 h 110"/>
                <a:gd name="T41" fmla="*/ 260 w 260"/>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0" h="110">
                  <a:moveTo>
                    <a:pt x="260" y="56"/>
                  </a:moveTo>
                  <a:lnTo>
                    <a:pt x="228" y="82"/>
                  </a:lnTo>
                  <a:lnTo>
                    <a:pt x="196" y="110"/>
                  </a:lnTo>
                  <a:lnTo>
                    <a:pt x="130" y="110"/>
                  </a:lnTo>
                  <a:lnTo>
                    <a:pt x="66" y="110"/>
                  </a:lnTo>
                  <a:lnTo>
                    <a:pt x="34" y="82"/>
                  </a:lnTo>
                  <a:lnTo>
                    <a:pt x="0" y="56"/>
                  </a:lnTo>
                  <a:lnTo>
                    <a:pt x="34" y="28"/>
                  </a:lnTo>
                  <a:lnTo>
                    <a:pt x="66" y="0"/>
                  </a:lnTo>
                  <a:lnTo>
                    <a:pt x="130" y="0"/>
                  </a:lnTo>
                  <a:lnTo>
                    <a:pt x="196" y="0"/>
                  </a:lnTo>
                  <a:lnTo>
                    <a:pt x="228" y="28"/>
                  </a:lnTo>
                  <a:lnTo>
                    <a:pt x="260" y="56"/>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1" name="Freeform 184"/>
            <p:cNvSpPr>
              <a:spLocks noChangeAspect="1"/>
            </p:cNvSpPr>
            <p:nvPr/>
          </p:nvSpPr>
          <p:spPr bwMode="auto">
            <a:xfrm>
              <a:off x="2461" y="1349"/>
              <a:ext cx="16" cy="16"/>
            </a:xfrm>
            <a:custGeom>
              <a:avLst/>
              <a:gdLst>
                <a:gd name="T0" fmla="*/ 4 w 16"/>
                <a:gd name="T1" fmla="*/ 0 h 16"/>
                <a:gd name="T2" fmla="*/ 12 w 16"/>
                <a:gd name="T3" fmla="*/ 0 h 16"/>
                <a:gd name="T4" fmla="*/ 16 w 16"/>
                <a:gd name="T5" fmla="*/ 16 h 16"/>
                <a:gd name="T6" fmla="*/ 0 w 16"/>
                <a:gd name="T7" fmla="*/ 16 h 16"/>
                <a:gd name="T8" fmla="*/ 4 w 16"/>
                <a:gd name="T9" fmla="*/ 0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4" y="0"/>
                  </a:moveTo>
                  <a:lnTo>
                    <a:pt x="12" y="0"/>
                  </a:lnTo>
                  <a:lnTo>
                    <a:pt x="16" y="16"/>
                  </a:lnTo>
                  <a:lnTo>
                    <a:pt x="0" y="16"/>
                  </a:lnTo>
                  <a:lnTo>
                    <a:pt x="4" y="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2" name="Freeform 185"/>
            <p:cNvSpPr>
              <a:spLocks noChangeAspect="1"/>
            </p:cNvSpPr>
            <p:nvPr/>
          </p:nvSpPr>
          <p:spPr bwMode="auto">
            <a:xfrm>
              <a:off x="2451" y="1361"/>
              <a:ext cx="36" cy="8"/>
            </a:xfrm>
            <a:custGeom>
              <a:avLst/>
              <a:gdLst>
                <a:gd name="T0" fmla="*/ 18 w 36"/>
                <a:gd name="T1" fmla="*/ 0 h 8"/>
                <a:gd name="T2" fmla="*/ 26 w 36"/>
                <a:gd name="T3" fmla="*/ 4 h 8"/>
                <a:gd name="T4" fmla="*/ 36 w 36"/>
                <a:gd name="T5" fmla="*/ 8 h 8"/>
                <a:gd name="T6" fmla="*/ 18 w 36"/>
                <a:gd name="T7" fmla="*/ 8 h 8"/>
                <a:gd name="T8" fmla="*/ 0 w 36"/>
                <a:gd name="T9" fmla="*/ 8 h 8"/>
                <a:gd name="T10" fmla="*/ 8 w 36"/>
                <a:gd name="T11" fmla="*/ 4 h 8"/>
                <a:gd name="T12" fmla="*/ 18 w 36"/>
                <a:gd name="T13" fmla="*/ 0 h 8"/>
                <a:gd name="T14" fmla="*/ 0 60000 65536"/>
                <a:gd name="T15" fmla="*/ 0 60000 65536"/>
                <a:gd name="T16" fmla="*/ 0 60000 65536"/>
                <a:gd name="T17" fmla="*/ 0 60000 65536"/>
                <a:gd name="T18" fmla="*/ 0 60000 65536"/>
                <a:gd name="T19" fmla="*/ 0 60000 65536"/>
                <a:gd name="T20" fmla="*/ 0 60000 65536"/>
                <a:gd name="T21" fmla="*/ 0 w 36"/>
                <a:gd name="T22" fmla="*/ 0 h 8"/>
                <a:gd name="T23" fmla="*/ 36 w 3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8">
                  <a:moveTo>
                    <a:pt x="18" y="0"/>
                  </a:moveTo>
                  <a:lnTo>
                    <a:pt x="26" y="4"/>
                  </a:lnTo>
                  <a:lnTo>
                    <a:pt x="36" y="8"/>
                  </a:lnTo>
                  <a:lnTo>
                    <a:pt x="18" y="8"/>
                  </a:lnTo>
                  <a:lnTo>
                    <a:pt x="0" y="8"/>
                  </a:lnTo>
                  <a:lnTo>
                    <a:pt x="8" y="4"/>
                  </a:lnTo>
                  <a:lnTo>
                    <a:pt x="18" y="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3" name="Freeform 186"/>
            <p:cNvSpPr>
              <a:spLocks noChangeAspect="1" noEditPoints="1"/>
            </p:cNvSpPr>
            <p:nvPr/>
          </p:nvSpPr>
          <p:spPr bwMode="auto">
            <a:xfrm>
              <a:off x="2348" y="1369"/>
              <a:ext cx="239" cy="367"/>
            </a:xfrm>
            <a:custGeom>
              <a:avLst/>
              <a:gdLst>
                <a:gd name="T0" fmla="*/ 235 w 239"/>
                <a:gd name="T1" fmla="*/ 311 h 367"/>
                <a:gd name="T2" fmla="*/ 201 w 239"/>
                <a:gd name="T3" fmla="*/ 285 h 367"/>
                <a:gd name="T4" fmla="*/ 191 w 239"/>
                <a:gd name="T5" fmla="*/ 226 h 367"/>
                <a:gd name="T6" fmla="*/ 167 w 239"/>
                <a:gd name="T7" fmla="*/ 208 h 367"/>
                <a:gd name="T8" fmla="*/ 135 w 239"/>
                <a:gd name="T9" fmla="*/ 32 h 367"/>
                <a:gd name="T10" fmla="*/ 143 w 239"/>
                <a:gd name="T11" fmla="*/ 18 h 367"/>
                <a:gd name="T12" fmla="*/ 135 w 239"/>
                <a:gd name="T13" fmla="*/ 12 h 367"/>
                <a:gd name="T14" fmla="*/ 135 w 239"/>
                <a:gd name="T15" fmla="*/ 0 h 367"/>
                <a:gd name="T16" fmla="*/ 107 w 239"/>
                <a:gd name="T17" fmla="*/ 10 h 367"/>
                <a:gd name="T18" fmla="*/ 105 w 239"/>
                <a:gd name="T19" fmla="*/ 12 h 367"/>
                <a:gd name="T20" fmla="*/ 99 w 239"/>
                <a:gd name="T21" fmla="*/ 26 h 367"/>
                <a:gd name="T22" fmla="*/ 109 w 239"/>
                <a:gd name="T23" fmla="*/ 32 h 367"/>
                <a:gd name="T24" fmla="*/ 50 w 239"/>
                <a:gd name="T25" fmla="*/ 208 h 367"/>
                <a:gd name="T26" fmla="*/ 67 w 239"/>
                <a:gd name="T27" fmla="*/ 226 h 367"/>
                <a:gd name="T28" fmla="*/ 4 w 239"/>
                <a:gd name="T29" fmla="*/ 285 h 367"/>
                <a:gd name="T30" fmla="*/ 28 w 239"/>
                <a:gd name="T31" fmla="*/ 311 h 367"/>
                <a:gd name="T32" fmla="*/ 121 w 239"/>
                <a:gd name="T33" fmla="*/ 367 h 367"/>
                <a:gd name="T34" fmla="*/ 211 w 239"/>
                <a:gd name="T35" fmla="*/ 311 h 367"/>
                <a:gd name="T36" fmla="*/ 121 w 239"/>
                <a:gd name="T37" fmla="*/ 50 h 367"/>
                <a:gd name="T38" fmla="*/ 121 w 239"/>
                <a:gd name="T39" fmla="*/ 208 h 367"/>
                <a:gd name="T40" fmla="*/ 121 w 239"/>
                <a:gd name="T41" fmla="*/ 48 h 367"/>
                <a:gd name="T42" fmla="*/ 121 w 239"/>
                <a:gd name="T43" fmla="*/ 230 h 367"/>
                <a:gd name="T44" fmla="*/ 175 w 239"/>
                <a:gd name="T45" fmla="*/ 285 h 367"/>
                <a:gd name="T46" fmla="*/ 67 w 239"/>
                <a:gd name="T47" fmla="*/ 285 h 367"/>
                <a:gd name="T48" fmla="*/ 121 w 239"/>
                <a:gd name="T49" fmla="*/ 363 h 367"/>
                <a:gd name="T50" fmla="*/ 34 w 239"/>
                <a:gd name="T51" fmla="*/ 361 h 367"/>
                <a:gd name="T52" fmla="*/ 40 w 239"/>
                <a:gd name="T53" fmla="*/ 353 h 367"/>
                <a:gd name="T54" fmla="*/ 46 w 239"/>
                <a:gd name="T55" fmla="*/ 347 h 367"/>
                <a:gd name="T56" fmla="*/ 54 w 239"/>
                <a:gd name="T57" fmla="*/ 339 h 367"/>
                <a:gd name="T58" fmla="*/ 69 w 239"/>
                <a:gd name="T59" fmla="*/ 331 h 367"/>
                <a:gd name="T60" fmla="*/ 85 w 239"/>
                <a:gd name="T61" fmla="*/ 325 h 367"/>
                <a:gd name="T62" fmla="*/ 95 w 239"/>
                <a:gd name="T63" fmla="*/ 325 h 367"/>
                <a:gd name="T64" fmla="*/ 107 w 239"/>
                <a:gd name="T65" fmla="*/ 323 h 367"/>
                <a:gd name="T66" fmla="*/ 121 w 239"/>
                <a:gd name="T67" fmla="*/ 323 h 367"/>
                <a:gd name="T68" fmla="*/ 133 w 239"/>
                <a:gd name="T69" fmla="*/ 323 h 367"/>
                <a:gd name="T70" fmla="*/ 145 w 239"/>
                <a:gd name="T71" fmla="*/ 325 h 367"/>
                <a:gd name="T72" fmla="*/ 155 w 239"/>
                <a:gd name="T73" fmla="*/ 325 h 367"/>
                <a:gd name="T74" fmla="*/ 173 w 239"/>
                <a:gd name="T75" fmla="*/ 331 h 367"/>
                <a:gd name="T76" fmla="*/ 185 w 239"/>
                <a:gd name="T77" fmla="*/ 339 h 367"/>
                <a:gd name="T78" fmla="*/ 195 w 239"/>
                <a:gd name="T79" fmla="*/ 347 h 367"/>
                <a:gd name="T80" fmla="*/ 201 w 239"/>
                <a:gd name="T81" fmla="*/ 357 h 367"/>
                <a:gd name="T82" fmla="*/ 205 w 239"/>
                <a:gd name="T83" fmla="*/ 363 h 3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9"/>
                <a:gd name="T127" fmla="*/ 0 h 367"/>
                <a:gd name="T128" fmla="*/ 239 w 239"/>
                <a:gd name="T129" fmla="*/ 367 h 3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9" h="367">
                  <a:moveTo>
                    <a:pt x="211" y="311"/>
                  </a:moveTo>
                  <a:lnTo>
                    <a:pt x="235" y="311"/>
                  </a:lnTo>
                  <a:lnTo>
                    <a:pt x="235" y="285"/>
                  </a:lnTo>
                  <a:lnTo>
                    <a:pt x="201" y="285"/>
                  </a:lnTo>
                  <a:lnTo>
                    <a:pt x="175" y="226"/>
                  </a:lnTo>
                  <a:lnTo>
                    <a:pt x="191" y="226"/>
                  </a:lnTo>
                  <a:lnTo>
                    <a:pt x="191" y="208"/>
                  </a:lnTo>
                  <a:lnTo>
                    <a:pt x="167" y="208"/>
                  </a:lnTo>
                  <a:lnTo>
                    <a:pt x="131" y="32"/>
                  </a:lnTo>
                  <a:lnTo>
                    <a:pt x="135" y="32"/>
                  </a:lnTo>
                  <a:lnTo>
                    <a:pt x="143" y="26"/>
                  </a:lnTo>
                  <a:lnTo>
                    <a:pt x="143" y="18"/>
                  </a:lnTo>
                  <a:lnTo>
                    <a:pt x="135" y="12"/>
                  </a:lnTo>
                  <a:lnTo>
                    <a:pt x="135" y="10"/>
                  </a:lnTo>
                  <a:lnTo>
                    <a:pt x="135" y="0"/>
                  </a:lnTo>
                  <a:lnTo>
                    <a:pt x="107" y="0"/>
                  </a:lnTo>
                  <a:lnTo>
                    <a:pt x="107" y="10"/>
                  </a:lnTo>
                  <a:lnTo>
                    <a:pt x="107" y="12"/>
                  </a:lnTo>
                  <a:lnTo>
                    <a:pt x="105" y="12"/>
                  </a:lnTo>
                  <a:lnTo>
                    <a:pt x="99" y="18"/>
                  </a:lnTo>
                  <a:lnTo>
                    <a:pt x="99" y="26"/>
                  </a:lnTo>
                  <a:lnTo>
                    <a:pt x="105" y="32"/>
                  </a:lnTo>
                  <a:lnTo>
                    <a:pt x="109" y="32"/>
                  </a:lnTo>
                  <a:lnTo>
                    <a:pt x="75" y="208"/>
                  </a:lnTo>
                  <a:lnTo>
                    <a:pt x="50" y="208"/>
                  </a:lnTo>
                  <a:lnTo>
                    <a:pt x="50" y="226"/>
                  </a:lnTo>
                  <a:lnTo>
                    <a:pt x="67" y="226"/>
                  </a:lnTo>
                  <a:lnTo>
                    <a:pt x="38" y="285"/>
                  </a:lnTo>
                  <a:lnTo>
                    <a:pt x="4" y="285"/>
                  </a:lnTo>
                  <a:lnTo>
                    <a:pt x="4" y="311"/>
                  </a:lnTo>
                  <a:lnTo>
                    <a:pt x="28" y="311"/>
                  </a:lnTo>
                  <a:lnTo>
                    <a:pt x="0" y="367"/>
                  </a:lnTo>
                  <a:lnTo>
                    <a:pt x="121" y="367"/>
                  </a:lnTo>
                  <a:lnTo>
                    <a:pt x="239" y="367"/>
                  </a:lnTo>
                  <a:lnTo>
                    <a:pt x="211" y="311"/>
                  </a:lnTo>
                  <a:close/>
                  <a:moveTo>
                    <a:pt x="121" y="48"/>
                  </a:moveTo>
                  <a:lnTo>
                    <a:pt x="121" y="50"/>
                  </a:lnTo>
                  <a:lnTo>
                    <a:pt x="145" y="208"/>
                  </a:lnTo>
                  <a:lnTo>
                    <a:pt x="121" y="208"/>
                  </a:lnTo>
                  <a:lnTo>
                    <a:pt x="95" y="208"/>
                  </a:lnTo>
                  <a:lnTo>
                    <a:pt x="121" y="48"/>
                  </a:lnTo>
                  <a:close/>
                  <a:moveTo>
                    <a:pt x="91" y="230"/>
                  </a:moveTo>
                  <a:lnTo>
                    <a:pt x="121" y="230"/>
                  </a:lnTo>
                  <a:lnTo>
                    <a:pt x="149" y="230"/>
                  </a:lnTo>
                  <a:lnTo>
                    <a:pt x="175" y="285"/>
                  </a:lnTo>
                  <a:lnTo>
                    <a:pt x="121" y="285"/>
                  </a:lnTo>
                  <a:lnTo>
                    <a:pt x="67" y="285"/>
                  </a:lnTo>
                  <a:lnTo>
                    <a:pt x="91" y="230"/>
                  </a:lnTo>
                  <a:close/>
                  <a:moveTo>
                    <a:pt x="121" y="363"/>
                  </a:moveTo>
                  <a:lnTo>
                    <a:pt x="34" y="363"/>
                  </a:lnTo>
                  <a:lnTo>
                    <a:pt x="34" y="361"/>
                  </a:lnTo>
                  <a:lnTo>
                    <a:pt x="38" y="357"/>
                  </a:lnTo>
                  <a:lnTo>
                    <a:pt x="40" y="353"/>
                  </a:lnTo>
                  <a:lnTo>
                    <a:pt x="42" y="351"/>
                  </a:lnTo>
                  <a:lnTo>
                    <a:pt x="46" y="347"/>
                  </a:lnTo>
                  <a:lnTo>
                    <a:pt x="50" y="343"/>
                  </a:lnTo>
                  <a:lnTo>
                    <a:pt x="54" y="339"/>
                  </a:lnTo>
                  <a:lnTo>
                    <a:pt x="60" y="335"/>
                  </a:lnTo>
                  <a:lnTo>
                    <a:pt x="69" y="331"/>
                  </a:lnTo>
                  <a:lnTo>
                    <a:pt x="77" y="329"/>
                  </a:lnTo>
                  <a:lnTo>
                    <a:pt x="85" y="325"/>
                  </a:lnTo>
                  <a:lnTo>
                    <a:pt x="91" y="325"/>
                  </a:lnTo>
                  <a:lnTo>
                    <a:pt x="95" y="325"/>
                  </a:lnTo>
                  <a:lnTo>
                    <a:pt x="101" y="323"/>
                  </a:lnTo>
                  <a:lnTo>
                    <a:pt x="107" y="323"/>
                  </a:lnTo>
                  <a:lnTo>
                    <a:pt x="113" y="323"/>
                  </a:lnTo>
                  <a:lnTo>
                    <a:pt x="121" y="323"/>
                  </a:lnTo>
                  <a:lnTo>
                    <a:pt x="127" y="323"/>
                  </a:lnTo>
                  <a:lnTo>
                    <a:pt x="133" y="323"/>
                  </a:lnTo>
                  <a:lnTo>
                    <a:pt x="139" y="323"/>
                  </a:lnTo>
                  <a:lnTo>
                    <a:pt x="145" y="325"/>
                  </a:lnTo>
                  <a:lnTo>
                    <a:pt x="151" y="325"/>
                  </a:lnTo>
                  <a:lnTo>
                    <a:pt x="155" y="325"/>
                  </a:lnTo>
                  <a:lnTo>
                    <a:pt x="165" y="329"/>
                  </a:lnTo>
                  <a:lnTo>
                    <a:pt x="173" y="331"/>
                  </a:lnTo>
                  <a:lnTo>
                    <a:pt x="179" y="335"/>
                  </a:lnTo>
                  <a:lnTo>
                    <a:pt x="185" y="339"/>
                  </a:lnTo>
                  <a:lnTo>
                    <a:pt x="191" y="343"/>
                  </a:lnTo>
                  <a:lnTo>
                    <a:pt x="195" y="347"/>
                  </a:lnTo>
                  <a:lnTo>
                    <a:pt x="197" y="351"/>
                  </a:lnTo>
                  <a:lnTo>
                    <a:pt x="201" y="357"/>
                  </a:lnTo>
                  <a:lnTo>
                    <a:pt x="205" y="361"/>
                  </a:lnTo>
                  <a:lnTo>
                    <a:pt x="205" y="363"/>
                  </a:lnTo>
                  <a:lnTo>
                    <a:pt x="121" y="363"/>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4" name="Freeform 187"/>
            <p:cNvSpPr>
              <a:spLocks noChangeAspect="1"/>
            </p:cNvSpPr>
            <p:nvPr/>
          </p:nvSpPr>
          <p:spPr bwMode="auto">
            <a:xfrm>
              <a:off x="2320" y="1321"/>
              <a:ext cx="20" cy="104"/>
            </a:xfrm>
            <a:custGeom>
              <a:avLst/>
              <a:gdLst>
                <a:gd name="T0" fmla="*/ 81920 w 10"/>
                <a:gd name="T1" fmla="*/ 8192 h 52"/>
                <a:gd name="T2" fmla="*/ 73728 w 10"/>
                <a:gd name="T3" fmla="*/ 32768 h 52"/>
                <a:gd name="T4" fmla="*/ 65536 w 10"/>
                <a:gd name="T5" fmla="*/ 65536 h 52"/>
                <a:gd name="T6" fmla="*/ 49152 w 10"/>
                <a:gd name="T7" fmla="*/ 139264 h 52"/>
                <a:gd name="T8" fmla="*/ 40960 w 10"/>
                <a:gd name="T9" fmla="*/ 212992 h 52"/>
                <a:gd name="T10" fmla="*/ 40960 w 10"/>
                <a:gd name="T11" fmla="*/ 278528 h 52"/>
                <a:gd name="T12" fmla="*/ 57344 w 10"/>
                <a:gd name="T13" fmla="*/ 344064 h 52"/>
                <a:gd name="T14" fmla="*/ 73728 w 10"/>
                <a:gd name="T15" fmla="*/ 385024 h 52"/>
                <a:gd name="T16" fmla="*/ 81920 w 10"/>
                <a:gd name="T17" fmla="*/ 409600 h 52"/>
                <a:gd name="T18" fmla="*/ 73728 w 10"/>
                <a:gd name="T19" fmla="*/ 417792 h 52"/>
                <a:gd name="T20" fmla="*/ 73728 w 10"/>
                <a:gd name="T21" fmla="*/ 425984 h 52"/>
                <a:gd name="T22" fmla="*/ 57344 w 10"/>
                <a:gd name="T23" fmla="*/ 409600 h 52"/>
                <a:gd name="T24" fmla="*/ 40960 w 10"/>
                <a:gd name="T25" fmla="*/ 385024 h 52"/>
                <a:gd name="T26" fmla="*/ 8192 w 10"/>
                <a:gd name="T27" fmla="*/ 303104 h 52"/>
                <a:gd name="T28" fmla="*/ 0 w 10"/>
                <a:gd name="T29" fmla="*/ 212992 h 52"/>
                <a:gd name="T30" fmla="*/ 8192 w 10"/>
                <a:gd name="T31" fmla="*/ 122880 h 52"/>
                <a:gd name="T32" fmla="*/ 40960 w 10"/>
                <a:gd name="T33" fmla="*/ 49152 h 52"/>
                <a:gd name="T34" fmla="*/ 57344 w 10"/>
                <a:gd name="T35" fmla="*/ 16384 h 52"/>
                <a:gd name="T36" fmla="*/ 73728 w 10"/>
                <a:gd name="T37" fmla="*/ 0 h 52"/>
                <a:gd name="T38" fmla="*/ 81920 w 10"/>
                <a:gd name="T39" fmla="*/ 0 h 52"/>
                <a:gd name="T40" fmla="*/ 81920 w 10"/>
                <a:gd name="T41" fmla="*/ 8192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52"/>
                <a:gd name="T65" fmla="*/ 10 w 10"/>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52">
                  <a:moveTo>
                    <a:pt x="10" y="1"/>
                  </a:moveTo>
                  <a:cubicBezTo>
                    <a:pt x="10" y="2"/>
                    <a:pt x="10" y="3"/>
                    <a:pt x="9" y="4"/>
                  </a:cubicBezTo>
                  <a:cubicBezTo>
                    <a:pt x="9" y="6"/>
                    <a:pt x="8" y="7"/>
                    <a:pt x="8" y="8"/>
                  </a:cubicBezTo>
                  <a:cubicBezTo>
                    <a:pt x="7" y="11"/>
                    <a:pt x="6" y="14"/>
                    <a:pt x="6" y="17"/>
                  </a:cubicBezTo>
                  <a:cubicBezTo>
                    <a:pt x="5" y="20"/>
                    <a:pt x="5" y="23"/>
                    <a:pt x="5" y="26"/>
                  </a:cubicBezTo>
                  <a:cubicBezTo>
                    <a:pt x="5" y="28"/>
                    <a:pt x="5" y="31"/>
                    <a:pt x="5" y="34"/>
                  </a:cubicBezTo>
                  <a:cubicBezTo>
                    <a:pt x="6" y="36"/>
                    <a:pt x="6" y="39"/>
                    <a:pt x="7" y="42"/>
                  </a:cubicBezTo>
                  <a:cubicBezTo>
                    <a:pt x="7" y="43"/>
                    <a:pt x="8" y="45"/>
                    <a:pt x="9" y="47"/>
                  </a:cubicBezTo>
                  <a:cubicBezTo>
                    <a:pt x="9" y="48"/>
                    <a:pt x="10" y="50"/>
                    <a:pt x="10" y="50"/>
                  </a:cubicBezTo>
                  <a:cubicBezTo>
                    <a:pt x="10" y="51"/>
                    <a:pt x="9" y="51"/>
                    <a:pt x="9" y="51"/>
                  </a:cubicBezTo>
                  <a:cubicBezTo>
                    <a:pt x="9" y="52"/>
                    <a:pt x="9" y="52"/>
                    <a:pt x="9" y="52"/>
                  </a:cubicBezTo>
                  <a:cubicBezTo>
                    <a:pt x="8" y="52"/>
                    <a:pt x="8" y="51"/>
                    <a:pt x="7" y="50"/>
                  </a:cubicBezTo>
                  <a:cubicBezTo>
                    <a:pt x="6" y="50"/>
                    <a:pt x="6" y="49"/>
                    <a:pt x="5" y="47"/>
                  </a:cubicBezTo>
                  <a:cubicBezTo>
                    <a:pt x="3" y="44"/>
                    <a:pt x="2" y="40"/>
                    <a:pt x="1" y="37"/>
                  </a:cubicBezTo>
                  <a:cubicBezTo>
                    <a:pt x="1" y="33"/>
                    <a:pt x="0" y="30"/>
                    <a:pt x="0" y="26"/>
                  </a:cubicBezTo>
                  <a:cubicBezTo>
                    <a:pt x="0" y="22"/>
                    <a:pt x="1" y="19"/>
                    <a:pt x="1" y="15"/>
                  </a:cubicBezTo>
                  <a:cubicBezTo>
                    <a:pt x="2" y="12"/>
                    <a:pt x="3" y="9"/>
                    <a:pt x="5" y="6"/>
                  </a:cubicBezTo>
                  <a:cubicBezTo>
                    <a:pt x="6" y="4"/>
                    <a:pt x="6" y="2"/>
                    <a:pt x="7" y="2"/>
                  </a:cubicBezTo>
                  <a:cubicBezTo>
                    <a:pt x="8" y="0"/>
                    <a:pt x="9" y="0"/>
                    <a:pt x="9" y="0"/>
                  </a:cubicBezTo>
                  <a:cubicBezTo>
                    <a:pt x="10" y="0"/>
                    <a:pt x="10" y="0"/>
                    <a:pt x="10" y="0"/>
                  </a:cubicBezTo>
                  <a:cubicBezTo>
                    <a:pt x="10" y="1"/>
                    <a:pt x="10" y="1"/>
                    <a:pt x="10" y="1"/>
                  </a:cubicBez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5" name="Freeform 188"/>
            <p:cNvSpPr>
              <a:spLocks noChangeAspect="1"/>
            </p:cNvSpPr>
            <p:nvPr/>
          </p:nvSpPr>
          <p:spPr bwMode="auto">
            <a:xfrm>
              <a:off x="2362" y="1331"/>
              <a:ext cx="18" cy="82"/>
            </a:xfrm>
            <a:custGeom>
              <a:avLst/>
              <a:gdLst>
                <a:gd name="T0" fmla="*/ 73728 w 9"/>
                <a:gd name="T1" fmla="*/ 16384 h 41"/>
                <a:gd name="T2" fmla="*/ 65536 w 9"/>
                <a:gd name="T3" fmla="*/ 32768 h 41"/>
                <a:gd name="T4" fmla="*/ 57344 w 9"/>
                <a:gd name="T5" fmla="*/ 57344 h 41"/>
                <a:gd name="T6" fmla="*/ 40960 w 9"/>
                <a:gd name="T7" fmla="*/ 114688 h 41"/>
                <a:gd name="T8" fmla="*/ 32768 w 9"/>
                <a:gd name="T9" fmla="*/ 172032 h 41"/>
                <a:gd name="T10" fmla="*/ 40960 w 9"/>
                <a:gd name="T11" fmla="*/ 221184 h 41"/>
                <a:gd name="T12" fmla="*/ 49152 w 9"/>
                <a:gd name="T13" fmla="*/ 270336 h 41"/>
                <a:gd name="T14" fmla="*/ 57344 w 9"/>
                <a:gd name="T15" fmla="*/ 303104 h 41"/>
                <a:gd name="T16" fmla="*/ 65536 w 9"/>
                <a:gd name="T17" fmla="*/ 327680 h 41"/>
                <a:gd name="T18" fmla="*/ 65536 w 9"/>
                <a:gd name="T19" fmla="*/ 335872 h 41"/>
                <a:gd name="T20" fmla="*/ 57344 w 9"/>
                <a:gd name="T21" fmla="*/ 335872 h 41"/>
                <a:gd name="T22" fmla="*/ 49152 w 9"/>
                <a:gd name="T23" fmla="*/ 327680 h 41"/>
                <a:gd name="T24" fmla="*/ 32768 w 9"/>
                <a:gd name="T25" fmla="*/ 311296 h 41"/>
                <a:gd name="T26" fmla="*/ 8192 w 9"/>
                <a:gd name="T27" fmla="*/ 237568 h 41"/>
                <a:gd name="T28" fmla="*/ 8192 w 9"/>
                <a:gd name="T29" fmla="*/ 172032 h 41"/>
                <a:gd name="T30" fmla="*/ 8192 w 9"/>
                <a:gd name="T31" fmla="*/ 98304 h 41"/>
                <a:gd name="T32" fmla="*/ 32768 w 9"/>
                <a:gd name="T33" fmla="*/ 40960 h 41"/>
                <a:gd name="T34" fmla="*/ 49152 w 9"/>
                <a:gd name="T35" fmla="*/ 16384 h 41"/>
                <a:gd name="T36" fmla="*/ 65536 w 9"/>
                <a:gd name="T37" fmla="*/ 0 h 41"/>
                <a:gd name="T38" fmla="*/ 65536 w 9"/>
                <a:gd name="T39" fmla="*/ 8192 h 41"/>
                <a:gd name="T40" fmla="*/ 73728 w 9"/>
                <a:gd name="T41" fmla="*/ 16384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
                <a:gd name="T64" fmla="*/ 0 h 41"/>
                <a:gd name="T65" fmla="*/ 9 w 9"/>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 h="41">
                  <a:moveTo>
                    <a:pt x="9" y="2"/>
                  </a:moveTo>
                  <a:cubicBezTo>
                    <a:pt x="9" y="2"/>
                    <a:pt x="8" y="3"/>
                    <a:pt x="8" y="4"/>
                  </a:cubicBezTo>
                  <a:cubicBezTo>
                    <a:pt x="7" y="5"/>
                    <a:pt x="7" y="6"/>
                    <a:pt x="7" y="7"/>
                  </a:cubicBezTo>
                  <a:cubicBezTo>
                    <a:pt x="6" y="9"/>
                    <a:pt x="5" y="12"/>
                    <a:pt x="5" y="14"/>
                  </a:cubicBezTo>
                  <a:cubicBezTo>
                    <a:pt x="5" y="16"/>
                    <a:pt x="4" y="18"/>
                    <a:pt x="4" y="21"/>
                  </a:cubicBezTo>
                  <a:cubicBezTo>
                    <a:pt x="4" y="23"/>
                    <a:pt x="4" y="25"/>
                    <a:pt x="5" y="27"/>
                  </a:cubicBezTo>
                  <a:cubicBezTo>
                    <a:pt x="5" y="29"/>
                    <a:pt x="5" y="31"/>
                    <a:pt x="6" y="33"/>
                  </a:cubicBezTo>
                  <a:cubicBezTo>
                    <a:pt x="6" y="34"/>
                    <a:pt x="7" y="36"/>
                    <a:pt x="7" y="37"/>
                  </a:cubicBezTo>
                  <a:cubicBezTo>
                    <a:pt x="8" y="39"/>
                    <a:pt x="8" y="39"/>
                    <a:pt x="8" y="40"/>
                  </a:cubicBezTo>
                  <a:cubicBezTo>
                    <a:pt x="8" y="40"/>
                    <a:pt x="8" y="41"/>
                    <a:pt x="8" y="41"/>
                  </a:cubicBezTo>
                  <a:cubicBezTo>
                    <a:pt x="7" y="41"/>
                    <a:pt x="7" y="41"/>
                    <a:pt x="7" y="41"/>
                  </a:cubicBezTo>
                  <a:cubicBezTo>
                    <a:pt x="7" y="41"/>
                    <a:pt x="7" y="41"/>
                    <a:pt x="6" y="40"/>
                  </a:cubicBezTo>
                  <a:cubicBezTo>
                    <a:pt x="6" y="40"/>
                    <a:pt x="5" y="39"/>
                    <a:pt x="4" y="38"/>
                  </a:cubicBezTo>
                  <a:cubicBezTo>
                    <a:pt x="3" y="35"/>
                    <a:pt x="2" y="32"/>
                    <a:pt x="1" y="29"/>
                  </a:cubicBezTo>
                  <a:cubicBezTo>
                    <a:pt x="1" y="27"/>
                    <a:pt x="0" y="24"/>
                    <a:pt x="1" y="21"/>
                  </a:cubicBezTo>
                  <a:cubicBezTo>
                    <a:pt x="1" y="18"/>
                    <a:pt x="1" y="15"/>
                    <a:pt x="1" y="12"/>
                  </a:cubicBezTo>
                  <a:cubicBezTo>
                    <a:pt x="2" y="10"/>
                    <a:pt x="3" y="7"/>
                    <a:pt x="4" y="5"/>
                  </a:cubicBezTo>
                  <a:cubicBezTo>
                    <a:pt x="5" y="3"/>
                    <a:pt x="6" y="2"/>
                    <a:pt x="6" y="2"/>
                  </a:cubicBezTo>
                  <a:cubicBezTo>
                    <a:pt x="7" y="1"/>
                    <a:pt x="7" y="0"/>
                    <a:pt x="8" y="0"/>
                  </a:cubicBezTo>
                  <a:cubicBezTo>
                    <a:pt x="8" y="1"/>
                    <a:pt x="8" y="1"/>
                    <a:pt x="8" y="1"/>
                  </a:cubicBezTo>
                  <a:lnTo>
                    <a:pt x="9" y="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6" name="Freeform 189"/>
            <p:cNvSpPr>
              <a:spLocks noChangeAspect="1"/>
            </p:cNvSpPr>
            <p:nvPr/>
          </p:nvSpPr>
          <p:spPr bwMode="auto">
            <a:xfrm>
              <a:off x="2404" y="1343"/>
              <a:ext cx="15" cy="62"/>
            </a:xfrm>
            <a:custGeom>
              <a:avLst/>
              <a:gdLst>
                <a:gd name="T0" fmla="*/ 140863 w 7"/>
                <a:gd name="T1" fmla="*/ 0 h 31"/>
                <a:gd name="T2" fmla="*/ 122593 w 7"/>
                <a:gd name="T3" fmla="*/ 16384 h 31"/>
                <a:gd name="T4" fmla="*/ 122593 w 7"/>
                <a:gd name="T5" fmla="*/ 32768 h 31"/>
                <a:gd name="T6" fmla="*/ 84041 w 7"/>
                <a:gd name="T7" fmla="*/ 81920 h 31"/>
                <a:gd name="T8" fmla="*/ 57210 w 7"/>
                <a:gd name="T9" fmla="*/ 122880 h 31"/>
                <a:gd name="T10" fmla="*/ 84041 w 7"/>
                <a:gd name="T11" fmla="*/ 163840 h 31"/>
                <a:gd name="T12" fmla="*/ 103963 w 7"/>
                <a:gd name="T13" fmla="*/ 204800 h 31"/>
                <a:gd name="T14" fmla="*/ 122593 w 7"/>
                <a:gd name="T15" fmla="*/ 221184 h 31"/>
                <a:gd name="T16" fmla="*/ 122593 w 7"/>
                <a:gd name="T17" fmla="*/ 245760 h 31"/>
                <a:gd name="T18" fmla="*/ 122593 w 7"/>
                <a:gd name="T19" fmla="*/ 245760 h 31"/>
                <a:gd name="T20" fmla="*/ 122593 w 7"/>
                <a:gd name="T21" fmla="*/ 253952 h 31"/>
                <a:gd name="T22" fmla="*/ 103963 w 7"/>
                <a:gd name="T23" fmla="*/ 245760 h 31"/>
                <a:gd name="T24" fmla="*/ 57210 w 7"/>
                <a:gd name="T25" fmla="*/ 229376 h 31"/>
                <a:gd name="T26" fmla="*/ 18302 w 7"/>
                <a:gd name="T27" fmla="*/ 180224 h 31"/>
                <a:gd name="T28" fmla="*/ 0 w 7"/>
                <a:gd name="T29" fmla="*/ 122880 h 31"/>
                <a:gd name="T30" fmla="*/ 18302 w 7"/>
                <a:gd name="T31" fmla="*/ 73728 h 31"/>
                <a:gd name="T32" fmla="*/ 57210 w 7"/>
                <a:gd name="T33" fmla="*/ 24576 h 31"/>
                <a:gd name="T34" fmla="*/ 103963 w 7"/>
                <a:gd name="T35" fmla="*/ 8192 h 31"/>
                <a:gd name="T36" fmla="*/ 122593 w 7"/>
                <a:gd name="T37" fmla="*/ 0 h 31"/>
                <a:gd name="T38" fmla="*/ 140863 w 7"/>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31"/>
                <a:gd name="T62" fmla="*/ 7 w 7"/>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31">
                  <a:moveTo>
                    <a:pt x="7" y="0"/>
                  </a:moveTo>
                  <a:cubicBezTo>
                    <a:pt x="7" y="1"/>
                    <a:pt x="7" y="1"/>
                    <a:pt x="6" y="2"/>
                  </a:cubicBezTo>
                  <a:cubicBezTo>
                    <a:pt x="6" y="3"/>
                    <a:pt x="6" y="4"/>
                    <a:pt x="6" y="4"/>
                  </a:cubicBezTo>
                  <a:cubicBezTo>
                    <a:pt x="5" y="6"/>
                    <a:pt x="4" y="8"/>
                    <a:pt x="4" y="10"/>
                  </a:cubicBezTo>
                  <a:cubicBezTo>
                    <a:pt x="4" y="11"/>
                    <a:pt x="3" y="13"/>
                    <a:pt x="3" y="15"/>
                  </a:cubicBezTo>
                  <a:cubicBezTo>
                    <a:pt x="3" y="17"/>
                    <a:pt x="3" y="18"/>
                    <a:pt x="4" y="20"/>
                  </a:cubicBezTo>
                  <a:cubicBezTo>
                    <a:pt x="4" y="21"/>
                    <a:pt x="4" y="23"/>
                    <a:pt x="5" y="25"/>
                  </a:cubicBezTo>
                  <a:cubicBezTo>
                    <a:pt x="5" y="25"/>
                    <a:pt x="5" y="26"/>
                    <a:pt x="6" y="27"/>
                  </a:cubicBezTo>
                  <a:cubicBezTo>
                    <a:pt x="6" y="29"/>
                    <a:pt x="6" y="29"/>
                    <a:pt x="6" y="30"/>
                  </a:cubicBezTo>
                  <a:cubicBezTo>
                    <a:pt x="6" y="30"/>
                    <a:pt x="6" y="30"/>
                    <a:pt x="6" y="30"/>
                  </a:cubicBezTo>
                  <a:cubicBezTo>
                    <a:pt x="6" y="31"/>
                    <a:pt x="6" y="31"/>
                    <a:pt x="6" y="31"/>
                  </a:cubicBezTo>
                  <a:cubicBezTo>
                    <a:pt x="6" y="30"/>
                    <a:pt x="5" y="30"/>
                    <a:pt x="5" y="30"/>
                  </a:cubicBezTo>
                  <a:cubicBezTo>
                    <a:pt x="4" y="29"/>
                    <a:pt x="4" y="29"/>
                    <a:pt x="3" y="28"/>
                  </a:cubicBezTo>
                  <a:cubicBezTo>
                    <a:pt x="2" y="26"/>
                    <a:pt x="2" y="24"/>
                    <a:pt x="1" y="22"/>
                  </a:cubicBezTo>
                  <a:cubicBezTo>
                    <a:pt x="1" y="20"/>
                    <a:pt x="0" y="17"/>
                    <a:pt x="0" y="15"/>
                  </a:cubicBezTo>
                  <a:cubicBezTo>
                    <a:pt x="0" y="13"/>
                    <a:pt x="1" y="11"/>
                    <a:pt x="1" y="9"/>
                  </a:cubicBezTo>
                  <a:cubicBezTo>
                    <a:pt x="2" y="7"/>
                    <a:pt x="2" y="5"/>
                    <a:pt x="3" y="3"/>
                  </a:cubicBezTo>
                  <a:cubicBezTo>
                    <a:pt x="4" y="2"/>
                    <a:pt x="4" y="1"/>
                    <a:pt x="5" y="1"/>
                  </a:cubicBezTo>
                  <a:cubicBezTo>
                    <a:pt x="5" y="0"/>
                    <a:pt x="6" y="0"/>
                    <a:pt x="6" y="0"/>
                  </a:cubicBezTo>
                  <a:cubicBezTo>
                    <a:pt x="7" y="0"/>
                    <a:pt x="7" y="0"/>
                    <a:pt x="7" y="0"/>
                  </a:cubicBez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7" name="Freeform 191"/>
            <p:cNvSpPr>
              <a:spLocks noChangeAspect="1"/>
            </p:cNvSpPr>
            <p:nvPr/>
          </p:nvSpPr>
          <p:spPr bwMode="auto">
            <a:xfrm>
              <a:off x="2555" y="1331"/>
              <a:ext cx="18" cy="82"/>
            </a:xfrm>
            <a:custGeom>
              <a:avLst/>
              <a:gdLst>
                <a:gd name="T0" fmla="*/ 0 w 9"/>
                <a:gd name="T1" fmla="*/ 16384 h 41"/>
                <a:gd name="T2" fmla="*/ 8192 w 9"/>
                <a:gd name="T3" fmla="*/ 32768 h 41"/>
                <a:gd name="T4" fmla="*/ 16384 w 9"/>
                <a:gd name="T5" fmla="*/ 57344 h 41"/>
                <a:gd name="T6" fmla="*/ 32768 w 9"/>
                <a:gd name="T7" fmla="*/ 114688 h 41"/>
                <a:gd name="T8" fmla="*/ 40960 w 9"/>
                <a:gd name="T9" fmla="*/ 172032 h 41"/>
                <a:gd name="T10" fmla="*/ 32768 w 9"/>
                <a:gd name="T11" fmla="*/ 221184 h 41"/>
                <a:gd name="T12" fmla="*/ 24576 w 9"/>
                <a:gd name="T13" fmla="*/ 270336 h 41"/>
                <a:gd name="T14" fmla="*/ 16384 w 9"/>
                <a:gd name="T15" fmla="*/ 303104 h 41"/>
                <a:gd name="T16" fmla="*/ 8192 w 9"/>
                <a:gd name="T17" fmla="*/ 327680 h 41"/>
                <a:gd name="T18" fmla="*/ 8192 w 9"/>
                <a:gd name="T19" fmla="*/ 335872 h 41"/>
                <a:gd name="T20" fmla="*/ 16384 w 9"/>
                <a:gd name="T21" fmla="*/ 335872 h 41"/>
                <a:gd name="T22" fmla="*/ 24576 w 9"/>
                <a:gd name="T23" fmla="*/ 327680 h 41"/>
                <a:gd name="T24" fmla="*/ 40960 w 9"/>
                <a:gd name="T25" fmla="*/ 311296 h 41"/>
                <a:gd name="T26" fmla="*/ 65536 w 9"/>
                <a:gd name="T27" fmla="*/ 237568 h 41"/>
                <a:gd name="T28" fmla="*/ 73728 w 9"/>
                <a:gd name="T29" fmla="*/ 172032 h 41"/>
                <a:gd name="T30" fmla="*/ 65536 w 9"/>
                <a:gd name="T31" fmla="*/ 98304 h 41"/>
                <a:gd name="T32" fmla="*/ 40960 w 9"/>
                <a:gd name="T33" fmla="*/ 40960 h 41"/>
                <a:gd name="T34" fmla="*/ 24576 w 9"/>
                <a:gd name="T35" fmla="*/ 16384 h 41"/>
                <a:gd name="T36" fmla="*/ 8192 w 9"/>
                <a:gd name="T37" fmla="*/ 0 h 41"/>
                <a:gd name="T38" fmla="*/ 8192 w 9"/>
                <a:gd name="T39" fmla="*/ 8192 h 41"/>
                <a:gd name="T40" fmla="*/ 0 w 9"/>
                <a:gd name="T41" fmla="*/ 16384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
                <a:gd name="T64" fmla="*/ 0 h 41"/>
                <a:gd name="T65" fmla="*/ 9 w 9"/>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 h="41">
                  <a:moveTo>
                    <a:pt x="0" y="2"/>
                  </a:moveTo>
                  <a:cubicBezTo>
                    <a:pt x="0" y="2"/>
                    <a:pt x="1" y="3"/>
                    <a:pt x="1" y="4"/>
                  </a:cubicBezTo>
                  <a:cubicBezTo>
                    <a:pt x="2" y="5"/>
                    <a:pt x="2" y="6"/>
                    <a:pt x="2" y="7"/>
                  </a:cubicBezTo>
                  <a:cubicBezTo>
                    <a:pt x="3" y="9"/>
                    <a:pt x="4" y="12"/>
                    <a:pt x="4" y="14"/>
                  </a:cubicBezTo>
                  <a:cubicBezTo>
                    <a:pt x="5" y="16"/>
                    <a:pt x="5" y="18"/>
                    <a:pt x="5" y="21"/>
                  </a:cubicBezTo>
                  <a:cubicBezTo>
                    <a:pt x="5" y="23"/>
                    <a:pt x="5" y="25"/>
                    <a:pt x="4" y="27"/>
                  </a:cubicBezTo>
                  <a:cubicBezTo>
                    <a:pt x="4" y="29"/>
                    <a:pt x="4" y="31"/>
                    <a:pt x="3" y="33"/>
                  </a:cubicBezTo>
                  <a:cubicBezTo>
                    <a:pt x="3" y="34"/>
                    <a:pt x="2" y="36"/>
                    <a:pt x="2" y="37"/>
                  </a:cubicBezTo>
                  <a:cubicBezTo>
                    <a:pt x="1" y="39"/>
                    <a:pt x="1" y="39"/>
                    <a:pt x="1" y="40"/>
                  </a:cubicBezTo>
                  <a:cubicBezTo>
                    <a:pt x="1" y="40"/>
                    <a:pt x="1" y="41"/>
                    <a:pt x="1" y="41"/>
                  </a:cubicBezTo>
                  <a:cubicBezTo>
                    <a:pt x="2" y="41"/>
                    <a:pt x="2" y="41"/>
                    <a:pt x="2" y="41"/>
                  </a:cubicBezTo>
                  <a:cubicBezTo>
                    <a:pt x="2" y="41"/>
                    <a:pt x="3" y="41"/>
                    <a:pt x="3" y="40"/>
                  </a:cubicBezTo>
                  <a:cubicBezTo>
                    <a:pt x="3" y="40"/>
                    <a:pt x="4" y="39"/>
                    <a:pt x="5" y="38"/>
                  </a:cubicBezTo>
                  <a:cubicBezTo>
                    <a:pt x="6" y="35"/>
                    <a:pt x="7" y="32"/>
                    <a:pt x="8" y="29"/>
                  </a:cubicBezTo>
                  <a:cubicBezTo>
                    <a:pt x="8" y="27"/>
                    <a:pt x="9" y="24"/>
                    <a:pt x="9" y="21"/>
                  </a:cubicBezTo>
                  <a:cubicBezTo>
                    <a:pt x="9" y="18"/>
                    <a:pt x="8" y="15"/>
                    <a:pt x="8" y="12"/>
                  </a:cubicBezTo>
                  <a:cubicBezTo>
                    <a:pt x="7" y="10"/>
                    <a:pt x="6" y="7"/>
                    <a:pt x="5" y="5"/>
                  </a:cubicBezTo>
                  <a:cubicBezTo>
                    <a:pt x="4" y="3"/>
                    <a:pt x="3" y="2"/>
                    <a:pt x="3" y="2"/>
                  </a:cubicBezTo>
                  <a:cubicBezTo>
                    <a:pt x="2" y="1"/>
                    <a:pt x="2" y="0"/>
                    <a:pt x="1" y="0"/>
                  </a:cubicBezTo>
                  <a:cubicBezTo>
                    <a:pt x="1" y="1"/>
                    <a:pt x="1" y="1"/>
                    <a:pt x="1" y="1"/>
                  </a:cubicBezTo>
                  <a:lnTo>
                    <a:pt x="0" y="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8" name="Freeform 192"/>
            <p:cNvSpPr>
              <a:spLocks noChangeAspect="1"/>
            </p:cNvSpPr>
            <p:nvPr/>
          </p:nvSpPr>
          <p:spPr bwMode="auto">
            <a:xfrm>
              <a:off x="2517" y="1343"/>
              <a:ext cx="14" cy="62"/>
            </a:xfrm>
            <a:custGeom>
              <a:avLst/>
              <a:gdLst>
                <a:gd name="T0" fmla="*/ 0 w 7"/>
                <a:gd name="T1" fmla="*/ 0 h 31"/>
                <a:gd name="T2" fmla="*/ 8192 w 7"/>
                <a:gd name="T3" fmla="*/ 16384 h 31"/>
                <a:gd name="T4" fmla="*/ 16384 w 7"/>
                <a:gd name="T5" fmla="*/ 32768 h 31"/>
                <a:gd name="T6" fmla="*/ 24576 w 7"/>
                <a:gd name="T7" fmla="*/ 81920 h 31"/>
                <a:gd name="T8" fmla="*/ 32768 w 7"/>
                <a:gd name="T9" fmla="*/ 122880 h 31"/>
                <a:gd name="T10" fmla="*/ 24576 w 7"/>
                <a:gd name="T11" fmla="*/ 163840 h 31"/>
                <a:gd name="T12" fmla="*/ 16384 w 7"/>
                <a:gd name="T13" fmla="*/ 204800 h 31"/>
                <a:gd name="T14" fmla="*/ 8192 w 7"/>
                <a:gd name="T15" fmla="*/ 221184 h 31"/>
                <a:gd name="T16" fmla="*/ 8192 w 7"/>
                <a:gd name="T17" fmla="*/ 245760 h 31"/>
                <a:gd name="T18" fmla="*/ 8192 w 7"/>
                <a:gd name="T19" fmla="*/ 245760 h 31"/>
                <a:gd name="T20" fmla="*/ 8192 w 7"/>
                <a:gd name="T21" fmla="*/ 253952 h 31"/>
                <a:gd name="T22" fmla="*/ 16384 w 7"/>
                <a:gd name="T23" fmla="*/ 245760 h 31"/>
                <a:gd name="T24" fmla="*/ 32768 w 7"/>
                <a:gd name="T25" fmla="*/ 229376 h 31"/>
                <a:gd name="T26" fmla="*/ 49152 w 7"/>
                <a:gd name="T27" fmla="*/ 180224 h 31"/>
                <a:gd name="T28" fmla="*/ 57344 w 7"/>
                <a:gd name="T29" fmla="*/ 122880 h 31"/>
                <a:gd name="T30" fmla="*/ 49152 w 7"/>
                <a:gd name="T31" fmla="*/ 73728 h 31"/>
                <a:gd name="T32" fmla="*/ 32768 w 7"/>
                <a:gd name="T33" fmla="*/ 24576 h 31"/>
                <a:gd name="T34" fmla="*/ 16384 w 7"/>
                <a:gd name="T35" fmla="*/ 8192 h 31"/>
                <a:gd name="T36" fmla="*/ 8192 w 7"/>
                <a:gd name="T37" fmla="*/ 0 h 31"/>
                <a:gd name="T38" fmla="*/ 0 w 7"/>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31"/>
                <a:gd name="T62" fmla="*/ 7 w 7"/>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31">
                  <a:moveTo>
                    <a:pt x="0" y="0"/>
                  </a:moveTo>
                  <a:cubicBezTo>
                    <a:pt x="0" y="1"/>
                    <a:pt x="0" y="1"/>
                    <a:pt x="1" y="2"/>
                  </a:cubicBezTo>
                  <a:cubicBezTo>
                    <a:pt x="1" y="3"/>
                    <a:pt x="1" y="4"/>
                    <a:pt x="2" y="4"/>
                  </a:cubicBezTo>
                  <a:cubicBezTo>
                    <a:pt x="2" y="6"/>
                    <a:pt x="3" y="8"/>
                    <a:pt x="3" y="10"/>
                  </a:cubicBezTo>
                  <a:cubicBezTo>
                    <a:pt x="3" y="11"/>
                    <a:pt x="4" y="13"/>
                    <a:pt x="4" y="15"/>
                  </a:cubicBezTo>
                  <a:cubicBezTo>
                    <a:pt x="4" y="17"/>
                    <a:pt x="4" y="18"/>
                    <a:pt x="3" y="20"/>
                  </a:cubicBezTo>
                  <a:cubicBezTo>
                    <a:pt x="3" y="21"/>
                    <a:pt x="3" y="23"/>
                    <a:pt x="2" y="25"/>
                  </a:cubicBezTo>
                  <a:cubicBezTo>
                    <a:pt x="2" y="25"/>
                    <a:pt x="2" y="26"/>
                    <a:pt x="1" y="27"/>
                  </a:cubicBezTo>
                  <a:cubicBezTo>
                    <a:pt x="1" y="29"/>
                    <a:pt x="1" y="29"/>
                    <a:pt x="1" y="30"/>
                  </a:cubicBezTo>
                  <a:cubicBezTo>
                    <a:pt x="1" y="30"/>
                    <a:pt x="1" y="30"/>
                    <a:pt x="1" y="30"/>
                  </a:cubicBezTo>
                  <a:cubicBezTo>
                    <a:pt x="1" y="31"/>
                    <a:pt x="1" y="31"/>
                    <a:pt x="1" y="31"/>
                  </a:cubicBezTo>
                  <a:cubicBezTo>
                    <a:pt x="1" y="30"/>
                    <a:pt x="2" y="30"/>
                    <a:pt x="2" y="30"/>
                  </a:cubicBezTo>
                  <a:cubicBezTo>
                    <a:pt x="3" y="29"/>
                    <a:pt x="3" y="29"/>
                    <a:pt x="4" y="28"/>
                  </a:cubicBezTo>
                  <a:cubicBezTo>
                    <a:pt x="5" y="26"/>
                    <a:pt x="5" y="24"/>
                    <a:pt x="6" y="22"/>
                  </a:cubicBezTo>
                  <a:cubicBezTo>
                    <a:pt x="7" y="20"/>
                    <a:pt x="7" y="17"/>
                    <a:pt x="7" y="15"/>
                  </a:cubicBezTo>
                  <a:cubicBezTo>
                    <a:pt x="7" y="13"/>
                    <a:pt x="6" y="11"/>
                    <a:pt x="6" y="9"/>
                  </a:cubicBezTo>
                  <a:cubicBezTo>
                    <a:pt x="5" y="7"/>
                    <a:pt x="5" y="5"/>
                    <a:pt x="4" y="3"/>
                  </a:cubicBezTo>
                  <a:cubicBezTo>
                    <a:pt x="3" y="2"/>
                    <a:pt x="3" y="1"/>
                    <a:pt x="2" y="1"/>
                  </a:cubicBezTo>
                  <a:cubicBezTo>
                    <a:pt x="2" y="0"/>
                    <a:pt x="1" y="0"/>
                    <a:pt x="1" y="0"/>
                  </a:cubicBezTo>
                  <a:cubicBezTo>
                    <a:pt x="0" y="0"/>
                    <a:pt x="0" y="0"/>
                    <a:pt x="0" y="0"/>
                  </a:cubicBez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grpSp>
      <p:sp>
        <p:nvSpPr>
          <p:cNvPr id="39" name="Rectangle 105"/>
          <p:cNvSpPr>
            <a:spLocks noChangeArrowheads="1"/>
          </p:cNvSpPr>
          <p:nvPr/>
        </p:nvSpPr>
        <p:spPr bwMode="auto">
          <a:xfrm>
            <a:off x="1826265" y="3800459"/>
            <a:ext cx="1703490" cy="383994"/>
          </a:xfrm>
          <a:prstGeom prst="rect">
            <a:avLst/>
          </a:prstGeom>
          <a:noFill/>
          <a:ln w="9525">
            <a:noFill/>
            <a:miter lim="800000"/>
            <a:headEnd/>
            <a:tailEnd/>
          </a:ln>
        </p:spPr>
        <p:txBody>
          <a:bodyPr wrap="square" lIns="160840" tIns="80412" rIns="160840" bIns="80412">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90000"/>
              </a:lnSpc>
              <a:spcBef>
                <a:spcPts val="0"/>
              </a:spcBef>
              <a:spcAft>
                <a:spcPts val="0"/>
              </a:spcAft>
              <a:defRPr/>
            </a:pPr>
            <a:r>
              <a:rPr lang="en-US" altLang="zh-CN" sz="1600" b="1" kern="0" dirty="0" smtClean="0">
                <a:solidFill>
                  <a:srgbClr val="FF0000"/>
                </a:solidFill>
                <a:latin typeface="Arial" pitchFamily="34" charset="0"/>
                <a:ea typeface="微软雅黑" panose="020B0503020204020204" pitchFamily="34" charset="-122"/>
                <a:cs typeface="Arial" pitchFamily="34" charset="0"/>
              </a:rPr>
              <a:t>NB-IoT  </a:t>
            </a:r>
            <a:r>
              <a:rPr lang="zh-CN" altLang="en-US" sz="1600" b="1" kern="0" dirty="0" smtClean="0">
                <a:solidFill>
                  <a:srgbClr val="FF0000"/>
                </a:solidFill>
                <a:latin typeface="Arial" pitchFamily="34" charset="0"/>
                <a:ea typeface="微软雅黑" panose="020B0503020204020204" pitchFamily="34" charset="-122"/>
                <a:cs typeface="Arial" pitchFamily="34" charset="0"/>
              </a:rPr>
              <a:t>模块</a:t>
            </a:r>
            <a:endParaRPr lang="en-US" altLang="zh-CN" sz="1600" b="1" kern="0" dirty="0">
              <a:solidFill>
                <a:srgbClr val="FF0000"/>
              </a:solidFill>
              <a:latin typeface="Arial" pitchFamily="34" charset="0"/>
              <a:ea typeface="微软雅黑" panose="020B0503020204020204" pitchFamily="34" charset="-122"/>
              <a:cs typeface="Arial" pitchFamily="34" charset="0"/>
            </a:endParaRPr>
          </a:p>
        </p:txBody>
      </p:sp>
      <p:sp>
        <p:nvSpPr>
          <p:cNvPr id="40" name="Rectangle 105"/>
          <p:cNvSpPr>
            <a:spLocks noChangeArrowheads="1"/>
          </p:cNvSpPr>
          <p:nvPr/>
        </p:nvSpPr>
        <p:spPr bwMode="auto">
          <a:xfrm>
            <a:off x="8352106" y="3105781"/>
            <a:ext cx="1490205" cy="383994"/>
          </a:xfrm>
          <a:prstGeom prst="rect">
            <a:avLst/>
          </a:prstGeom>
          <a:noFill/>
          <a:ln w="9525">
            <a:noFill/>
            <a:miter lim="800000"/>
            <a:headEnd/>
            <a:tailEnd/>
          </a:ln>
        </p:spPr>
        <p:txBody>
          <a:bodyPr wrap="none" lIns="160840" tIns="80412" rIns="160840" bIns="80412">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90000"/>
              </a:lnSpc>
              <a:spcBef>
                <a:spcPts val="0"/>
              </a:spcBef>
              <a:spcAft>
                <a:spcPts val="0"/>
              </a:spcAft>
              <a:defRPr/>
            </a:pPr>
            <a:r>
              <a:rPr lang="en-US" altLang="zh-CN" sz="1600" kern="0" dirty="0" smtClean="0">
                <a:latin typeface="Arial" panose="020B0604020202020204" pitchFamily="34" charset="0"/>
                <a:ea typeface="微软雅黑" panose="020B0503020204020204" pitchFamily="34" charset="-122"/>
                <a:cs typeface="Arial" pitchFamily="34" charset="0"/>
              </a:rPr>
              <a:t>IoM </a:t>
            </a:r>
            <a:r>
              <a:rPr lang="en-US" altLang="zh-CN" sz="1600" kern="0" dirty="0">
                <a:latin typeface="Arial" panose="020B0604020202020204" pitchFamily="34" charset="0"/>
                <a:ea typeface="微软雅黑" panose="020B0503020204020204" pitchFamily="34" charset="-122"/>
                <a:cs typeface="Arial" pitchFamily="34" charset="0"/>
              </a:rPr>
              <a:t>Platform</a:t>
            </a:r>
          </a:p>
        </p:txBody>
      </p:sp>
      <p:sp>
        <p:nvSpPr>
          <p:cNvPr id="41" name="Rectangle 101"/>
          <p:cNvSpPr>
            <a:spLocks noChangeArrowheads="1"/>
          </p:cNvSpPr>
          <p:nvPr/>
        </p:nvSpPr>
        <p:spPr bwMode="auto">
          <a:xfrm>
            <a:off x="6314082" y="1550276"/>
            <a:ext cx="1117223" cy="532020"/>
          </a:xfrm>
          <a:prstGeom prst="rect">
            <a:avLst/>
          </a:prstGeom>
          <a:noFill/>
          <a:ln w="9525">
            <a:noFill/>
            <a:miter lim="800000"/>
            <a:headEnd/>
            <a:tailEnd/>
          </a:ln>
        </p:spPr>
        <p:txBody>
          <a:bodyPr wrap="none" lIns="120615" tIns="60301" rIns="120615" bIns="6030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en-US" altLang="zh-CN" sz="1333" kern="0" dirty="0">
                <a:latin typeface="Arial" panose="020B0604020202020204" pitchFamily="34" charset="0"/>
                <a:ea typeface="微软雅黑" panose="020B0503020204020204" pitchFamily="34" charset="-122"/>
                <a:cs typeface="Arial" pitchFamily="34" charset="0"/>
              </a:rPr>
              <a:t>Single EPC</a:t>
            </a:r>
          </a:p>
          <a:p>
            <a:pPr fontAlgn="auto">
              <a:spcBef>
                <a:spcPts val="0"/>
              </a:spcBef>
              <a:spcAft>
                <a:spcPts val="0"/>
              </a:spcAft>
              <a:defRPr/>
            </a:pPr>
            <a:r>
              <a:rPr lang="en-US" altLang="zh-CN" sz="1333" kern="0" dirty="0">
                <a:latin typeface="Arial" panose="020B0604020202020204" pitchFamily="34" charset="0"/>
                <a:ea typeface="微软雅黑" panose="020B0503020204020204" pitchFamily="34" charset="-122"/>
                <a:cs typeface="Arial" pitchFamily="34" charset="0"/>
              </a:rPr>
              <a:t>GU/L</a:t>
            </a:r>
          </a:p>
        </p:txBody>
      </p:sp>
      <p:pic>
        <p:nvPicPr>
          <p:cNvPr id="42" name="Picture 17" descr="图片124"/>
          <p:cNvPicPr preferRelativeResize="0">
            <a:picLocks noChangeArrowheads="1"/>
          </p:cNvPicPr>
          <p:nvPr/>
        </p:nvPicPr>
        <p:blipFill>
          <a:blip r:embed="rId2" cstate="print">
            <a:duotone>
              <a:prstClr val="black"/>
              <a:schemeClr val="accent2">
                <a:tint val="45000"/>
                <a:satMod val="400000"/>
              </a:schemeClr>
            </a:duotone>
          </a:blip>
          <a:srcRect/>
          <a:stretch>
            <a:fillRect/>
          </a:stretch>
        </p:blipFill>
        <p:spPr bwMode="auto">
          <a:xfrm>
            <a:off x="8977842" y="1628790"/>
            <a:ext cx="366507" cy="287867"/>
          </a:xfrm>
          <a:prstGeom prst="rect">
            <a:avLst/>
          </a:prstGeom>
          <a:noFill/>
          <a:ln w="9525">
            <a:noFill/>
            <a:miter lim="800000"/>
            <a:headEnd/>
            <a:tailEnd/>
          </a:ln>
        </p:spPr>
      </p:pic>
      <p:sp>
        <p:nvSpPr>
          <p:cNvPr id="43" name="Rectangle 105"/>
          <p:cNvSpPr>
            <a:spLocks noChangeArrowheads="1"/>
          </p:cNvSpPr>
          <p:nvPr/>
        </p:nvSpPr>
        <p:spPr bwMode="auto">
          <a:xfrm>
            <a:off x="8685743" y="1935301"/>
            <a:ext cx="1097986" cy="306382"/>
          </a:xfrm>
          <a:prstGeom prst="rect">
            <a:avLst/>
          </a:prstGeom>
          <a:noFill/>
          <a:ln w="9525">
            <a:noFill/>
            <a:miter lim="800000"/>
            <a:headEnd/>
            <a:tailEnd/>
          </a:ln>
        </p:spPr>
        <p:txBody>
          <a:bodyPr wrap="none" lIns="120615" tIns="60301" rIns="120615" bIns="6030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90000"/>
              </a:lnSpc>
              <a:spcBef>
                <a:spcPts val="0"/>
              </a:spcBef>
              <a:spcAft>
                <a:spcPts val="0"/>
              </a:spcAft>
              <a:defRPr/>
            </a:pPr>
            <a:r>
              <a:rPr lang="en-US" altLang="zh-CN" sz="1333" kern="0" dirty="0">
                <a:latin typeface="Arial" panose="020B0604020202020204" pitchFamily="34" charset="0"/>
                <a:ea typeface="微软雅黑" panose="020B0503020204020204" pitchFamily="34" charset="-122"/>
                <a:cs typeface="Arial" pitchFamily="34" charset="0"/>
              </a:rPr>
              <a:t>HLR/PCRF</a:t>
            </a:r>
          </a:p>
        </p:txBody>
      </p:sp>
      <p:sp>
        <p:nvSpPr>
          <p:cNvPr id="44" name="Freeform 77"/>
          <p:cNvSpPr>
            <a:spLocks/>
          </p:cNvSpPr>
          <p:nvPr/>
        </p:nvSpPr>
        <p:spPr bwMode="auto">
          <a:xfrm rot="7747517" flipH="1">
            <a:off x="2851905" y="1777091"/>
            <a:ext cx="810698" cy="323844"/>
          </a:xfrm>
          <a:custGeom>
            <a:avLst/>
            <a:gdLst>
              <a:gd name="T0" fmla="*/ 0 w 652"/>
              <a:gd name="T1" fmla="*/ 460375 h 391"/>
              <a:gd name="T2" fmla="*/ 108456 w 652"/>
              <a:gd name="T3" fmla="*/ 135404 h 391"/>
              <a:gd name="T4" fmla="*/ 104405 w 652"/>
              <a:gd name="T5" fmla="*/ 264922 h 391"/>
              <a:gd name="T6" fmla="*/ 203200 w 652"/>
              <a:gd name="T7" fmla="*/ 0 h 391"/>
              <a:gd name="T8" fmla="*/ 95367 w 652"/>
              <a:gd name="T9" fmla="*/ 324971 h 391"/>
              <a:gd name="T10" fmla="*/ 99418 w 652"/>
              <a:gd name="T11" fmla="*/ 196631 h 391"/>
              <a:gd name="T12" fmla="*/ 0 w 652"/>
              <a:gd name="T13" fmla="*/ 460375 h 391"/>
              <a:gd name="T14" fmla="*/ 0 60000 65536"/>
              <a:gd name="T15" fmla="*/ 0 60000 65536"/>
              <a:gd name="T16" fmla="*/ 0 60000 65536"/>
              <a:gd name="T17" fmla="*/ 0 60000 65536"/>
              <a:gd name="T18" fmla="*/ 0 60000 65536"/>
              <a:gd name="T19" fmla="*/ 0 60000 65536"/>
              <a:gd name="T20" fmla="*/ 0 60000 65536"/>
              <a:gd name="T21" fmla="*/ 0 w 652"/>
              <a:gd name="T22" fmla="*/ 0 h 391"/>
              <a:gd name="T23" fmla="*/ 652 w 652"/>
              <a:gd name="T24" fmla="*/ 391 h 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2" h="391">
                <a:moveTo>
                  <a:pt x="0" y="391"/>
                </a:moveTo>
                <a:lnTo>
                  <a:pt x="348" y="115"/>
                </a:lnTo>
                <a:lnTo>
                  <a:pt x="335" y="225"/>
                </a:lnTo>
                <a:lnTo>
                  <a:pt x="652" y="0"/>
                </a:lnTo>
                <a:lnTo>
                  <a:pt x="306" y="276"/>
                </a:lnTo>
                <a:lnTo>
                  <a:pt x="319" y="167"/>
                </a:lnTo>
                <a:lnTo>
                  <a:pt x="0" y="391"/>
                </a:lnTo>
                <a:close/>
              </a:path>
            </a:pathLst>
          </a:custGeom>
          <a:noFill/>
          <a:ln w="19050" cap="flat" cmpd="sng" algn="ctr">
            <a:solidFill>
              <a:srgbClr val="FF0000"/>
            </a:solidFill>
            <a:prstDash val="sysDash"/>
            <a:round/>
            <a:headEnd type="none" w="med" len="med"/>
            <a:tailEnd type="none" w="med" len="me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120000"/>
              </a:lnSpc>
              <a:spcBef>
                <a:spcPts val="0"/>
              </a:spcBef>
              <a:spcAft>
                <a:spcPts val="0"/>
              </a:spcAft>
              <a:buFont typeface="Wingdings" pitchFamily="2" charset="2"/>
              <a:buChar char="l"/>
              <a:defRPr/>
            </a:pPr>
            <a:endParaRPr lang="zh-CN" altLang="en-US" sz="933" kern="0" dirty="0">
              <a:latin typeface="Arial" panose="020B0604020202020204" pitchFamily="34" charset="0"/>
              <a:ea typeface="微软雅黑" panose="020B0503020204020204" pitchFamily="34" charset="-122"/>
              <a:cs typeface="Arial" pitchFamily="34" charset="0"/>
            </a:endParaRPr>
          </a:p>
        </p:txBody>
      </p:sp>
      <p:grpSp>
        <p:nvGrpSpPr>
          <p:cNvPr id="45" name="Group 171"/>
          <p:cNvGrpSpPr>
            <a:grpSpLocks noChangeAspect="1"/>
          </p:cNvGrpSpPr>
          <p:nvPr/>
        </p:nvGrpSpPr>
        <p:grpSpPr bwMode="auto">
          <a:xfrm>
            <a:off x="3811530" y="2545188"/>
            <a:ext cx="643545" cy="580988"/>
            <a:chOff x="2228" y="1321"/>
            <a:chExt cx="457" cy="563"/>
          </a:xfrm>
          <a:solidFill>
            <a:srgbClr val="FF6161"/>
          </a:solidFill>
        </p:grpSpPr>
        <p:sp>
          <p:nvSpPr>
            <p:cNvPr id="46" name="Rectangle 172"/>
            <p:cNvSpPr>
              <a:spLocks noChangeAspect="1" noChangeArrowheads="1"/>
            </p:cNvSpPr>
            <p:nvPr/>
          </p:nvSpPr>
          <p:spPr bwMode="auto">
            <a:xfrm>
              <a:off x="2491" y="1746"/>
              <a:ext cx="128" cy="16"/>
            </a:xfrm>
            <a:prstGeom prst="rect">
              <a:avLst/>
            </a:prstGeom>
            <a:grp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933" kern="0" dirty="0">
                <a:latin typeface="Arial" panose="020B0604020202020204" pitchFamily="34" charset="0"/>
                <a:ea typeface="微软雅黑" panose="020B0503020204020204" pitchFamily="34" charset="-122"/>
                <a:cs typeface="Arial" pitchFamily="34" charset="0"/>
              </a:endParaRPr>
            </a:p>
          </p:txBody>
        </p:sp>
        <p:sp>
          <p:nvSpPr>
            <p:cNvPr id="47" name="Freeform 173"/>
            <p:cNvSpPr>
              <a:spLocks noChangeAspect="1"/>
            </p:cNvSpPr>
            <p:nvPr/>
          </p:nvSpPr>
          <p:spPr bwMode="auto">
            <a:xfrm>
              <a:off x="2619" y="1690"/>
              <a:ext cx="66" cy="72"/>
            </a:xfrm>
            <a:custGeom>
              <a:avLst/>
              <a:gdLst>
                <a:gd name="T0" fmla="*/ 0 w 66"/>
                <a:gd name="T1" fmla="*/ 72 h 72"/>
                <a:gd name="T2" fmla="*/ 66 w 66"/>
                <a:gd name="T3" fmla="*/ 16 h 72"/>
                <a:gd name="T4" fmla="*/ 66 w 66"/>
                <a:gd name="T5" fmla="*/ 0 h 72"/>
                <a:gd name="T6" fmla="*/ 0 w 66"/>
                <a:gd name="T7" fmla="*/ 56 h 72"/>
                <a:gd name="T8" fmla="*/ 0 w 66"/>
                <a:gd name="T9" fmla="*/ 7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66" y="16"/>
                  </a:lnTo>
                  <a:lnTo>
                    <a:pt x="66" y="0"/>
                  </a:lnTo>
                  <a:lnTo>
                    <a:pt x="0" y="56"/>
                  </a:lnTo>
                  <a:lnTo>
                    <a:pt x="0" y="7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48" name="Freeform 174"/>
            <p:cNvSpPr>
              <a:spLocks noChangeAspect="1"/>
            </p:cNvSpPr>
            <p:nvPr/>
          </p:nvSpPr>
          <p:spPr bwMode="auto">
            <a:xfrm>
              <a:off x="2425" y="1690"/>
              <a:ext cx="66" cy="72"/>
            </a:xfrm>
            <a:custGeom>
              <a:avLst/>
              <a:gdLst>
                <a:gd name="T0" fmla="*/ 66 w 66"/>
                <a:gd name="T1" fmla="*/ 72 h 72"/>
                <a:gd name="T2" fmla="*/ 0 w 66"/>
                <a:gd name="T3" fmla="*/ 16 h 72"/>
                <a:gd name="T4" fmla="*/ 0 w 66"/>
                <a:gd name="T5" fmla="*/ 0 h 72"/>
                <a:gd name="T6" fmla="*/ 66 w 66"/>
                <a:gd name="T7" fmla="*/ 56 h 72"/>
                <a:gd name="T8" fmla="*/ 66 w 66"/>
                <a:gd name="T9" fmla="*/ 7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66" y="72"/>
                  </a:moveTo>
                  <a:lnTo>
                    <a:pt x="0" y="16"/>
                  </a:lnTo>
                  <a:lnTo>
                    <a:pt x="0" y="0"/>
                  </a:lnTo>
                  <a:lnTo>
                    <a:pt x="66" y="56"/>
                  </a:lnTo>
                  <a:lnTo>
                    <a:pt x="66" y="7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49" name="Freeform 175"/>
            <p:cNvSpPr>
              <a:spLocks noChangeAspect="1"/>
            </p:cNvSpPr>
            <p:nvPr/>
          </p:nvSpPr>
          <p:spPr bwMode="auto">
            <a:xfrm>
              <a:off x="2425" y="1634"/>
              <a:ext cx="260" cy="112"/>
            </a:xfrm>
            <a:custGeom>
              <a:avLst/>
              <a:gdLst>
                <a:gd name="T0" fmla="*/ 260 w 260"/>
                <a:gd name="T1" fmla="*/ 56 h 112"/>
                <a:gd name="T2" fmla="*/ 228 w 260"/>
                <a:gd name="T3" fmla="*/ 84 h 112"/>
                <a:gd name="T4" fmla="*/ 196 w 260"/>
                <a:gd name="T5" fmla="*/ 112 h 112"/>
                <a:gd name="T6" fmla="*/ 130 w 260"/>
                <a:gd name="T7" fmla="*/ 112 h 112"/>
                <a:gd name="T8" fmla="*/ 66 w 260"/>
                <a:gd name="T9" fmla="*/ 112 h 112"/>
                <a:gd name="T10" fmla="*/ 34 w 260"/>
                <a:gd name="T11" fmla="*/ 84 h 112"/>
                <a:gd name="T12" fmla="*/ 0 w 260"/>
                <a:gd name="T13" fmla="*/ 56 h 112"/>
                <a:gd name="T14" fmla="*/ 34 w 260"/>
                <a:gd name="T15" fmla="*/ 28 h 112"/>
                <a:gd name="T16" fmla="*/ 66 w 260"/>
                <a:gd name="T17" fmla="*/ 0 h 112"/>
                <a:gd name="T18" fmla="*/ 130 w 260"/>
                <a:gd name="T19" fmla="*/ 0 h 112"/>
                <a:gd name="T20" fmla="*/ 196 w 260"/>
                <a:gd name="T21" fmla="*/ 0 h 112"/>
                <a:gd name="T22" fmla="*/ 228 w 260"/>
                <a:gd name="T23" fmla="*/ 28 h 112"/>
                <a:gd name="T24" fmla="*/ 260 w 260"/>
                <a:gd name="T25" fmla="*/ 56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0"/>
                <a:gd name="T40" fmla="*/ 0 h 112"/>
                <a:gd name="T41" fmla="*/ 260 w 260"/>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0" h="112">
                  <a:moveTo>
                    <a:pt x="260" y="56"/>
                  </a:moveTo>
                  <a:lnTo>
                    <a:pt x="228" y="84"/>
                  </a:lnTo>
                  <a:lnTo>
                    <a:pt x="196" y="112"/>
                  </a:lnTo>
                  <a:lnTo>
                    <a:pt x="130" y="112"/>
                  </a:lnTo>
                  <a:lnTo>
                    <a:pt x="66" y="112"/>
                  </a:lnTo>
                  <a:lnTo>
                    <a:pt x="34" y="84"/>
                  </a:lnTo>
                  <a:lnTo>
                    <a:pt x="0" y="56"/>
                  </a:lnTo>
                  <a:lnTo>
                    <a:pt x="34" y="28"/>
                  </a:lnTo>
                  <a:lnTo>
                    <a:pt x="66" y="0"/>
                  </a:lnTo>
                  <a:lnTo>
                    <a:pt x="130" y="0"/>
                  </a:lnTo>
                  <a:lnTo>
                    <a:pt x="196" y="0"/>
                  </a:lnTo>
                  <a:lnTo>
                    <a:pt x="228" y="28"/>
                  </a:lnTo>
                  <a:lnTo>
                    <a:pt x="260" y="56"/>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50" name="Rectangle 176"/>
            <p:cNvSpPr>
              <a:spLocks noChangeAspect="1" noChangeArrowheads="1"/>
            </p:cNvSpPr>
            <p:nvPr/>
          </p:nvSpPr>
          <p:spPr bwMode="auto">
            <a:xfrm>
              <a:off x="2294" y="1806"/>
              <a:ext cx="129" cy="16"/>
            </a:xfrm>
            <a:prstGeom prst="rect">
              <a:avLst/>
            </a:prstGeom>
            <a:grp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933" kern="0" dirty="0">
                <a:latin typeface="Arial" panose="020B0604020202020204" pitchFamily="34" charset="0"/>
                <a:ea typeface="微软雅黑" panose="020B0503020204020204" pitchFamily="34" charset="-122"/>
                <a:cs typeface="Arial" pitchFamily="34" charset="0"/>
              </a:endParaRPr>
            </a:p>
          </p:txBody>
        </p:sp>
        <p:sp>
          <p:nvSpPr>
            <p:cNvPr id="51" name="Freeform 177"/>
            <p:cNvSpPr>
              <a:spLocks noChangeAspect="1"/>
            </p:cNvSpPr>
            <p:nvPr/>
          </p:nvSpPr>
          <p:spPr bwMode="auto">
            <a:xfrm>
              <a:off x="2423" y="1752"/>
              <a:ext cx="66" cy="70"/>
            </a:xfrm>
            <a:custGeom>
              <a:avLst/>
              <a:gdLst>
                <a:gd name="T0" fmla="*/ 0 w 66"/>
                <a:gd name="T1" fmla="*/ 70 h 70"/>
                <a:gd name="T2" fmla="*/ 66 w 66"/>
                <a:gd name="T3" fmla="*/ 16 h 70"/>
                <a:gd name="T4" fmla="*/ 66 w 66"/>
                <a:gd name="T5" fmla="*/ 0 h 70"/>
                <a:gd name="T6" fmla="*/ 0 w 66"/>
                <a:gd name="T7" fmla="*/ 54 h 70"/>
                <a:gd name="T8" fmla="*/ 0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0" y="70"/>
                  </a:moveTo>
                  <a:lnTo>
                    <a:pt x="66" y="16"/>
                  </a:lnTo>
                  <a:lnTo>
                    <a:pt x="66" y="0"/>
                  </a:lnTo>
                  <a:lnTo>
                    <a:pt x="0" y="54"/>
                  </a:lnTo>
                  <a:lnTo>
                    <a:pt x="0"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52" name="Freeform 178"/>
            <p:cNvSpPr>
              <a:spLocks noChangeAspect="1"/>
            </p:cNvSpPr>
            <p:nvPr/>
          </p:nvSpPr>
          <p:spPr bwMode="auto">
            <a:xfrm>
              <a:off x="2228" y="1752"/>
              <a:ext cx="66" cy="70"/>
            </a:xfrm>
            <a:custGeom>
              <a:avLst/>
              <a:gdLst>
                <a:gd name="T0" fmla="*/ 66 w 66"/>
                <a:gd name="T1" fmla="*/ 70 h 70"/>
                <a:gd name="T2" fmla="*/ 0 w 66"/>
                <a:gd name="T3" fmla="*/ 16 h 70"/>
                <a:gd name="T4" fmla="*/ 0 w 66"/>
                <a:gd name="T5" fmla="*/ 0 h 70"/>
                <a:gd name="T6" fmla="*/ 66 w 66"/>
                <a:gd name="T7" fmla="*/ 54 h 70"/>
                <a:gd name="T8" fmla="*/ 66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66" y="70"/>
                  </a:moveTo>
                  <a:lnTo>
                    <a:pt x="0" y="16"/>
                  </a:lnTo>
                  <a:lnTo>
                    <a:pt x="0" y="0"/>
                  </a:lnTo>
                  <a:lnTo>
                    <a:pt x="66" y="54"/>
                  </a:lnTo>
                  <a:lnTo>
                    <a:pt x="66"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53" name="Freeform 179"/>
            <p:cNvSpPr>
              <a:spLocks noChangeAspect="1"/>
            </p:cNvSpPr>
            <p:nvPr/>
          </p:nvSpPr>
          <p:spPr bwMode="auto">
            <a:xfrm>
              <a:off x="2228" y="1696"/>
              <a:ext cx="261" cy="110"/>
            </a:xfrm>
            <a:custGeom>
              <a:avLst/>
              <a:gdLst>
                <a:gd name="T0" fmla="*/ 261 w 261"/>
                <a:gd name="T1" fmla="*/ 56 h 110"/>
                <a:gd name="T2" fmla="*/ 227 w 261"/>
                <a:gd name="T3" fmla="*/ 82 h 110"/>
                <a:gd name="T4" fmla="*/ 195 w 261"/>
                <a:gd name="T5" fmla="*/ 110 h 110"/>
                <a:gd name="T6" fmla="*/ 130 w 261"/>
                <a:gd name="T7" fmla="*/ 110 h 110"/>
                <a:gd name="T8" fmla="*/ 66 w 261"/>
                <a:gd name="T9" fmla="*/ 110 h 110"/>
                <a:gd name="T10" fmla="*/ 32 w 261"/>
                <a:gd name="T11" fmla="*/ 82 h 110"/>
                <a:gd name="T12" fmla="*/ 0 w 261"/>
                <a:gd name="T13" fmla="*/ 56 h 110"/>
                <a:gd name="T14" fmla="*/ 32 w 261"/>
                <a:gd name="T15" fmla="*/ 28 h 110"/>
                <a:gd name="T16" fmla="*/ 66 w 261"/>
                <a:gd name="T17" fmla="*/ 0 h 110"/>
                <a:gd name="T18" fmla="*/ 130 w 261"/>
                <a:gd name="T19" fmla="*/ 0 h 110"/>
                <a:gd name="T20" fmla="*/ 195 w 261"/>
                <a:gd name="T21" fmla="*/ 0 h 110"/>
                <a:gd name="T22" fmla="*/ 227 w 261"/>
                <a:gd name="T23" fmla="*/ 28 h 110"/>
                <a:gd name="T24" fmla="*/ 261 w 261"/>
                <a:gd name="T25" fmla="*/ 56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1"/>
                <a:gd name="T40" fmla="*/ 0 h 110"/>
                <a:gd name="T41" fmla="*/ 261 w 261"/>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1" h="110">
                  <a:moveTo>
                    <a:pt x="261" y="56"/>
                  </a:moveTo>
                  <a:lnTo>
                    <a:pt x="227" y="82"/>
                  </a:lnTo>
                  <a:lnTo>
                    <a:pt x="195" y="110"/>
                  </a:lnTo>
                  <a:lnTo>
                    <a:pt x="130" y="110"/>
                  </a:lnTo>
                  <a:lnTo>
                    <a:pt x="66" y="110"/>
                  </a:lnTo>
                  <a:lnTo>
                    <a:pt x="32" y="82"/>
                  </a:lnTo>
                  <a:lnTo>
                    <a:pt x="0" y="56"/>
                  </a:lnTo>
                  <a:lnTo>
                    <a:pt x="32" y="28"/>
                  </a:lnTo>
                  <a:lnTo>
                    <a:pt x="66" y="0"/>
                  </a:lnTo>
                  <a:lnTo>
                    <a:pt x="130" y="0"/>
                  </a:lnTo>
                  <a:lnTo>
                    <a:pt x="195" y="0"/>
                  </a:lnTo>
                  <a:lnTo>
                    <a:pt x="227" y="28"/>
                  </a:lnTo>
                  <a:lnTo>
                    <a:pt x="261" y="56"/>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54" name="Rectangle 180"/>
            <p:cNvSpPr>
              <a:spLocks noChangeAspect="1" noChangeArrowheads="1"/>
            </p:cNvSpPr>
            <p:nvPr/>
          </p:nvSpPr>
          <p:spPr bwMode="auto">
            <a:xfrm>
              <a:off x="2491" y="1868"/>
              <a:ext cx="128" cy="16"/>
            </a:xfrm>
            <a:prstGeom prst="rect">
              <a:avLst/>
            </a:prstGeom>
            <a:grp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933" kern="0" dirty="0">
                <a:latin typeface="Arial" panose="020B0604020202020204" pitchFamily="34" charset="0"/>
                <a:ea typeface="微软雅黑" panose="020B0503020204020204" pitchFamily="34" charset="-122"/>
                <a:cs typeface="Arial" pitchFamily="34" charset="0"/>
              </a:endParaRPr>
            </a:p>
          </p:txBody>
        </p:sp>
        <p:sp>
          <p:nvSpPr>
            <p:cNvPr id="55" name="Freeform 181"/>
            <p:cNvSpPr>
              <a:spLocks noChangeAspect="1"/>
            </p:cNvSpPr>
            <p:nvPr/>
          </p:nvSpPr>
          <p:spPr bwMode="auto">
            <a:xfrm>
              <a:off x="2619" y="1814"/>
              <a:ext cx="66" cy="70"/>
            </a:xfrm>
            <a:custGeom>
              <a:avLst/>
              <a:gdLst>
                <a:gd name="T0" fmla="*/ 0 w 66"/>
                <a:gd name="T1" fmla="*/ 70 h 70"/>
                <a:gd name="T2" fmla="*/ 66 w 66"/>
                <a:gd name="T3" fmla="*/ 16 h 70"/>
                <a:gd name="T4" fmla="*/ 66 w 66"/>
                <a:gd name="T5" fmla="*/ 0 h 70"/>
                <a:gd name="T6" fmla="*/ 0 w 66"/>
                <a:gd name="T7" fmla="*/ 54 h 70"/>
                <a:gd name="T8" fmla="*/ 0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0" y="70"/>
                  </a:moveTo>
                  <a:lnTo>
                    <a:pt x="66" y="16"/>
                  </a:lnTo>
                  <a:lnTo>
                    <a:pt x="66" y="0"/>
                  </a:lnTo>
                  <a:lnTo>
                    <a:pt x="0" y="54"/>
                  </a:lnTo>
                  <a:lnTo>
                    <a:pt x="0"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56" name="Freeform 182"/>
            <p:cNvSpPr>
              <a:spLocks noChangeAspect="1"/>
            </p:cNvSpPr>
            <p:nvPr/>
          </p:nvSpPr>
          <p:spPr bwMode="auto">
            <a:xfrm>
              <a:off x="2425" y="1814"/>
              <a:ext cx="66" cy="70"/>
            </a:xfrm>
            <a:custGeom>
              <a:avLst/>
              <a:gdLst>
                <a:gd name="T0" fmla="*/ 66 w 66"/>
                <a:gd name="T1" fmla="*/ 70 h 70"/>
                <a:gd name="T2" fmla="*/ 0 w 66"/>
                <a:gd name="T3" fmla="*/ 16 h 70"/>
                <a:gd name="T4" fmla="*/ 0 w 66"/>
                <a:gd name="T5" fmla="*/ 0 h 70"/>
                <a:gd name="T6" fmla="*/ 66 w 66"/>
                <a:gd name="T7" fmla="*/ 54 h 70"/>
                <a:gd name="T8" fmla="*/ 66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66" y="70"/>
                  </a:moveTo>
                  <a:lnTo>
                    <a:pt x="0" y="16"/>
                  </a:lnTo>
                  <a:lnTo>
                    <a:pt x="0" y="0"/>
                  </a:lnTo>
                  <a:lnTo>
                    <a:pt x="66" y="54"/>
                  </a:lnTo>
                  <a:lnTo>
                    <a:pt x="66"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57" name="Freeform 183"/>
            <p:cNvSpPr>
              <a:spLocks noChangeAspect="1"/>
            </p:cNvSpPr>
            <p:nvPr/>
          </p:nvSpPr>
          <p:spPr bwMode="auto">
            <a:xfrm>
              <a:off x="2425" y="1758"/>
              <a:ext cx="260" cy="110"/>
            </a:xfrm>
            <a:custGeom>
              <a:avLst/>
              <a:gdLst>
                <a:gd name="T0" fmla="*/ 260 w 260"/>
                <a:gd name="T1" fmla="*/ 56 h 110"/>
                <a:gd name="T2" fmla="*/ 228 w 260"/>
                <a:gd name="T3" fmla="*/ 82 h 110"/>
                <a:gd name="T4" fmla="*/ 196 w 260"/>
                <a:gd name="T5" fmla="*/ 110 h 110"/>
                <a:gd name="T6" fmla="*/ 130 w 260"/>
                <a:gd name="T7" fmla="*/ 110 h 110"/>
                <a:gd name="T8" fmla="*/ 66 w 260"/>
                <a:gd name="T9" fmla="*/ 110 h 110"/>
                <a:gd name="T10" fmla="*/ 34 w 260"/>
                <a:gd name="T11" fmla="*/ 82 h 110"/>
                <a:gd name="T12" fmla="*/ 0 w 260"/>
                <a:gd name="T13" fmla="*/ 56 h 110"/>
                <a:gd name="T14" fmla="*/ 34 w 260"/>
                <a:gd name="T15" fmla="*/ 28 h 110"/>
                <a:gd name="T16" fmla="*/ 66 w 260"/>
                <a:gd name="T17" fmla="*/ 0 h 110"/>
                <a:gd name="T18" fmla="*/ 130 w 260"/>
                <a:gd name="T19" fmla="*/ 0 h 110"/>
                <a:gd name="T20" fmla="*/ 196 w 260"/>
                <a:gd name="T21" fmla="*/ 0 h 110"/>
                <a:gd name="T22" fmla="*/ 228 w 260"/>
                <a:gd name="T23" fmla="*/ 28 h 110"/>
                <a:gd name="T24" fmla="*/ 260 w 260"/>
                <a:gd name="T25" fmla="*/ 56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0"/>
                <a:gd name="T40" fmla="*/ 0 h 110"/>
                <a:gd name="T41" fmla="*/ 260 w 260"/>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0" h="110">
                  <a:moveTo>
                    <a:pt x="260" y="56"/>
                  </a:moveTo>
                  <a:lnTo>
                    <a:pt x="228" y="82"/>
                  </a:lnTo>
                  <a:lnTo>
                    <a:pt x="196" y="110"/>
                  </a:lnTo>
                  <a:lnTo>
                    <a:pt x="130" y="110"/>
                  </a:lnTo>
                  <a:lnTo>
                    <a:pt x="66" y="110"/>
                  </a:lnTo>
                  <a:lnTo>
                    <a:pt x="34" y="82"/>
                  </a:lnTo>
                  <a:lnTo>
                    <a:pt x="0" y="56"/>
                  </a:lnTo>
                  <a:lnTo>
                    <a:pt x="34" y="28"/>
                  </a:lnTo>
                  <a:lnTo>
                    <a:pt x="66" y="0"/>
                  </a:lnTo>
                  <a:lnTo>
                    <a:pt x="130" y="0"/>
                  </a:lnTo>
                  <a:lnTo>
                    <a:pt x="196" y="0"/>
                  </a:lnTo>
                  <a:lnTo>
                    <a:pt x="228" y="28"/>
                  </a:lnTo>
                  <a:lnTo>
                    <a:pt x="260" y="56"/>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58" name="Freeform 184"/>
            <p:cNvSpPr>
              <a:spLocks noChangeAspect="1"/>
            </p:cNvSpPr>
            <p:nvPr/>
          </p:nvSpPr>
          <p:spPr bwMode="auto">
            <a:xfrm>
              <a:off x="2461" y="1349"/>
              <a:ext cx="16" cy="16"/>
            </a:xfrm>
            <a:custGeom>
              <a:avLst/>
              <a:gdLst>
                <a:gd name="T0" fmla="*/ 4 w 16"/>
                <a:gd name="T1" fmla="*/ 0 h 16"/>
                <a:gd name="T2" fmla="*/ 12 w 16"/>
                <a:gd name="T3" fmla="*/ 0 h 16"/>
                <a:gd name="T4" fmla="*/ 16 w 16"/>
                <a:gd name="T5" fmla="*/ 16 h 16"/>
                <a:gd name="T6" fmla="*/ 0 w 16"/>
                <a:gd name="T7" fmla="*/ 16 h 16"/>
                <a:gd name="T8" fmla="*/ 4 w 16"/>
                <a:gd name="T9" fmla="*/ 0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4" y="0"/>
                  </a:moveTo>
                  <a:lnTo>
                    <a:pt x="12" y="0"/>
                  </a:lnTo>
                  <a:lnTo>
                    <a:pt x="16" y="16"/>
                  </a:lnTo>
                  <a:lnTo>
                    <a:pt x="0" y="16"/>
                  </a:lnTo>
                  <a:lnTo>
                    <a:pt x="4" y="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59" name="Freeform 185"/>
            <p:cNvSpPr>
              <a:spLocks noChangeAspect="1"/>
            </p:cNvSpPr>
            <p:nvPr/>
          </p:nvSpPr>
          <p:spPr bwMode="auto">
            <a:xfrm>
              <a:off x="2451" y="1361"/>
              <a:ext cx="36" cy="8"/>
            </a:xfrm>
            <a:custGeom>
              <a:avLst/>
              <a:gdLst>
                <a:gd name="T0" fmla="*/ 18 w 36"/>
                <a:gd name="T1" fmla="*/ 0 h 8"/>
                <a:gd name="T2" fmla="*/ 26 w 36"/>
                <a:gd name="T3" fmla="*/ 4 h 8"/>
                <a:gd name="T4" fmla="*/ 36 w 36"/>
                <a:gd name="T5" fmla="*/ 8 h 8"/>
                <a:gd name="T6" fmla="*/ 18 w 36"/>
                <a:gd name="T7" fmla="*/ 8 h 8"/>
                <a:gd name="T8" fmla="*/ 0 w 36"/>
                <a:gd name="T9" fmla="*/ 8 h 8"/>
                <a:gd name="T10" fmla="*/ 8 w 36"/>
                <a:gd name="T11" fmla="*/ 4 h 8"/>
                <a:gd name="T12" fmla="*/ 18 w 36"/>
                <a:gd name="T13" fmla="*/ 0 h 8"/>
                <a:gd name="T14" fmla="*/ 0 60000 65536"/>
                <a:gd name="T15" fmla="*/ 0 60000 65536"/>
                <a:gd name="T16" fmla="*/ 0 60000 65536"/>
                <a:gd name="T17" fmla="*/ 0 60000 65536"/>
                <a:gd name="T18" fmla="*/ 0 60000 65536"/>
                <a:gd name="T19" fmla="*/ 0 60000 65536"/>
                <a:gd name="T20" fmla="*/ 0 60000 65536"/>
                <a:gd name="T21" fmla="*/ 0 w 36"/>
                <a:gd name="T22" fmla="*/ 0 h 8"/>
                <a:gd name="T23" fmla="*/ 36 w 3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8">
                  <a:moveTo>
                    <a:pt x="18" y="0"/>
                  </a:moveTo>
                  <a:lnTo>
                    <a:pt x="26" y="4"/>
                  </a:lnTo>
                  <a:lnTo>
                    <a:pt x="36" y="8"/>
                  </a:lnTo>
                  <a:lnTo>
                    <a:pt x="18" y="8"/>
                  </a:lnTo>
                  <a:lnTo>
                    <a:pt x="0" y="8"/>
                  </a:lnTo>
                  <a:lnTo>
                    <a:pt x="8" y="4"/>
                  </a:lnTo>
                  <a:lnTo>
                    <a:pt x="18" y="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60" name="Freeform 186"/>
            <p:cNvSpPr>
              <a:spLocks noChangeAspect="1" noEditPoints="1"/>
            </p:cNvSpPr>
            <p:nvPr/>
          </p:nvSpPr>
          <p:spPr bwMode="auto">
            <a:xfrm>
              <a:off x="2348" y="1369"/>
              <a:ext cx="239" cy="367"/>
            </a:xfrm>
            <a:custGeom>
              <a:avLst/>
              <a:gdLst>
                <a:gd name="T0" fmla="*/ 235 w 239"/>
                <a:gd name="T1" fmla="*/ 311 h 367"/>
                <a:gd name="T2" fmla="*/ 201 w 239"/>
                <a:gd name="T3" fmla="*/ 285 h 367"/>
                <a:gd name="T4" fmla="*/ 191 w 239"/>
                <a:gd name="T5" fmla="*/ 226 h 367"/>
                <a:gd name="T6" fmla="*/ 167 w 239"/>
                <a:gd name="T7" fmla="*/ 208 h 367"/>
                <a:gd name="T8" fmla="*/ 135 w 239"/>
                <a:gd name="T9" fmla="*/ 32 h 367"/>
                <a:gd name="T10" fmla="*/ 143 w 239"/>
                <a:gd name="T11" fmla="*/ 18 h 367"/>
                <a:gd name="T12" fmla="*/ 135 w 239"/>
                <a:gd name="T13" fmla="*/ 12 h 367"/>
                <a:gd name="T14" fmla="*/ 135 w 239"/>
                <a:gd name="T15" fmla="*/ 0 h 367"/>
                <a:gd name="T16" fmla="*/ 107 w 239"/>
                <a:gd name="T17" fmla="*/ 10 h 367"/>
                <a:gd name="T18" fmla="*/ 105 w 239"/>
                <a:gd name="T19" fmla="*/ 12 h 367"/>
                <a:gd name="T20" fmla="*/ 99 w 239"/>
                <a:gd name="T21" fmla="*/ 26 h 367"/>
                <a:gd name="T22" fmla="*/ 109 w 239"/>
                <a:gd name="T23" fmla="*/ 32 h 367"/>
                <a:gd name="T24" fmla="*/ 50 w 239"/>
                <a:gd name="T25" fmla="*/ 208 h 367"/>
                <a:gd name="T26" fmla="*/ 67 w 239"/>
                <a:gd name="T27" fmla="*/ 226 h 367"/>
                <a:gd name="T28" fmla="*/ 4 w 239"/>
                <a:gd name="T29" fmla="*/ 285 h 367"/>
                <a:gd name="T30" fmla="*/ 28 w 239"/>
                <a:gd name="T31" fmla="*/ 311 h 367"/>
                <a:gd name="T32" fmla="*/ 121 w 239"/>
                <a:gd name="T33" fmla="*/ 367 h 367"/>
                <a:gd name="T34" fmla="*/ 211 w 239"/>
                <a:gd name="T35" fmla="*/ 311 h 367"/>
                <a:gd name="T36" fmla="*/ 121 w 239"/>
                <a:gd name="T37" fmla="*/ 50 h 367"/>
                <a:gd name="T38" fmla="*/ 121 w 239"/>
                <a:gd name="T39" fmla="*/ 208 h 367"/>
                <a:gd name="T40" fmla="*/ 121 w 239"/>
                <a:gd name="T41" fmla="*/ 48 h 367"/>
                <a:gd name="T42" fmla="*/ 121 w 239"/>
                <a:gd name="T43" fmla="*/ 230 h 367"/>
                <a:gd name="T44" fmla="*/ 175 w 239"/>
                <a:gd name="T45" fmla="*/ 285 h 367"/>
                <a:gd name="T46" fmla="*/ 67 w 239"/>
                <a:gd name="T47" fmla="*/ 285 h 367"/>
                <a:gd name="T48" fmla="*/ 121 w 239"/>
                <a:gd name="T49" fmla="*/ 363 h 367"/>
                <a:gd name="T50" fmla="*/ 34 w 239"/>
                <a:gd name="T51" fmla="*/ 361 h 367"/>
                <a:gd name="T52" fmla="*/ 40 w 239"/>
                <a:gd name="T53" fmla="*/ 353 h 367"/>
                <a:gd name="T54" fmla="*/ 46 w 239"/>
                <a:gd name="T55" fmla="*/ 347 h 367"/>
                <a:gd name="T56" fmla="*/ 54 w 239"/>
                <a:gd name="T57" fmla="*/ 339 h 367"/>
                <a:gd name="T58" fmla="*/ 69 w 239"/>
                <a:gd name="T59" fmla="*/ 331 h 367"/>
                <a:gd name="T60" fmla="*/ 85 w 239"/>
                <a:gd name="T61" fmla="*/ 325 h 367"/>
                <a:gd name="T62" fmla="*/ 95 w 239"/>
                <a:gd name="T63" fmla="*/ 325 h 367"/>
                <a:gd name="T64" fmla="*/ 107 w 239"/>
                <a:gd name="T65" fmla="*/ 323 h 367"/>
                <a:gd name="T66" fmla="*/ 121 w 239"/>
                <a:gd name="T67" fmla="*/ 323 h 367"/>
                <a:gd name="T68" fmla="*/ 133 w 239"/>
                <a:gd name="T69" fmla="*/ 323 h 367"/>
                <a:gd name="T70" fmla="*/ 145 w 239"/>
                <a:gd name="T71" fmla="*/ 325 h 367"/>
                <a:gd name="T72" fmla="*/ 155 w 239"/>
                <a:gd name="T73" fmla="*/ 325 h 367"/>
                <a:gd name="T74" fmla="*/ 173 w 239"/>
                <a:gd name="T75" fmla="*/ 331 h 367"/>
                <a:gd name="T76" fmla="*/ 185 w 239"/>
                <a:gd name="T77" fmla="*/ 339 h 367"/>
                <a:gd name="T78" fmla="*/ 195 w 239"/>
                <a:gd name="T79" fmla="*/ 347 h 367"/>
                <a:gd name="T80" fmla="*/ 201 w 239"/>
                <a:gd name="T81" fmla="*/ 357 h 367"/>
                <a:gd name="T82" fmla="*/ 205 w 239"/>
                <a:gd name="T83" fmla="*/ 363 h 3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9"/>
                <a:gd name="T127" fmla="*/ 0 h 367"/>
                <a:gd name="T128" fmla="*/ 239 w 239"/>
                <a:gd name="T129" fmla="*/ 367 h 3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9" h="367">
                  <a:moveTo>
                    <a:pt x="211" y="311"/>
                  </a:moveTo>
                  <a:lnTo>
                    <a:pt x="235" y="311"/>
                  </a:lnTo>
                  <a:lnTo>
                    <a:pt x="235" y="285"/>
                  </a:lnTo>
                  <a:lnTo>
                    <a:pt x="201" y="285"/>
                  </a:lnTo>
                  <a:lnTo>
                    <a:pt x="175" y="226"/>
                  </a:lnTo>
                  <a:lnTo>
                    <a:pt x="191" y="226"/>
                  </a:lnTo>
                  <a:lnTo>
                    <a:pt x="191" y="208"/>
                  </a:lnTo>
                  <a:lnTo>
                    <a:pt x="167" y="208"/>
                  </a:lnTo>
                  <a:lnTo>
                    <a:pt x="131" y="32"/>
                  </a:lnTo>
                  <a:lnTo>
                    <a:pt x="135" y="32"/>
                  </a:lnTo>
                  <a:lnTo>
                    <a:pt x="143" y="26"/>
                  </a:lnTo>
                  <a:lnTo>
                    <a:pt x="143" y="18"/>
                  </a:lnTo>
                  <a:lnTo>
                    <a:pt x="135" y="12"/>
                  </a:lnTo>
                  <a:lnTo>
                    <a:pt x="135" y="10"/>
                  </a:lnTo>
                  <a:lnTo>
                    <a:pt x="135" y="0"/>
                  </a:lnTo>
                  <a:lnTo>
                    <a:pt x="107" y="0"/>
                  </a:lnTo>
                  <a:lnTo>
                    <a:pt x="107" y="10"/>
                  </a:lnTo>
                  <a:lnTo>
                    <a:pt x="107" y="12"/>
                  </a:lnTo>
                  <a:lnTo>
                    <a:pt x="105" y="12"/>
                  </a:lnTo>
                  <a:lnTo>
                    <a:pt x="99" y="18"/>
                  </a:lnTo>
                  <a:lnTo>
                    <a:pt x="99" y="26"/>
                  </a:lnTo>
                  <a:lnTo>
                    <a:pt x="105" y="32"/>
                  </a:lnTo>
                  <a:lnTo>
                    <a:pt x="109" y="32"/>
                  </a:lnTo>
                  <a:lnTo>
                    <a:pt x="75" y="208"/>
                  </a:lnTo>
                  <a:lnTo>
                    <a:pt x="50" y="208"/>
                  </a:lnTo>
                  <a:lnTo>
                    <a:pt x="50" y="226"/>
                  </a:lnTo>
                  <a:lnTo>
                    <a:pt x="67" y="226"/>
                  </a:lnTo>
                  <a:lnTo>
                    <a:pt x="38" y="285"/>
                  </a:lnTo>
                  <a:lnTo>
                    <a:pt x="4" y="285"/>
                  </a:lnTo>
                  <a:lnTo>
                    <a:pt x="4" y="311"/>
                  </a:lnTo>
                  <a:lnTo>
                    <a:pt x="28" y="311"/>
                  </a:lnTo>
                  <a:lnTo>
                    <a:pt x="0" y="367"/>
                  </a:lnTo>
                  <a:lnTo>
                    <a:pt x="121" y="367"/>
                  </a:lnTo>
                  <a:lnTo>
                    <a:pt x="239" y="367"/>
                  </a:lnTo>
                  <a:lnTo>
                    <a:pt x="211" y="311"/>
                  </a:lnTo>
                  <a:close/>
                  <a:moveTo>
                    <a:pt x="121" y="48"/>
                  </a:moveTo>
                  <a:lnTo>
                    <a:pt x="121" y="50"/>
                  </a:lnTo>
                  <a:lnTo>
                    <a:pt x="145" y="208"/>
                  </a:lnTo>
                  <a:lnTo>
                    <a:pt x="121" y="208"/>
                  </a:lnTo>
                  <a:lnTo>
                    <a:pt x="95" y="208"/>
                  </a:lnTo>
                  <a:lnTo>
                    <a:pt x="121" y="48"/>
                  </a:lnTo>
                  <a:close/>
                  <a:moveTo>
                    <a:pt x="91" y="230"/>
                  </a:moveTo>
                  <a:lnTo>
                    <a:pt x="121" y="230"/>
                  </a:lnTo>
                  <a:lnTo>
                    <a:pt x="149" y="230"/>
                  </a:lnTo>
                  <a:lnTo>
                    <a:pt x="175" y="285"/>
                  </a:lnTo>
                  <a:lnTo>
                    <a:pt x="121" y="285"/>
                  </a:lnTo>
                  <a:lnTo>
                    <a:pt x="67" y="285"/>
                  </a:lnTo>
                  <a:lnTo>
                    <a:pt x="91" y="230"/>
                  </a:lnTo>
                  <a:close/>
                  <a:moveTo>
                    <a:pt x="121" y="363"/>
                  </a:moveTo>
                  <a:lnTo>
                    <a:pt x="34" y="363"/>
                  </a:lnTo>
                  <a:lnTo>
                    <a:pt x="34" y="361"/>
                  </a:lnTo>
                  <a:lnTo>
                    <a:pt x="38" y="357"/>
                  </a:lnTo>
                  <a:lnTo>
                    <a:pt x="40" y="353"/>
                  </a:lnTo>
                  <a:lnTo>
                    <a:pt x="42" y="351"/>
                  </a:lnTo>
                  <a:lnTo>
                    <a:pt x="46" y="347"/>
                  </a:lnTo>
                  <a:lnTo>
                    <a:pt x="50" y="343"/>
                  </a:lnTo>
                  <a:lnTo>
                    <a:pt x="54" y="339"/>
                  </a:lnTo>
                  <a:lnTo>
                    <a:pt x="60" y="335"/>
                  </a:lnTo>
                  <a:lnTo>
                    <a:pt x="69" y="331"/>
                  </a:lnTo>
                  <a:lnTo>
                    <a:pt x="77" y="329"/>
                  </a:lnTo>
                  <a:lnTo>
                    <a:pt x="85" y="325"/>
                  </a:lnTo>
                  <a:lnTo>
                    <a:pt x="91" y="325"/>
                  </a:lnTo>
                  <a:lnTo>
                    <a:pt x="95" y="325"/>
                  </a:lnTo>
                  <a:lnTo>
                    <a:pt x="101" y="323"/>
                  </a:lnTo>
                  <a:lnTo>
                    <a:pt x="107" y="323"/>
                  </a:lnTo>
                  <a:lnTo>
                    <a:pt x="113" y="323"/>
                  </a:lnTo>
                  <a:lnTo>
                    <a:pt x="121" y="323"/>
                  </a:lnTo>
                  <a:lnTo>
                    <a:pt x="127" y="323"/>
                  </a:lnTo>
                  <a:lnTo>
                    <a:pt x="133" y="323"/>
                  </a:lnTo>
                  <a:lnTo>
                    <a:pt x="139" y="323"/>
                  </a:lnTo>
                  <a:lnTo>
                    <a:pt x="145" y="325"/>
                  </a:lnTo>
                  <a:lnTo>
                    <a:pt x="151" y="325"/>
                  </a:lnTo>
                  <a:lnTo>
                    <a:pt x="155" y="325"/>
                  </a:lnTo>
                  <a:lnTo>
                    <a:pt x="165" y="329"/>
                  </a:lnTo>
                  <a:lnTo>
                    <a:pt x="173" y="331"/>
                  </a:lnTo>
                  <a:lnTo>
                    <a:pt x="179" y="335"/>
                  </a:lnTo>
                  <a:lnTo>
                    <a:pt x="185" y="339"/>
                  </a:lnTo>
                  <a:lnTo>
                    <a:pt x="191" y="343"/>
                  </a:lnTo>
                  <a:lnTo>
                    <a:pt x="195" y="347"/>
                  </a:lnTo>
                  <a:lnTo>
                    <a:pt x="197" y="351"/>
                  </a:lnTo>
                  <a:lnTo>
                    <a:pt x="201" y="357"/>
                  </a:lnTo>
                  <a:lnTo>
                    <a:pt x="205" y="361"/>
                  </a:lnTo>
                  <a:lnTo>
                    <a:pt x="205" y="363"/>
                  </a:lnTo>
                  <a:lnTo>
                    <a:pt x="121" y="363"/>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61" name="Freeform 187"/>
            <p:cNvSpPr>
              <a:spLocks noChangeAspect="1"/>
            </p:cNvSpPr>
            <p:nvPr/>
          </p:nvSpPr>
          <p:spPr bwMode="auto">
            <a:xfrm>
              <a:off x="2320" y="1321"/>
              <a:ext cx="20" cy="104"/>
            </a:xfrm>
            <a:custGeom>
              <a:avLst/>
              <a:gdLst>
                <a:gd name="T0" fmla="*/ 81920 w 10"/>
                <a:gd name="T1" fmla="*/ 8192 h 52"/>
                <a:gd name="T2" fmla="*/ 73728 w 10"/>
                <a:gd name="T3" fmla="*/ 32768 h 52"/>
                <a:gd name="T4" fmla="*/ 65536 w 10"/>
                <a:gd name="T5" fmla="*/ 65536 h 52"/>
                <a:gd name="T6" fmla="*/ 49152 w 10"/>
                <a:gd name="T7" fmla="*/ 139264 h 52"/>
                <a:gd name="T8" fmla="*/ 40960 w 10"/>
                <a:gd name="T9" fmla="*/ 212992 h 52"/>
                <a:gd name="T10" fmla="*/ 40960 w 10"/>
                <a:gd name="T11" fmla="*/ 278528 h 52"/>
                <a:gd name="T12" fmla="*/ 57344 w 10"/>
                <a:gd name="T13" fmla="*/ 344064 h 52"/>
                <a:gd name="T14" fmla="*/ 73728 w 10"/>
                <a:gd name="T15" fmla="*/ 385024 h 52"/>
                <a:gd name="T16" fmla="*/ 81920 w 10"/>
                <a:gd name="T17" fmla="*/ 409600 h 52"/>
                <a:gd name="T18" fmla="*/ 73728 w 10"/>
                <a:gd name="T19" fmla="*/ 417792 h 52"/>
                <a:gd name="T20" fmla="*/ 73728 w 10"/>
                <a:gd name="T21" fmla="*/ 425984 h 52"/>
                <a:gd name="T22" fmla="*/ 57344 w 10"/>
                <a:gd name="T23" fmla="*/ 409600 h 52"/>
                <a:gd name="T24" fmla="*/ 40960 w 10"/>
                <a:gd name="T25" fmla="*/ 385024 h 52"/>
                <a:gd name="T26" fmla="*/ 8192 w 10"/>
                <a:gd name="T27" fmla="*/ 303104 h 52"/>
                <a:gd name="T28" fmla="*/ 0 w 10"/>
                <a:gd name="T29" fmla="*/ 212992 h 52"/>
                <a:gd name="T30" fmla="*/ 8192 w 10"/>
                <a:gd name="T31" fmla="*/ 122880 h 52"/>
                <a:gd name="T32" fmla="*/ 40960 w 10"/>
                <a:gd name="T33" fmla="*/ 49152 h 52"/>
                <a:gd name="T34" fmla="*/ 57344 w 10"/>
                <a:gd name="T35" fmla="*/ 16384 h 52"/>
                <a:gd name="T36" fmla="*/ 73728 w 10"/>
                <a:gd name="T37" fmla="*/ 0 h 52"/>
                <a:gd name="T38" fmla="*/ 81920 w 10"/>
                <a:gd name="T39" fmla="*/ 0 h 52"/>
                <a:gd name="T40" fmla="*/ 81920 w 10"/>
                <a:gd name="T41" fmla="*/ 8192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52"/>
                <a:gd name="T65" fmla="*/ 10 w 10"/>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52">
                  <a:moveTo>
                    <a:pt x="10" y="1"/>
                  </a:moveTo>
                  <a:cubicBezTo>
                    <a:pt x="10" y="2"/>
                    <a:pt x="10" y="3"/>
                    <a:pt x="9" y="4"/>
                  </a:cubicBezTo>
                  <a:cubicBezTo>
                    <a:pt x="9" y="6"/>
                    <a:pt x="8" y="7"/>
                    <a:pt x="8" y="8"/>
                  </a:cubicBezTo>
                  <a:cubicBezTo>
                    <a:pt x="7" y="11"/>
                    <a:pt x="6" y="14"/>
                    <a:pt x="6" y="17"/>
                  </a:cubicBezTo>
                  <a:cubicBezTo>
                    <a:pt x="5" y="20"/>
                    <a:pt x="5" y="23"/>
                    <a:pt x="5" y="26"/>
                  </a:cubicBezTo>
                  <a:cubicBezTo>
                    <a:pt x="5" y="28"/>
                    <a:pt x="5" y="31"/>
                    <a:pt x="5" y="34"/>
                  </a:cubicBezTo>
                  <a:cubicBezTo>
                    <a:pt x="6" y="36"/>
                    <a:pt x="6" y="39"/>
                    <a:pt x="7" y="42"/>
                  </a:cubicBezTo>
                  <a:cubicBezTo>
                    <a:pt x="7" y="43"/>
                    <a:pt x="8" y="45"/>
                    <a:pt x="9" y="47"/>
                  </a:cubicBezTo>
                  <a:cubicBezTo>
                    <a:pt x="9" y="48"/>
                    <a:pt x="10" y="50"/>
                    <a:pt x="10" y="50"/>
                  </a:cubicBezTo>
                  <a:cubicBezTo>
                    <a:pt x="10" y="51"/>
                    <a:pt x="9" y="51"/>
                    <a:pt x="9" y="51"/>
                  </a:cubicBezTo>
                  <a:cubicBezTo>
                    <a:pt x="9" y="52"/>
                    <a:pt x="9" y="52"/>
                    <a:pt x="9" y="52"/>
                  </a:cubicBezTo>
                  <a:cubicBezTo>
                    <a:pt x="8" y="52"/>
                    <a:pt x="8" y="51"/>
                    <a:pt x="7" y="50"/>
                  </a:cubicBezTo>
                  <a:cubicBezTo>
                    <a:pt x="6" y="50"/>
                    <a:pt x="6" y="49"/>
                    <a:pt x="5" y="47"/>
                  </a:cubicBezTo>
                  <a:cubicBezTo>
                    <a:pt x="3" y="44"/>
                    <a:pt x="2" y="40"/>
                    <a:pt x="1" y="37"/>
                  </a:cubicBezTo>
                  <a:cubicBezTo>
                    <a:pt x="1" y="33"/>
                    <a:pt x="0" y="30"/>
                    <a:pt x="0" y="26"/>
                  </a:cubicBezTo>
                  <a:cubicBezTo>
                    <a:pt x="0" y="22"/>
                    <a:pt x="1" y="19"/>
                    <a:pt x="1" y="15"/>
                  </a:cubicBezTo>
                  <a:cubicBezTo>
                    <a:pt x="2" y="12"/>
                    <a:pt x="3" y="9"/>
                    <a:pt x="5" y="6"/>
                  </a:cubicBezTo>
                  <a:cubicBezTo>
                    <a:pt x="6" y="4"/>
                    <a:pt x="6" y="2"/>
                    <a:pt x="7" y="2"/>
                  </a:cubicBezTo>
                  <a:cubicBezTo>
                    <a:pt x="8" y="0"/>
                    <a:pt x="9" y="0"/>
                    <a:pt x="9" y="0"/>
                  </a:cubicBezTo>
                  <a:cubicBezTo>
                    <a:pt x="10" y="0"/>
                    <a:pt x="10" y="0"/>
                    <a:pt x="10" y="0"/>
                  </a:cubicBezTo>
                  <a:cubicBezTo>
                    <a:pt x="10" y="1"/>
                    <a:pt x="10" y="1"/>
                    <a:pt x="10" y="1"/>
                  </a:cubicBez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62" name="Freeform 188"/>
            <p:cNvSpPr>
              <a:spLocks noChangeAspect="1"/>
            </p:cNvSpPr>
            <p:nvPr/>
          </p:nvSpPr>
          <p:spPr bwMode="auto">
            <a:xfrm>
              <a:off x="2362" y="1331"/>
              <a:ext cx="18" cy="82"/>
            </a:xfrm>
            <a:custGeom>
              <a:avLst/>
              <a:gdLst>
                <a:gd name="T0" fmla="*/ 73728 w 9"/>
                <a:gd name="T1" fmla="*/ 16384 h 41"/>
                <a:gd name="T2" fmla="*/ 65536 w 9"/>
                <a:gd name="T3" fmla="*/ 32768 h 41"/>
                <a:gd name="T4" fmla="*/ 57344 w 9"/>
                <a:gd name="T5" fmla="*/ 57344 h 41"/>
                <a:gd name="T6" fmla="*/ 40960 w 9"/>
                <a:gd name="T7" fmla="*/ 114688 h 41"/>
                <a:gd name="T8" fmla="*/ 32768 w 9"/>
                <a:gd name="T9" fmla="*/ 172032 h 41"/>
                <a:gd name="T10" fmla="*/ 40960 w 9"/>
                <a:gd name="T11" fmla="*/ 221184 h 41"/>
                <a:gd name="T12" fmla="*/ 49152 w 9"/>
                <a:gd name="T13" fmla="*/ 270336 h 41"/>
                <a:gd name="T14" fmla="*/ 57344 w 9"/>
                <a:gd name="T15" fmla="*/ 303104 h 41"/>
                <a:gd name="T16" fmla="*/ 65536 w 9"/>
                <a:gd name="T17" fmla="*/ 327680 h 41"/>
                <a:gd name="T18" fmla="*/ 65536 w 9"/>
                <a:gd name="T19" fmla="*/ 335872 h 41"/>
                <a:gd name="T20" fmla="*/ 57344 w 9"/>
                <a:gd name="T21" fmla="*/ 335872 h 41"/>
                <a:gd name="T22" fmla="*/ 49152 w 9"/>
                <a:gd name="T23" fmla="*/ 327680 h 41"/>
                <a:gd name="T24" fmla="*/ 32768 w 9"/>
                <a:gd name="T25" fmla="*/ 311296 h 41"/>
                <a:gd name="T26" fmla="*/ 8192 w 9"/>
                <a:gd name="T27" fmla="*/ 237568 h 41"/>
                <a:gd name="T28" fmla="*/ 8192 w 9"/>
                <a:gd name="T29" fmla="*/ 172032 h 41"/>
                <a:gd name="T30" fmla="*/ 8192 w 9"/>
                <a:gd name="T31" fmla="*/ 98304 h 41"/>
                <a:gd name="T32" fmla="*/ 32768 w 9"/>
                <a:gd name="T33" fmla="*/ 40960 h 41"/>
                <a:gd name="T34" fmla="*/ 49152 w 9"/>
                <a:gd name="T35" fmla="*/ 16384 h 41"/>
                <a:gd name="T36" fmla="*/ 65536 w 9"/>
                <a:gd name="T37" fmla="*/ 0 h 41"/>
                <a:gd name="T38" fmla="*/ 65536 w 9"/>
                <a:gd name="T39" fmla="*/ 8192 h 41"/>
                <a:gd name="T40" fmla="*/ 73728 w 9"/>
                <a:gd name="T41" fmla="*/ 16384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
                <a:gd name="T64" fmla="*/ 0 h 41"/>
                <a:gd name="T65" fmla="*/ 9 w 9"/>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 h="41">
                  <a:moveTo>
                    <a:pt x="9" y="2"/>
                  </a:moveTo>
                  <a:cubicBezTo>
                    <a:pt x="9" y="2"/>
                    <a:pt x="8" y="3"/>
                    <a:pt x="8" y="4"/>
                  </a:cubicBezTo>
                  <a:cubicBezTo>
                    <a:pt x="7" y="5"/>
                    <a:pt x="7" y="6"/>
                    <a:pt x="7" y="7"/>
                  </a:cubicBezTo>
                  <a:cubicBezTo>
                    <a:pt x="6" y="9"/>
                    <a:pt x="5" y="12"/>
                    <a:pt x="5" y="14"/>
                  </a:cubicBezTo>
                  <a:cubicBezTo>
                    <a:pt x="5" y="16"/>
                    <a:pt x="4" y="18"/>
                    <a:pt x="4" y="21"/>
                  </a:cubicBezTo>
                  <a:cubicBezTo>
                    <a:pt x="4" y="23"/>
                    <a:pt x="4" y="25"/>
                    <a:pt x="5" y="27"/>
                  </a:cubicBezTo>
                  <a:cubicBezTo>
                    <a:pt x="5" y="29"/>
                    <a:pt x="5" y="31"/>
                    <a:pt x="6" y="33"/>
                  </a:cubicBezTo>
                  <a:cubicBezTo>
                    <a:pt x="6" y="34"/>
                    <a:pt x="7" y="36"/>
                    <a:pt x="7" y="37"/>
                  </a:cubicBezTo>
                  <a:cubicBezTo>
                    <a:pt x="8" y="39"/>
                    <a:pt x="8" y="39"/>
                    <a:pt x="8" y="40"/>
                  </a:cubicBezTo>
                  <a:cubicBezTo>
                    <a:pt x="8" y="40"/>
                    <a:pt x="8" y="41"/>
                    <a:pt x="8" y="41"/>
                  </a:cubicBezTo>
                  <a:cubicBezTo>
                    <a:pt x="7" y="41"/>
                    <a:pt x="7" y="41"/>
                    <a:pt x="7" y="41"/>
                  </a:cubicBezTo>
                  <a:cubicBezTo>
                    <a:pt x="7" y="41"/>
                    <a:pt x="7" y="41"/>
                    <a:pt x="6" y="40"/>
                  </a:cubicBezTo>
                  <a:cubicBezTo>
                    <a:pt x="6" y="40"/>
                    <a:pt x="5" y="39"/>
                    <a:pt x="4" y="38"/>
                  </a:cubicBezTo>
                  <a:cubicBezTo>
                    <a:pt x="3" y="35"/>
                    <a:pt x="2" y="32"/>
                    <a:pt x="1" y="29"/>
                  </a:cubicBezTo>
                  <a:cubicBezTo>
                    <a:pt x="1" y="27"/>
                    <a:pt x="0" y="24"/>
                    <a:pt x="1" y="21"/>
                  </a:cubicBezTo>
                  <a:cubicBezTo>
                    <a:pt x="1" y="18"/>
                    <a:pt x="1" y="15"/>
                    <a:pt x="1" y="12"/>
                  </a:cubicBezTo>
                  <a:cubicBezTo>
                    <a:pt x="2" y="10"/>
                    <a:pt x="3" y="7"/>
                    <a:pt x="4" y="5"/>
                  </a:cubicBezTo>
                  <a:cubicBezTo>
                    <a:pt x="5" y="3"/>
                    <a:pt x="6" y="2"/>
                    <a:pt x="6" y="2"/>
                  </a:cubicBezTo>
                  <a:cubicBezTo>
                    <a:pt x="7" y="1"/>
                    <a:pt x="7" y="0"/>
                    <a:pt x="8" y="0"/>
                  </a:cubicBezTo>
                  <a:cubicBezTo>
                    <a:pt x="8" y="1"/>
                    <a:pt x="8" y="1"/>
                    <a:pt x="8" y="1"/>
                  </a:cubicBezTo>
                  <a:lnTo>
                    <a:pt x="9" y="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63" name="Freeform 189"/>
            <p:cNvSpPr>
              <a:spLocks noChangeAspect="1"/>
            </p:cNvSpPr>
            <p:nvPr/>
          </p:nvSpPr>
          <p:spPr bwMode="auto">
            <a:xfrm>
              <a:off x="2404" y="1343"/>
              <a:ext cx="15" cy="62"/>
            </a:xfrm>
            <a:custGeom>
              <a:avLst/>
              <a:gdLst>
                <a:gd name="T0" fmla="*/ 140863 w 7"/>
                <a:gd name="T1" fmla="*/ 0 h 31"/>
                <a:gd name="T2" fmla="*/ 122593 w 7"/>
                <a:gd name="T3" fmla="*/ 16384 h 31"/>
                <a:gd name="T4" fmla="*/ 122593 w 7"/>
                <a:gd name="T5" fmla="*/ 32768 h 31"/>
                <a:gd name="T6" fmla="*/ 84041 w 7"/>
                <a:gd name="T7" fmla="*/ 81920 h 31"/>
                <a:gd name="T8" fmla="*/ 57210 w 7"/>
                <a:gd name="T9" fmla="*/ 122880 h 31"/>
                <a:gd name="T10" fmla="*/ 84041 w 7"/>
                <a:gd name="T11" fmla="*/ 163840 h 31"/>
                <a:gd name="T12" fmla="*/ 103963 w 7"/>
                <a:gd name="T13" fmla="*/ 204800 h 31"/>
                <a:gd name="T14" fmla="*/ 122593 w 7"/>
                <a:gd name="T15" fmla="*/ 221184 h 31"/>
                <a:gd name="T16" fmla="*/ 122593 w 7"/>
                <a:gd name="T17" fmla="*/ 245760 h 31"/>
                <a:gd name="T18" fmla="*/ 122593 w 7"/>
                <a:gd name="T19" fmla="*/ 245760 h 31"/>
                <a:gd name="T20" fmla="*/ 122593 w 7"/>
                <a:gd name="T21" fmla="*/ 253952 h 31"/>
                <a:gd name="T22" fmla="*/ 103963 w 7"/>
                <a:gd name="T23" fmla="*/ 245760 h 31"/>
                <a:gd name="T24" fmla="*/ 57210 w 7"/>
                <a:gd name="T25" fmla="*/ 229376 h 31"/>
                <a:gd name="T26" fmla="*/ 18302 w 7"/>
                <a:gd name="T27" fmla="*/ 180224 h 31"/>
                <a:gd name="T28" fmla="*/ 0 w 7"/>
                <a:gd name="T29" fmla="*/ 122880 h 31"/>
                <a:gd name="T30" fmla="*/ 18302 w 7"/>
                <a:gd name="T31" fmla="*/ 73728 h 31"/>
                <a:gd name="T32" fmla="*/ 57210 w 7"/>
                <a:gd name="T33" fmla="*/ 24576 h 31"/>
                <a:gd name="T34" fmla="*/ 103963 w 7"/>
                <a:gd name="T35" fmla="*/ 8192 h 31"/>
                <a:gd name="T36" fmla="*/ 122593 w 7"/>
                <a:gd name="T37" fmla="*/ 0 h 31"/>
                <a:gd name="T38" fmla="*/ 140863 w 7"/>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31"/>
                <a:gd name="T62" fmla="*/ 7 w 7"/>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31">
                  <a:moveTo>
                    <a:pt x="7" y="0"/>
                  </a:moveTo>
                  <a:cubicBezTo>
                    <a:pt x="7" y="1"/>
                    <a:pt x="7" y="1"/>
                    <a:pt x="6" y="2"/>
                  </a:cubicBezTo>
                  <a:cubicBezTo>
                    <a:pt x="6" y="3"/>
                    <a:pt x="6" y="4"/>
                    <a:pt x="6" y="4"/>
                  </a:cubicBezTo>
                  <a:cubicBezTo>
                    <a:pt x="5" y="6"/>
                    <a:pt x="4" y="8"/>
                    <a:pt x="4" y="10"/>
                  </a:cubicBezTo>
                  <a:cubicBezTo>
                    <a:pt x="4" y="11"/>
                    <a:pt x="3" y="13"/>
                    <a:pt x="3" y="15"/>
                  </a:cubicBezTo>
                  <a:cubicBezTo>
                    <a:pt x="3" y="17"/>
                    <a:pt x="3" y="18"/>
                    <a:pt x="4" y="20"/>
                  </a:cubicBezTo>
                  <a:cubicBezTo>
                    <a:pt x="4" y="21"/>
                    <a:pt x="4" y="23"/>
                    <a:pt x="5" y="25"/>
                  </a:cubicBezTo>
                  <a:cubicBezTo>
                    <a:pt x="5" y="25"/>
                    <a:pt x="5" y="26"/>
                    <a:pt x="6" y="27"/>
                  </a:cubicBezTo>
                  <a:cubicBezTo>
                    <a:pt x="6" y="29"/>
                    <a:pt x="6" y="29"/>
                    <a:pt x="6" y="30"/>
                  </a:cubicBezTo>
                  <a:cubicBezTo>
                    <a:pt x="6" y="30"/>
                    <a:pt x="6" y="30"/>
                    <a:pt x="6" y="30"/>
                  </a:cubicBezTo>
                  <a:cubicBezTo>
                    <a:pt x="6" y="31"/>
                    <a:pt x="6" y="31"/>
                    <a:pt x="6" y="31"/>
                  </a:cubicBezTo>
                  <a:cubicBezTo>
                    <a:pt x="6" y="30"/>
                    <a:pt x="5" y="30"/>
                    <a:pt x="5" y="30"/>
                  </a:cubicBezTo>
                  <a:cubicBezTo>
                    <a:pt x="4" y="29"/>
                    <a:pt x="4" y="29"/>
                    <a:pt x="3" y="28"/>
                  </a:cubicBezTo>
                  <a:cubicBezTo>
                    <a:pt x="2" y="26"/>
                    <a:pt x="2" y="24"/>
                    <a:pt x="1" y="22"/>
                  </a:cubicBezTo>
                  <a:cubicBezTo>
                    <a:pt x="1" y="20"/>
                    <a:pt x="0" y="17"/>
                    <a:pt x="0" y="15"/>
                  </a:cubicBezTo>
                  <a:cubicBezTo>
                    <a:pt x="0" y="13"/>
                    <a:pt x="1" y="11"/>
                    <a:pt x="1" y="9"/>
                  </a:cubicBezTo>
                  <a:cubicBezTo>
                    <a:pt x="2" y="7"/>
                    <a:pt x="2" y="5"/>
                    <a:pt x="3" y="3"/>
                  </a:cubicBezTo>
                  <a:cubicBezTo>
                    <a:pt x="4" y="2"/>
                    <a:pt x="4" y="1"/>
                    <a:pt x="5" y="1"/>
                  </a:cubicBezTo>
                  <a:cubicBezTo>
                    <a:pt x="5" y="0"/>
                    <a:pt x="6" y="0"/>
                    <a:pt x="6" y="0"/>
                  </a:cubicBezTo>
                  <a:cubicBezTo>
                    <a:pt x="7" y="0"/>
                    <a:pt x="7" y="0"/>
                    <a:pt x="7" y="0"/>
                  </a:cubicBez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64" name="Freeform 191"/>
            <p:cNvSpPr>
              <a:spLocks noChangeAspect="1"/>
            </p:cNvSpPr>
            <p:nvPr/>
          </p:nvSpPr>
          <p:spPr bwMode="auto">
            <a:xfrm>
              <a:off x="2555" y="1331"/>
              <a:ext cx="18" cy="82"/>
            </a:xfrm>
            <a:custGeom>
              <a:avLst/>
              <a:gdLst>
                <a:gd name="T0" fmla="*/ 0 w 9"/>
                <a:gd name="T1" fmla="*/ 16384 h 41"/>
                <a:gd name="T2" fmla="*/ 8192 w 9"/>
                <a:gd name="T3" fmla="*/ 32768 h 41"/>
                <a:gd name="T4" fmla="*/ 16384 w 9"/>
                <a:gd name="T5" fmla="*/ 57344 h 41"/>
                <a:gd name="T6" fmla="*/ 32768 w 9"/>
                <a:gd name="T7" fmla="*/ 114688 h 41"/>
                <a:gd name="T8" fmla="*/ 40960 w 9"/>
                <a:gd name="T9" fmla="*/ 172032 h 41"/>
                <a:gd name="T10" fmla="*/ 32768 w 9"/>
                <a:gd name="T11" fmla="*/ 221184 h 41"/>
                <a:gd name="T12" fmla="*/ 24576 w 9"/>
                <a:gd name="T13" fmla="*/ 270336 h 41"/>
                <a:gd name="T14" fmla="*/ 16384 w 9"/>
                <a:gd name="T15" fmla="*/ 303104 h 41"/>
                <a:gd name="T16" fmla="*/ 8192 w 9"/>
                <a:gd name="T17" fmla="*/ 327680 h 41"/>
                <a:gd name="T18" fmla="*/ 8192 w 9"/>
                <a:gd name="T19" fmla="*/ 335872 h 41"/>
                <a:gd name="T20" fmla="*/ 16384 w 9"/>
                <a:gd name="T21" fmla="*/ 335872 h 41"/>
                <a:gd name="T22" fmla="*/ 24576 w 9"/>
                <a:gd name="T23" fmla="*/ 327680 h 41"/>
                <a:gd name="T24" fmla="*/ 40960 w 9"/>
                <a:gd name="T25" fmla="*/ 311296 h 41"/>
                <a:gd name="T26" fmla="*/ 65536 w 9"/>
                <a:gd name="T27" fmla="*/ 237568 h 41"/>
                <a:gd name="T28" fmla="*/ 73728 w 9"/>
                <a:gd name="T29" fmla="*/ 172032 h 41"/>
                <a:gd name="T30" fmla="*/ 65536 w 9"/>
                <a:gd name="T31" fmla="*/ 98304 h 41"/>
                <a:gd name="T32" fmla="*/ 40960 w 9"/>
                <a:gd name="T33" fmla="*/ 40960 h 41"/>
                <a:gd name="T34" fmla="*/ 24576 w 9"/>
                <a:gd name="T35" fmla="*/ 16384 h 41"/>
                <a:gd name="T36" fmla="*/ 8192 w 9"/>
                <a:gd name="T37" fmla="*/ 0 h 41"/>
                <a:gd name="T38" fmla="*/ 8192 w 9"/>
                <a:gd name="T39" fmla="*/ 8192 h 41"/>
                <a:gd name="T40" fmla="*/ 0 w 9"/>
                <a:gd name="T41" fmla="*/ 16384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
                <a:gd name="T64" fmla="*/ 0 h 41"/>
                <a:gd name="T65" fmla="*/ 9 w 9"/>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 h="41">
                  <a:moveTo>
                    <a:pt x="0" y="2"/>
                  </a:moveTo>
                  <a:cubicBezTo>
                    <a:pt x="0" y="2"/>
                    <a:pt x="1" y="3"/>
                    <a:pt x="1" y="4"/>
                  </a:cubicBezTo>
                  <a:cubicBezTo>
                    <a:pt x="2" y="5"/>
                    <a:pt x="2" y="6"/>
                    <a:pt x="2" y="7"/>
                  </a:cubicBezTo>
                  <a:cubicBezTo>
                    <a:pt x="3" y="9"/>
                    <a:pt x="4" y="12"/>
                    <a:pt x="4" y="14"/>
                  </a:cubicBezTo>
                  <a:cubicBezTo>
                    <a:pt x="5" y="16"/>
                    <a:pt x="5" y="18"/>
                    <a:pt x="5" y="21"/>
                  </a:cubicBezTo>
                  <a:cubicBezTo>
                    <a:pt x="5" y="23"/>
                    <a:pt x="5" y="25"/>
                    <a:pt x="4" y="27"/>
                  </a:cubicBezTo>
                  <a:cubicBezTo>
                    <a:pt x="4" y="29"/>
                    <a:pt x="4" y="31"/>
                    <a:pt x="3" y="33"/>
                  </a:cubicBezTo>
                  <a:cubicBezTo>
                    <a:pt x="3" y="34"/>
                    <a:pt x="2" y="36"/>
                    <a:pt x="2" y="37"/>
                  </a:cubicBezTo>
                  <a:cubicBezTo>
                    <a:pt x="1" y="39"/>
                    <a:pt x="1" y="39"/>
                    <a:pt x="1" y="40"/>
                  </a:cubicBezTo>
                  <a:cubicBezTo>
                    <a:pt x="1" y="40"/>
                    <a:pt x="1" y="41"/>
                    <a:pt x="1" y="41"/>
                  </a:cubicBezTo>
                  <a:cubicBezTo>
                    <a:pt x="2" y="41"/>
                    <a:pt x="2" y="41"/>
                    <a:pt x="2" y="41"/>
                  </a:cubicBezTo>
                  <a:cubicBezTo>
                    <a:pt x="2" y="41"/>
                    <a:pt x="3" y="41"/>
                    <a:pt x="3" y="40"/>
                  </a:cubicBezTo>
                  <a:cubicBezTo>
                    <a:pt x="3" y="40"/>
                    <a:pt x="4" y="39"/>
                    <a:pt x="5" y="38"/>
                  </a:cubicBezTo>
                  <a:cubicBezTo>
                    <a:pt x="6" y="35"/>
                    <a:pt x="7" y="32"/>
                    <a:pt x="8" y="29"/>
                  </a:cubicBezTo>
                  <a:cubicBezTo>
                    <a:pt x="8" y="27"/>
                    <a:pt x="9" y="24"/>
                    <a:pt x="9" y="21"/>
                  </a:cubicBezTo>
                  <a:cubicBezTo>
                    <a:pt x="9" y="18"/>
                    <a:pt x="8" y="15"/>
                    <a:pt x="8" y="12"/>
                  </a:cubicBezTo>
                  <a:cubicBezTo>
                    <a:pt x="7" y="10"/>
                    <a:pt x="6" y="7"/>
                    <a:pt x="5" y="5"/>
                  </a:cubicBezTo>
                  <a:cubicBezTo>
                    <a:pt x="4" y="3"/>
                    <a:pt x="3" y="2"/>
                    <a:pt x="3" y="2"/>
                  </a:cubicBezTo>
                  <a:cubicBezTo>
                    <a:pt x="2" y="1"/>
                    <a:pt x="2" y="0"/>
                    <a:pt x="1" y="0"/>
                  </a:cubicBezTo>
                  <a:cubicBezTo>
                    <a:pt x="1" y="1"/>
                    <a:pt x="1" y="1"/>
                    <a:pt x="1" y="1"/>
                  </a:cubicBezTo>
                  <a:lnTo>
                    <a:pt x="0" y="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65" name="Freeform 192"/>
            <p:cNvSpPr>
              <a:spLocks noChangeAspect="1"/>
            </p:cNvSpPr>
            <p:nvPr/>
          </p:nvSpPr>
          <p:spPr bwMode="auto">
            <a:xfrm>
              <a:off x="2517" y="1343"/>
              <a:ext cx="14" cy="62"/>
            </a:xfrm>
            <a:custGeom>
              <a:avLst/>
              <a:gdLst>
                <a:gd name="T0" fmla="*/ 0 w 7"/>
                <a:gd name="T1" fmla="*/ 0 h 31"/>
                <a:gd name="T2" fmla="*/ 8192 w 7"/>
                <a:gd name="T3" fmla="*/ 16384 h 31"/>
                <a:gd name="T4" fmla="*/ 16384 w 7"/>
                <a:gd name="T5" fmla="*/ 32768 h 31"/>
                <a:gd name="T6" fmla="*/ 24576 w 7"/>
                <a:gd name="T7" fmla="*/ 81920 h 31"/>
                <a:gd name="T8" fmla="*/ 32768 w 7"/>
                <a:gd name="T9" fmla="*/ 122880 h 31"/>
                <a:gd name="T10" fmla="*/ 24576 w 7"/>
                <a:gd name="T11" fmla="*/ 163840 h 31"/>
                <a:gd name="T12" fmla="*/ 16384 w 7"/>
                <a:gd name="T13" fmla="*/ 204800 h 31"/>
                <a:gd name="T14" fmla="*/ 8192 w 7"/>
                <a:gd name="T15" fmla="*/ 221184 h 31"/>
                <a:gd name="T16" fmla="*/ 8192 w 7"/>
                <a:gd name="T17" fmla="*/ 245760 h 31"/>
                <a:gd name="T18" fmla="*/ 8192 w 7"/>
                <a:gd name="T19" fmla="*/ 245760 h 31"/>
                <a:gd name="T20" fmla="*/ 8192 w 7"/>
                <a:gd name="T21" fmla="*/ 253952 h 31"/>
                <a:gd name="T22" fmla="*/ 16384 w 7"/>
                <a:gd name="T23" fmla="*/ 245760 h 31"/>
                <a:gd name="T24" fmla="*/ 32768 w 7"/>
                <a:gd name="T25" fmla="*/ 229376 h 31"/>
                <a:gd name="T26" fmla="*/ 49152 w 7"/>
                <a:gd name="T27" fmla="*/ 180224 h 31"/>
                <a:gd name="T28" fmla="*/ 57344 w 7"/>
                <a:gd name="T29" fmla="*/ 122880 h 31"/>
                <a:gd name="T30" fmla="*/ 49152 w 7"/>
                <a:gd name="T31" fmla="*/ 73728 h 31"/>
                <a:gd name="T32" fmla="*/ 32768 w 7"/>
                <a:gd name="T33" fmla="*/ 24576 h 31"/>
                <a:gd name="T34" fmla="*/ 16384 w 7"/>
                <a:gd name="T35" fmla="*/ 8192 h 31"/>
                <a:gd name="T36" fmla="*/ 8192 w 7"/>
                <a:gd name="T37" fmla="*/ 0 h 31"/>
                <a:gd name="T38" fmla="*/ 0 w 7"/>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31"/>
                <a:gd name="T62" fmla="*/ 7 w 7"/>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31">
                  <a:moveTo>
                    <a:pt x="0" y="0"/>
                  </a:moveTo>
                  <a:cubicBezTo>
                    <a:pt x="0" y="1"/>
                    <a:pt x="0" y="1"/>
                    <a:pt x="1" y="2"/>
                  </a:cubicBezTo>
                  <a:cubicBezTo>
                    <a:pt x="1" y="3"/>
                    <a:pt x="1" y="4"/>
                    <a:pt x="2" y="4"/>
                  </a:cubicBezTo>
                  <a:cubicBezTo>
                    <a:pt x="2" y="6"/>
                    <a:pt x="3" y="8"/>
                    <a:pt x="3" y="10"/>
                  </a:cubicBezTo>
                  <a:cubicBezTo>
                    <a:pt x="3" y="11"/>
                    <a:pt x="4" y="13"/>
                    <a:pt x="4" y="15"/>
                  </a:cubicBezTo>
                  <a:cubicBezTo>
                    <a:pt x="4" y="17"/>
                    <a:pt x="4" y="18"/>
                    <a:pt x="3" y="20"/>
                  </a:cubicBezTo>
                  <a:cubicBezTo>
                    <a:pt x="3" y="21"/>
                    <a:pt x="3" y="23"/>
                    <a:pt x="2" y="25"/>
                  </a:cubicBezTo>
                  <a:cubicBezTo>
                    <a:pt x="2" y="25"/>
                    <a:pt x="2" y="26"/>
                    <a:pt x="1" y="27"/>
                  </a:cubicBezTo>
                  <a:cubicBezTo>
                    <a:pt x="1" y="29"/>
                    <a:pt x="1" y="29"/>
                    <a:pt x="1" y="30"/>
                  </a:cubicBezTo>
                  <a:cubicBezTo>
                    <a:pt x="1" y="30"/>
                    <a:pt x="1" y="30"/>
                    <a:pt x="1" y="30"/>
                  </a:cubicBezTo>
                  <a:cubicBezTo>
                    <a:pt x="1" y="31"/>
                    <a:pt x="1" y="31"/>
                    <a:pt x="1" y="31"/>
                  </a:cubicBezTo>
                  <a:cubicBezTo>
                    <a:pt x="1" y="30"/>
                    <a:pt x="2" y="30"/>
                    <a:pt x="2" y="30"/>
                  </a:cubicBezTo>
                  <a:cubicBezTo>
                    <a:pt x="3" y="29"/>
                    <a:pt x="3" y="29"/>
                    <a:pt x="4" y="28"/>
                  </a:cubicBezTo>
                  <a:cubicBezTo>
                    <a:pt x="5" y="26"/>
                    <a:pt x="5" y="24"/>
                    <a:pt x="6" y="22"/>
                  </a:cubicBezTo>
                  <a:cubicBezTo>
                    <a:pt x="7" y="20"/>
                    <a:pt x="7" y="17"/>
                    <a:pt x="7" y="15"/>
                  </a:cubicBezTo>
                  <a:cubicBezTo>
                    <a:pt x="7" y="13"/>
                    <a:pt x="6" y="11"/>
                    <a:pt x="6" y="9"/>
                  </a:cubicBezTo>
                  <a:cubicBezTo>
                    <a:pt x="5" y="7"/>
                    <a:pt x="5" y="5"/>
                    <a:pt x="4" y="3"/>
                  </a:cubicBezTo>
                  <a:cubicBezTo>
                    <a:pt x="3" y="2"/>
                    <a:pt x="3" y="1"/>
                    <a:pt x="2" y="1"/>
                  </a:cubicBezTo>
                  <a:cubicBezTo>
                    <a:pt x="2" y="0"/>
                    <a:pt x="1" y="0"/>
                    <a:pt x="1" y="0"/>
                  </a:cubicBezTo>
                  <a:cubicBezTo>
                    <a:pt x="0" y="0"/>
                    <a:pt x="0" y="0"/>
                    <a:pt x="0" y="0"/>
                  </a:cubicBez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grpSp>
      <p:sp>
        <p:nvSpPr>
          <p:cNvPr id="66" name="Freeform 77"/>
          <p:cNvSpPr>
            <a:spLocks/>
          </p:cNvSpPr>
          <p:nvPr/>
        </p:nvSpPr>
        <p:spPr bwMode="auto">
          <a:xfrm rot="8598740" flipH="1">
            <a:off x="2934849" y="2195053"/>
            <a:ext cx="644571" cy="829926"/>
          </a:xfrm>
          <a:custGeom>
            <a:avLst/>
            <a:gdLst>
              <a:gd name="T0" fmla="*/ 0 w 652"/>
              <a:gd name="T1" fmla="*/ 460375 h 391"/>
              <a:gd name="T2" fmla="*/ 108456 w 652"/>
              <a:gd name="T3" fmla="*/ 135404 h 391"/>
              <a:gd name="T4" fmla="*/ 104405 w 652"/>
              <a:gd name="T5" fmla="*/ 264922 h 391"/>
              <a:gd name="T6" fmla="*/ 203200 w 652"/>
              <a:gd name="T7" fmla="*/ 0 h 391"/>
              <a:gd name="T8" fmla="*/ 95367 w 652"/>
              <a:gd name="T9" fmla="*/ 324971 h 391"/>
              <a:gd name="T10" fmla="*/ 99418 w 652"/>
              <a:gd name="T11" fmla="*/ 196631 h 391"/>
              <a:gd name="T12" fmla="*/ 0 w 652"/>
              <a:gd name="T13" fmla="*/ 460375 h 391"/>
              <a:gd name="T14" fmla="*/ 0 60000 65536"/>
              <a:gd name="T15" fmla="*/ 0 60000 65536"/>
              <a:gd name="T16" fmla="*/ 0 60000 65536"/>
              <a:gd name="T17" fmla="*/ 0 60000 65536"/>
              <a:gd name="T18" fmla="*/ 0 60000 65536"/>
              <a:gd name="T19" fmla="*/ 0 60000 65536"/>
              <a:gd name="T20" fmla="*/ 0 60000 65536"/>
              <a:gd name="T21" fmla="*/ 0 w 652"/>
              <a:gd name="T22" fmla="*/ 0 h 391"/>
              <a:gd name="T23" fmla="*/ 652 w 652"/>
              <a:gd name="T24" fmla="*/ 391 h 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2" h="391">
                <a:moveTo>
                  <a:pt x="0" y="391"/>
                </a:moveTo>
                <a:lnTo>
                  <a:pt x="348" y="115"/>
                </a:lnTo>
                <a:lnTo>
                  <a:pt x="335" y="225"/>
                </a:lnTo>
                <a:lnTo>
                  <a:pt x="652" y="0"/>
                </a:lnTo>
                <a:lnTo>
                  <a:pt x="306" y="276"/>
                </a:lnTo>
                <a:lnTo>
                  <a:pt x="319" y="167"/>
                </a:lnTo>
                <a:lnTo>
                  <a:pt x="0" y="391"/>
                </a:lnTo>
                <a:close/>
              </a:path>
            </a:pathLst>
          </a:custGeom>
          <a:noFill/>
          <a:ln w="19050" cap="flat" cmpd="sng" algn="ctr">
            <a:solidFill>
              <a:srgbClr val="FF0000"/>
            </a:solidFill>
            <a:prstDash val="sysDash"/>
            <a:round/>
            <a:headEnd type="none" w="med" len="med"/>
            <a:tailEnd type="none" w="med" len="me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120000"/>
              </a:lnSpc>
              <a:spcBef>
                <a:spcPts val="0"/>
              </a:spcBef>
              <a:spcAft>
                <a:spcPts val="0"/>
              </a:spcAft>
              <a:buFont typeface="Wingdings" pitchFamily="2" charset="2"/>
              <a:buChar char="l"/>
              <a:defRPr/>
            </a:pPr>
            <a:endParaRPr lang="zh-CN" altLang="en-US" sz="933" kern="0" dirty="0">
              <a:latin typeface="Arial" panose="020B0604020202020204" pitchFamily="34" charset="0"/>
              <a:ea typeface="微软雅黑" panose="020B0503020204020204" pitchFamily="34" charset="-122"/>
              <a:cs typeface="Arial" pitchFamily="34" charset="0"/>
            </a:endParaRPr>
          </a:p>
        </p:txBody>
      </p:sp>
      <p:sp>
        <p:nvSpPr>
          <p:cNvPr id="67" name="Rectangle 110"/>
          <p:cNvSpPr>
            <a:spLocks noChangeArrowheads="1"/>
          </p:cNvSpPr>
          <p:nvPr/>
        </p:nvSpPr>
        <p:spPr bwMode="auto">
          <a:xfrm>
            <a:off x="3460791" y="3121251"/>
            <a:ext cx="1498209" cy="572635"/>
          </a:xfrm>
          <a:prstGeom prst="rect">
            <a:avLst/>
          </a:prstGeom>
          <a:noFill/>
          <a:ln w="9525">
            <a:noFill/>
            <a:miter lim="800000"/>
            <a:headEnd/>
            <a:tailEnd/>
          </a:ln>
        </p:spPr>
        <p:txBody>
          <a:bodyPr wrap="square" lIns="160840" tIns="80412" rIns="160840" bIns="80412">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spcBef>
                <a:spcPts val="0"/>
              </a:spcBef>
              <a:spcAft>
                <a:spcPts val="0"/>
              </a:spcAft>
              <a:defRPr/>
            </a:pPr>
            <a:r>
              <a:rPr lang="en-US" altLang="zh-CN" sz="1333" kern="0" dirty="0">
                <a:latin typeface="Arial" panose="020B0604020202020204" pitchFamily="34" charset="0"/>
                <a:ea typeface="微软雅黑" panose="020B0503020204020204" pitchFamily="34" charset="-122"/>
                <a:cs typeface="Arial" pitchFamily="34" charset="0"/>
              </a:rPr>
              <a:t>NB </a:t>
            </a:r>
            <a:r>
              <a:rPr lang="en-US" altLang="zh-CN" sz="1333" kern="0" dirty="0" err="1">
                <a:latin typeface="Arial" panose="020B0604020202020204" pitchFamily="34" charset="0"/>
                <a:ea typeface="微软雅黑" panose="020B0503020204020204" pitchFamily="34" charset="-122"/>
                <a:cs typeface="Arial" pitchFamily="34" charset="0"/>
              </a:rPr>
              <a:t>IoT</a:t>
            </a:r>
            <a:endParaRPr lang="en-US" altLang="zh-CN" sz="1333" kern="0" dirty="0">
              <a:latin typeface="Arial" panose="020B0604020202020204" pitchFamily="34" charset="0"/>
              <a:ea typeface="微软雅黑" panose="020B0503020204020204" pitchFamily="34" charset="-122"/>
              <a:cs typeface="Arial" pitchFamily="34" charset="0"/>
            </a:endParaRPr>
          </a:p>
          <a:p>
            <a:pPr algn="ctr" fontAlgn="auto">
              <a:spcBef>
                <a:spcPts val="0"/>
              </a:spcBef>
              <a:spcAft>
                <a:spcPts val="0"/>
              </a:spcAft>
              <a:defRPr/>
            </a:pPr>
            <a:r>
              <a:rPr lang="zh-CN" altLang="en-US" sz="1333" kern="0" dirty="0" smtClean="0">
                <a:latin typeface="Arial" panose="020B0604020202020204" pitchFamily="34" charset="0"/>
                <a:ea typeface="微软雅黑" panose="020B0503020204020204" pitchFamily="34" charset="-122"/>
                <a:cs typeface="Arial" pitchFamily="34" charset="0"/>
              </a:rPr>
              <a:t>新建</a:t>
            </a:r>
            <a:endParaRPr lang="en-US" altLang="zh-CN" sz="1333" kern="0" dirty="0">
              <a:latin typeface="Arial" panose="020B0604020202020204" pitchFamily="34" charset="0"/>
              <a:ea typeface="微软雅黑" panose="020B0503020204020204" pitchFamily="34" charset="-122"/>
              <a:cs typeface="Arial" pitchFamily="34" charset="0"/>
            </a:endParaRPr>
          </a:p>
        </p:txBody>
      </p:sp>
      <p:pic>
        <p:nvPicPr>
          <p:cNvPr id="68" name="Picture 231" descr="图片99"/>
          <p:cNvPicPr preferRelativeResize="0">
            <a:picLocks noChangeArrowheads="1"/>
          </p:cNvPicPr>
          <p:nvPr/>
        </p:nvPicPr>
        <p:blipFill>
          <a:blip r:embed="rId3" cstate="print">
            <a:duotone>
              <a:prstClr val="black"/>
              <a:schemeClr val="accent2">
                <a:tint val="45000"/>
                <a:satMod val="400000"/>
              </a:schemeClr>
            </a:duotone>
          </a:blip>
          <a:srcRect/>
          <a:stretch>
            <a:fillRect/>
          </a:stretch>
        </p:blipFill>
        <p:spPr bwMode="auto">
          <a:xfrm>
            <a:off x="6564121" y="2041130"/>
            <a:ext cx="445413" cy="371975"/>
          </a:xfrm>
          <a:prstGeom prst="rect">
            <a:avLst/>
          </a:prstGeom>
          <a:noFill/>
          <a:ln w="9525">
            <a:noFill/>
            <a:miter lim="800000"/>
            <a:headEnd/>
            <a:tailEnd/>
          </a:ln>
        </p:spPr>
      </p:pic>
      <p:cxnSp>
        <p:nvCxnSpPr>
          <p:cNvPr id="69" name="直接连接符 68"/>
          <p:cNvCxnSpPr>
            <a:endCxn id="68" idx="1"/>
          </p:cNvCxnSpPr>
          <p:nvPr/>
        </p:nvCxnSpPr>
        <p:spPr bwMode="auto">
          <a:xfrm flipV="1">
            <a:off x="4455075" y="2227118"/>
            <a:ext cx="2109046" cy="698859"/>
          </a:xfrm>
          <a:prstGeom prst="line">
            <a:avLst/>
          </a:prstGeom>
          <a:noFill/>
          <a:ln w="19050">
            <a:solidFill>
              <a:schemeClr val="tx1">
                <a:lumMod val="75000"/>
                <a:lumOff val="2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endCxn id="68" idx="1"/>
          </p:cNvCxnSpPr>
          <p:nvPr/>
        </p:nvCxnSpPr>
        <p:spPr bwMode="auto">
          <a:xfrm>
            <a:off x="4401055" y="1940001"/>
            <a:ext cx="2163066" cy="287117"/>
          </a:xfrm>
          <a:prstGeom prst="line">
            <a:avLst/>
          </a:prstGeom>
          <a:noFill/>
          <a:ln w="19050">
            <a:solidFill>
              <a:schemeClr val="tx1">
                <a:lumMod val="75000"/>
                <a:lumOff val="2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1" name="组合 183"/>
          <p:cNvGrpSpPr>
            <a:grpSpLocks/>
          </p:cNvGrpSpPr>
          <p:nvPr/>
        </p:nvGrpSpPr>
        <p:grpSpPr bwMode="auto">
          <a:xfrm>
            <a:off x="8703872" y="2673731"/>
            <a:ext cx="1007849" cy="360040"/>
            <a:chOff x="4335400" y="1231405"/>
            <a:chExt cx="877751" cy="127654"/>
          </a:xfrm>
        </p:grpSpPr>
        <p:sp>
          <p:nvSpPr>
            <p:cNvPr id="72" name="AutoShape 96"/>
            <p:cNvSpPr>
              <a:spLocks noChangeArrowheads="1"/>
            </p:cNvSpPr>
            <p:nvPr/>
          </p:nvSpPr>
          <p:spPr bwMode="auto">
            <a:xfrm>
              <a:off x="4335400" y="1266003"/>
              <a:ext cx="877751" cy="93056"/>
            </a:xfrm>
            <a:prstGeom prst="parallelogram">
              <a:avLst>
                <a:gd name="adj" fmla="val 78691"/>
              </a:avLst>
            </a:prstGeom>
            <a:solidFill>
              <a:srgbClr val="DDDDDD"/>
            </a:solidFill>
            <a:ln w="9525">
              <a:noFill/>
              <a:miter lim="800000"/>
              <a:headEnd/>
              <a:tailEnd/>
            </a:ln>
            <a:effectLst>
              <a:outerShdw dist="40161" dir="4293903" algn="ctr" rotWithShape="0">
                <a:schemeClr val="bg2"/>
              </a:outerShdw>
            </a:effectLst>
          </p:spPr>
          <p:txBody>
            <a:bodyPr anchor="ctr"/>
            <a:lstStyle/>
            <a:p>
              <a:pPr>
                <a:defRPr/>
              </a:pPr>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73" name="Line 69"/>
            <p:cNvSpPr>
              <a:spLocks noChangeShapeType="1"/>
            </p:cNvSpPr>
            <p:nvPr/>
          </p:nvSpPr>
          <p:spPr bwMode="auto">
            <a:xfrm>
              <a:off x="4470439" y="1326257"/>
              <a:ext cx="399489" cy="0"/>
            </a:xfrm>
            <a:prstGeom prst="line">
              <a:avLst/>
            </a:prstGeom>
            <a:noFill/>
            <a:ln w="12700">
              <a:solidFill>
                <a:schemeClr val="tx1"/>
              </a:solidFill>
              <a:round/>
              <a:headEnd/>
              <a:tailEnd/>
            </a:ln>
          </p:spPr>
          <p:txBody>
            <a:bodyPr/>
            <a:lstStyle/>
            <a:p>
              <a:endParaRPr lang="en-US" sz="1067" dirty="0">
                <a:latin typeface="Arial" panose="020B0604020202020204" pitchFamily="34" charset="0"/>
                <a:ea typeface="微软雅黑" panose="020B0503020204020204" pitchFamily="34" charset="-122"/>
                <a:cs typeface="Arial" pitchFamily="34" charset="0"/>
              </a:endParaRPr>
            </a:p>
          </p:txBody>
        </p:sp>
        <p:sp>
          <p:nvSpPr>
            <p:cNvPr id="74" name="Line 70"/>
            <p:cNvSpPr>
              <a:spLocks noChangeShapeType="1"/>
            </p:cNvSpPr>
            <p:nvPr/>
          </p:nvSpPr>
          <p:spPr bwMode="auto">
            <a:xfrm flipH="1">
              <a:off x="4559761" y="1297009"/>
              <a:ext cx="45716" cy="29248"/>
            </a:xfrm>
            <a:prstGeom prst="line">
              <a:avLst/>
            </a:prstGeom>
            <a:noFill/>
            <a:ln w="9525">
              <a:solidFill>
                <a:schemeClr val="tx1"/>
              </a:solidFill>
              <a:round/>
              <a:headEnd/>
              <a:tailEnd/>
            </a:ln>
          </p:spPr>
          <p:txBody>
            <a:bodyPr/>
            <a:lstStyle/>
            <a:p>
              <a:endParaRPr lang="en-US" sz="1067" dirty="0">
                <a:latin typeface="Arial" panose="020B0604020202020204" pitchFamily="34" charset="0"/>
                <a:ea typeface="微软雅黑" panose="020B0503020204020204" pitchFamily="34" charset="-122"/>
                <a:cs typeface="Arial" pitchFamily="34" charset="0"/>
              </a:endParaRPr>
            </a:p>
          </p:txBody>
        </p:sp>
        <p:sp>
          <p:nvSpPr>
            <p:cNvPr id="75" name="Line 71"/>
            <p:cNvSpPr>
              <a:spLocks noChangeShapeType="1"/>
            </p:cNvSpPr>
            <p:nvPr/>
          </p:nvSpPr>
          <p:spPr bwMode="auto">
            <a:xfrm flipV="1">
              <a:off x="4740516" y="1295915"/>
              <a:ext cx="36573" cy="30342"/>
            </a:xfrm>
            <a:prstGeom prst="line">
              <a:avLst/>
            </a:prstGeom>
            <a:noFill/>
            <a:ln w="9525">
              <a:solidFill>
                <a:schemeClr val="tx1"/>
              </a:solidFill>
              <a:round/>
              <a:headEnd/>
              <a:tailEnd/>
            </a:ln>
          </p:spPr>
          <p:txBody>
            <a:bodyPr/>
            <a:lstStyle/>
            <a:p>
              <a:endParaRPr lang="en-US" sz="1067" dirty="0">
                <a:latin typeface="Arial" panose="020B0604020202020204" pitchFamily="34" charset="0"/>
                <a:ea typeface="微软雅黑" panose="020B0503020204020204" pitchFamily="34" charset="-122"/>
                <a:cs typeface="Arial" pitchFamily="34" charset="0"/>
              </a:endParaRPr>
            </a:p>
          </p:txBody>
        </p:sp>
        <p:grpSp>
          <p:nvGrpSpPr>
            <p:cNvPr id="76" name="Group 135"/>
            <p:cNvGrpSpPr>
              <a:grpSpLocks/>
            </p:cNvGrpSpPr>
            <p:nvPr/>
          </p:nvGrpSpPr>
          <p:grpSpPr bwMode="auto">
            <a:xfrm>
              <a:off x="4537958" y="1257651"/>
              <a:ext cx="116752" cy="59044"/>
              <a:chOff x="2976" y="3264"/>
              <a:chExt cx="720" cy="577"/>
            </a:xfrm>
          </p:grpSpPr>
          <p:grpSp>
            <p:nvGrpSpPr>
              <p:cNvPr id="99" name="Group 136"/>
              <p:cNvGrpSpPr>
                <a:grpSpLocks/>
              </p:cNvGrpSpPr>
              <p:nvPr/>
            </p:nvGrpSpPr>
            <p:grpSpPr bwMode="auto">
              <a:xfrm>
                <a:off x="2976" y="3616"/>
                <a:ext cx="720" cy="225"/>
                <a:chOff x="2304" y="2166"/>
                <a:chExt cx="288" cy="90"/>
              </a:xfrm>
            </p:grpSpPr>
            <p:sp>
              <p:nvSpPr>
                <p:cNvPr id="115" name="Oval 137"/>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116" name="Oval 138"/>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100" name="Group 139"/>
              <p:cNvGrpSpPr>
                <a:grpSpLocks/>
              </p:cNvGrpSpPr>
              <p:nvPr/>
            </p:nvGrpSpPr>
            <p:grpSpPr bwMode="auto">
              <a:xfrm>
                <a:off x="2976" y="3552"/>
                <a:ext cx="720" cy="225"/>
                <a:chOff x="2304" y="2166"/>
                <a:chExt cx="288" cy="90"/>
              </a:xfrm>
            </p:grpSpPr>
            <p:sp>
              <p:nvSpPr>
                <p:cNvPr id="113" name="Oval 140"/>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114" name="Oval 141"/>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101" name="Group 142"/>
              <p:cNvGrpSpPr>
                <a:grpSpLocks/>
              </p:cNvGrpSpPr>
              <p:nvPr/>
            </p:nvGrpSpPr>
            <p:grpSpPr bwMode="auto">
              <a:xfrm>
                <a:off x="2976" y="3489"/>
                <a:ext cx="720" cy="225"/>
                <a:chOff x="2304" y="2166"/>
                <a:chExt cx="288" cy="90"/>
              </a:xfrm>
            </p:grpSpPr>
            <p:sp>
              <p:nvSpPr>
                <p:cNvPr id="111" name="Oval 143"/>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112" name="Oval 144"/>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102" name="Group 145"/>
              <p:cNvGrpSpPr>
                <a:grpSpLocks/>
              </p:cNvGrpSpPr>
              <p:nvPr/>
            </p:nvGrpSpPr>
            <p:grpSpPr bwMode="auto">
              <a:xfrm>
                <a:off x="2976" y="3419"/>
                <a:ext cx="720" cy="225"/>
                <a:chOff x="2304" y="2166"/>
                <a:chExt cx="288" cy="90"/>
              </a:xfrm>
            </p:grpSpPr>
            <p:sp>
              <p:nvSpPr>
                <p:cNvPr id="109" name="Oval 146"/>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110" name="Oval 147"/>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103" name="Group 148"/>
              <p:cNvGrpSpPr>
                <a:grpSpLocks/>
              </p:cNvGrpSpPr>
              <p:nvPr/>
            </p:nvGrpSpPr>
            <p:grpSpPr bwMode="auto">
              <a:xfrm>
                <a:off x="2976" y="3349"/>
                <a:ext cx="720" cy="225"/>
                <a:chOff x="2304" y="2166"/>
                <a:chExt cx="288" cy="90"/>
              </a:xfrm>
            </p:grpSpPr>
            <p:sp>
              <p:nvSpPr>
                <p:cNvPr id="107" name="Oval 149"/>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108" name="Oval 150"/>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104" name="Group 151"/>
              <p:cNvGrpSpPr>
                <a:grpSpLocks/>
              </p:cNvGrpSpPr>
              <p:nvPr/>
            </p:nvGrpSpPr>
            <p:grpSpPr bwMode="auto">
              <a:xfrm>
                <a:off x="2976" y="3264"/>
                <a:ext cx="720" cy="225"/>
                <a:chOff x="2304" y="2112"/>
                <a:chExt cx="288" cy="90"/>
              </a:xfrm>
            </p:grpSpPr>
            <p:sp>
              <p:nvSpPr>
                <p:cNvPr id="105" name="Oval 152"/>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106" name="Oval 153"/>
                <p:cNvSpPr>
                  <a:spLocks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grpSp>
        </p:grpSp>
        <p:grpSp>
          <p:nvGrpSpPr>
            <p:cNvPr id="77" name="Group 66"/>
            <p:cNvGrpSpPr>
              <a:grpSpLocks/>
            </p:cNvGrpSpPr>
            <p:nvPr/>
          </p:nvGrpSpPr>
          <p:grpSpPr bwMode="auto">
            <a:xfrm>
              <a:off x="4841091" y="1231405"/>
              <a:ext cx="265154" cy="109886"/>
              <a:chOff x="3971" y="12396"/>
              <a:chExt cx="603" cy="690"/>
            </a:xfrm>
          </p:grpSpPr>
          <p:pic>
            <p:nvPicPr>
              <p:cNvPr id="97" name="Picture 67" descr="serve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66" y="12396"/>
                <a:ext cx="408" cy="651"/>
              </a:xfrm>
              <a:prstGeom prst="rect">
                <a:avLst/>
              </a:prstGeom>
              <a:noFill/>
              <a:ln w="9525">
                <a:noFill/>
                <a:miter lim="800000"/>
                <a:headEnd/>
                <a:tailEnd/>
              </a:ln>
            </p:spPr>
          </p:pic>
          <p:pic>
            <p:nvPicPr>
              <p:cNvPr id="98" name="Picture 68" descr="PC Blu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971" y="12710"/>
                <a:ext cx="369" cy="376"/>
              </a:xfrm>
              <a:prstGeom prst="rect">
                <a:avLst/>
              </a:prstGeom>
              <a:noFill/>
              <a:ln w="9525">
                <a:noFill/>
                <a:miter lim="800000"/>
                <a:headEnd/>
                <a:tailEnd/>
              </a:ln>
            </p:spPr>
          </p:pic>
        </p:grpSp>
        <p:grpSp>
          <p:nvGrpSpPr>
            <p:cNvPr id="78" name="Group 173"/>
            <p:cNvGrpSpPr>
              <a:grpSpLocks/>
            </p:cNvGrpSpPr>
            <p:nvPr/>
          </p:nvGrpSpPr>
          <p:grpSpPr bwMode="auto">
            <a:xfrm>
              <a:off x="4705350" y="1257635"/>
              <a:ext cx="123785" cy="54824"/>
              <a:chOff x="432" y="3360"/>
              <a:chExt cx="432" cy="467"/>
            </a:xfrm>
          </p:grpSpPr>
          <p:grpSp>
            <p:nvGrpSpPr>
              <p:cNvPr id="79" name="Group 174"/>
              <p:cNvGrpSpPr>
                <a:grpSpLocks/>
              </p:cNvGrpSpPr>
              <p:nvPr/>
            </p:nvGrpSpPr>
            <p:grpSpPr bwMode="auto">
              <a:xfrm>
                <a:off x="432" y="3603"/>
                <a:ext cx="432" cy="224"/>
                <a:chOff x="431" y="294"/>
                <a:chExt cx="1489" cy="366"/>
              </a:xfrm>
            </p:grpSpPr>
            <p:sp>
              <p:nvSpPr>
                <p:cNvPr id="95" name="Oval 175"/>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96" name="Oval 176"/>
                <p:cNvSpPr>
                  <a:spLocks noChangeArrowheads="1"/>
                </p:cNvSpPr>
                <p:nvPr/>
              </p:nvSpPr>
              <p:spPr bwMode="auto">
                <a:xfrm>
                  <a:off x="431" y="294"/>
                  <a:ext cx="1487" cy="332"/>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defRPr/>
                  </a:pPr>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80" name="Group 177"/>
              <p:cNvGrpSpPr>
                <a:grpSpLocks/>
              </p:cNvGrpSpPr>
              <p:nvPr/>
            </p:nvGrpSpPr>
            <p:grpSpPr bwMode="auto">
              <a:xfrm>
                <a:off x="432" y="3553"/>
                <a:ext cx="432" cy="227"/>
                <a:chOff x="431" y="290"/>
                <a:chExt cx="1489" cy="370"/>
              </a:xfrm>
            </p:grpSpPr>
            <p:sp>
              <p:nvSpPr>
                <p:cNvPr id="93" name="Oval 178"/>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94" name="Oval 179"/>
                <p:cNvSpPr>
                  <a:spLocks noChangeArrowheads="1"/>
                </p:cNvSpPr>
                <p:nvPr/>
              </p:nvSpPr>
              <p:spPr bwMode="auto">
                <a:xfrm>
                  <a:off x="431" y="290"/>
                  <a:ext cx="1487" cy="332"/>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defRPr/>
                  </a:pPr>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81" name="Group 180"/>
              <p:cNvGrpSpPr>
                <a:grpSpLocks/>
              </p:cNvGrpSpPr>
              <p:nvPr/>
            </p:nvGrpSpPr>
            <p:grpSpPr bwMode="auto">
              <a:xfrm>
                <a:off x="432" y="3502"/>
                <a:ext cx="432" cy="230"/>
                <a:chOff x="431" y="285"/>
                <a:chExt cx="1489" cy="375"/>
              </a:xfrm>
            </p:grpSpPr>
            <p:sp>
              <p:nvSpPr>
                <p:cNvPr id="91" name="Oval 181"/>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92" name="Oval 182"/>
                <p:cNvSpPr>
                  <a:spLocks noChangeArrowheads="1"/>
                </p:cNvSpPr>
                <p:nvPr/>
              </p:nvSpPr>
              <p:spPr bwMode="auto">
                <a:xfrm>
                  <a:off x="431" y="285"/>
                  <a:ext cx="1487" cy="348"/>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defRPr/>
                  </a:pPr>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82" name="Group 183"/>
              <p:cNvGrpSpPr>
                <a:grpSpLocks/>
              </p:cNvGrpSpPr>
              <p:nvPr/>
            </p:nvGrpSpPr>
            <p:grpSpPr bwMode="auto">
              <a:xfrm>
                <a:off x="432" y="3451"/>
                <a:ext cx="432" cy="232"/>
                <a:chOff x="431" y="281"/>
                <a:chExt cx="1489" cy="379"/>
              </a:xfrm>
            </p:grpSpPr>
            <p:sp>
              <p:nvSpPr>
                <p:cNvPr id="89" name="Oval 184"/>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90" name="Oval 185"/>
                <p:cNvSpPr>
                  <a:spLocks noChangeArrowheads="1"/>
                </p:cNvSpPr>
                <p:nvPr/>
              </p:nvSpPr>
              <p:spPr bwMode="auto">
                <a:xfrm>
                  <a:off x="431" y="281"/>
                  <a:ext cx="1487" cy="348"/>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defRPr/>
                  </a:pPr>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83" name="Group 186"/>
              <p:cNvGrpSpPr>
                <a:grpSpLocks/>
              </p:cNvGrpSpPr>
              <p:nvPr/>
            </p:nvGrpSpPr>
            <p:grpSpPr bwMode="auto">
              <a:xfrm>
                <a:off x="432" y="3411"/>
                <a:ext cx="432" cy="225"/>
                <a:chOff x="431" y="293"/>
                <a:chExt cx="1489" cy="367"/>
              </a:xfrm>
            </p:grpSpPr>
            <p:sp>
              <p:nvSpPr>
                <p:cNvPr id="87" name="Oval 187"/>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88" name="Oval 188"/>
                <p:cNvSpPr>
                  <a:spLocks noChangeArrowheads="1"/>
                </p:cNvSpPr>
                <p:nvPr/>
              </p:nvSpPr>
              <p:spPr bwMode="auto">
                <a:xfrm>
                  <a:off x="431" y="293"/>
                  <a:ext cx="1487" cy="332"/>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defRPr/>
                  </a:pPr>
                  <a:endParaRPr lang="zh-CN" altLang="en-US" sz="1067" dirty="0">
                    <a:latin typeface="Arial" panose="020B0604020202020204" pitchFamily="34" charset="0"/>
                    <a:ea typeface="微软雅黑" panose="020B0503020204020204" pitchFamily="34" charset="-122"/>
                    <a:cs typeface="Arial" pitchFamily="34" charset="0"/>
                  </a:endParaRPr>
                </a:p>
              </p:txBody>
            </p:sp>
          </p:grpSp>
          <p:grpSp>
            <p:nvGrpSpPr>
              <p:cNvPr id="84" name="Group 189"/>
              <p:cNvGrpSpPr>
                <a:grpSpLocks/>
              </p:cNvGrpSpPr>
              <p:nvPr/>
            </p:nvGrpSpPr>
            <p:grpSpPr bwMode="auto">
              <a:xfrm>
                <a:off x="432" y="3360"/>
                <a:ext cx="432" cy="228"/>
                <a:chOff x="431" y="288"/>
                <a:chExt cx="1489" cy="372"/>
              </a:xfrm>
            </p:grpSpPr>
            <p:sp>
              <p:nvSpPr>
                <p:cNvPr id="85" name="Oval 190"/>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endParaRPr lang="zh-CN" altLang="en-US" sz="1067" dirty="0">
                    <a:latin typeface="Arial" panose="020B0604020202020204" pitchFamily="34" charset="0"/>
                    <a:ea typeface="微软雅黑" panose="020B0503020204020204" pitchFamily="34" charset="-122"/>
                    <a:cs typeface="Arial" pitchFamily="34" charset="0"/>
                  </a:endParaRPr>
                </a:p>
              </p:txBody>
            </p:sp>
            <p:sp>
              <p:nvSpPr>
                <p:cNvPr id="86" name="Oval 191"/>
                <p:cNvSpPr>
                  <a:spLocks noChangeArrowheads="1"/>
                </p:cNvSpPr>
                <p:nvPr/>
              </p:nvSpPr>
              <p:spPr bwMode="auto">
                <a:xfrm>
                  <a:off x="431" y="288"/>
                  <a:ext cx="1487" cy="332"/>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defRPr/>
                  </a:pPr>
                  <a:endParaRPr lang="zh-CN" altLang="en-US" sz="1067" dirty="0">
                    <a:latin typeface="Arial" panose="020B0604020202020204" pitchFamily="34" charset="0"/>
                    <a:ea typeface="微软雅黑" panose="020B0503020204020204" pitchFamily="34" charset="-122"/>
                    <a:cs typeface="Arial" pitchFamily="34" charset="0"/>
                  </a:endParaRPr>
                </a:p>
              </p:txBody>
            </p:sp>
          </p:grpSp>
        </p:grpSp>
      </p:grpSp>
      <p:cxnSp>
        <p:nvCxnSpPr>
          <p:cNvPr id="117" name="直接连接符 23"/>
          <p:cNvCxnSpPr>
            <a:stCxn id="68" idx="3"/>
            <a:endCxn id="42" idx="1"/>
          </p:cNvCxnSpPr>
          <p:nvPr/>
        </p:nvCxnSpPr>
        <p:spPr bwMode="auto">
          <a:xfrm flipV="1">
            <a:off x="7009534" y="1772724"/>
            <a:ext cx="1968308" cy="454394"/>
          </a:xfrm>
          <a:prstGeom prst="line">
            <a:avLst/>
          </a:prstGeom>
          <a:noFill/>
          <a:ln w="19050">
            <a:solidFill>
              <a:schemeClr val="tx1">
                <a:lumMod val="75000"/>
                <a:lumOff val="2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接连接符 24"/>
          <p:cNvCxnSpPr>
            <a:stCxn id="68" idx="3"/>
          </p:cNvCxnSpPr>
          <p:nvPr/>
        </p:nvCxnSpPr>
        <p:spPr bwMode="auto">
          <a:xfrm>
            <a:off x="7009534" y="2227118"/>
            <a:ext cx="1797604" cy="675424"/>
          </a:xfrm>
          <a:prstGeom prst="line">
            <a:avLst/>
          </a:prstGeom>
          <a:noFill/>
          <a:ln w="19050">
            <a:solidFill>
              <a:schemeClr val="tx1">
                <a:lumMod val="75000"/>
                <a:lumOff val="2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接连接符 25"/>
          <p:cNvCxnSpPr>
            <a:endCxn id="144" idx="1"/>
          </p:cNvCxnSpPr>
          <p:nvPr/>
        </p:nvCxnSpPr>
        <p:spPr bwMode="auto">
          <a:xfrm flipV="1">
            <a:off x="9608455" y="2327659"/>
            <a:ext cx="982115" cy="574883"/>
          </a:xfrm>
          <a:prstGeom prst="line">
            <a:avLst/>
          </a:prstGeom>
          <a:noFill/>
          <a:ln w="19050">
            <a:solidFill>
              <a:schemeClr val="tx1">
                <a:lumMod val="75000"/>
                <a:lumOff val="2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0" name="Picture 3"/>
          <p:cNvPicPr>
            <a:picLocks noChangeAspect="1" noChangeArrowheads="1"/>
          </p:cNvPicPr>
          <p:nvPr/>
        </p:nvPicPr>
        <p:blipFill>
          <a:blip r:embed="rId6" cstate="print"/>
          <a:srcRect/>
          <a:stretch>
            <a:fillRect/>
          </a:stretch>
        </p:blipFill>
        <p:spPr bwMode="auto">
          <a:xfrm>
            <a:off x="710721" y="1890825"/>
            <a:ext cx="626776" cy="750911"/>
          </a:xfrm>
          <a:prstGeom prst="rect">
            <a:avLst/>
          </a:prstGeom>
          <a:noFill/>
          <a:ln w="9525">
            <a:noFill/>
            <a:miter lim="800000"/>
            <a:headEnd/>
            <a:tailEnd/>
          </a:ln>
        </p:spPr>
      </p:pic>
      <p:sp>
        <p:nvSpPr>
          <p:cNvPr id="121" name="Rectangle 105"/>
          <p:cNvSpPr>
            <a:spLocks noChangeArrowheads="1"/>
          </p:cNvSpPr>
          <p:nvPr/>
        </p:nvSpPr>
        <p:spPr bwMode="auto">
          <a:xfrm>
            <a:off x="508711" y="3800459"/>
            <a:ext cx="1192885" cy="343379"/>
          </a:xfrm>
          <a:prstGeom prst="rect">
            <a:avLst/>
          </a:prstGeom>
          <a:noFill/>
          <a:ln w="9525">
            <a:noFill/>
            <a:miter lim="800000"/>
            <a:headEnd/>
            <a:tailEnd/>
          </a:ln>
        </p:spPr>
        <p:txBody>
          <a:bodyPr wrap="square" lIns="120615" tIns="60301" rIns="120615" bIns="60301">
            <a:spAutoFit/>
          </a:bodyPr>
          <a:lstStyle/>
          <a:p>
            <a:pPr algn="ctr" fontAlgn="auto">
              <a:lnSpc>
                <a:spcPct val="90000"/>
              </a:lnSpc>
              <a:spcBef>
                <a:spcPts val="0"/>
              </a:spcBef>
              <a:spcAft>
                <a:spcPts val="0"/>
              </a:spcAft>
              <a:defRPr/>
            </a:pPr>
            <a:r>
              <a:rPr lang="zh-CN" altLang="en-US" sz="1600" b="1" kern="0" dirty="0" smtClean="0">
                <a:solidFill>
                  <a:srgbClr val="FF0000"/>
                </a:solidFill>
                <a:latin typeface="Arial" panose="020B0604020202020204" pitchFamily="34" charset="0"/>
                <a:ea typeface="微软雅黑" panose="020B0503020204020204" pitchFamily="34" charset="-122"/>
              </a:rPr>
              <a:t>行业终端</a:t>
            </a:r>
            <a:endParaRPr lang="en-US" altLang="zh-CN" sz="1600" b="1" kern="0" dirty="0">
              <a:solidFill>
                <a:srgbClr val="FF0000"/>
              </a:solidFill>
              <a:latin typeface="Arial" panose="020B0604020202020204" pitchFamily="34" charset="0"/>
              <a:ea typeface="微软雅黑" panose="020B0503020204020204" pitchFamily="34" charset="-122"/>
            </a:endParaRPr>
          </a:p>
        </p:txBody>
      </p:sp>
      <p:pic>
        <p:nvPicPr>
          <p:cNvPr id="122" name="Picture 4"/>
          <p:cNvPicPr>
            <a:picLocks noChangeAspect="1" noChangeArrowheads="1"/>
          </p:cNvPicPr>
          <p:nvPr/>
        </p:nvPicPr>
        <p:blipFill>
          <a:blip r:embed="rId7" cstate="print"/>
          <a:srcRect/>
          <a:stretch>
            <a:fillRect/>
          </a:stretch>
        </p:blipFill>
        <p:spPr bwMode="auto">
          <a:xfrm>
            <a:off x="1944889" y="1980662"/>
            <a:ext cx="455940" cy="586363"/>
          </a:xfrm>
          <a:prstGeom prst="rect">
            <a:avLst/>
          </a:prstGeom>
          <a:noFill/>
          <a:ln w="9525">
            <a:noFill/>
            <a:miter lim="800000"/>
            <a:headEnd/>
            <a:tailEnd/>
          </a:ln>
        </p:spPr>
      </p:pic>
      <p:cxnSp>
        <p:nvCxnSpPr>
          <p:cNvPr id="123" name="直接连接符 29"/>
          <p:cNvCxnSpPr/>
          <p:nvPr/>
        </p:nvCxnSpPr>
        <p:spPr bwMode="auto">
          <a:xfrm flipH="1" flipV="1">
            <a:off x="1337497" y="2266281"/>
            <a:ext cx="607392" cy="7563"/>
          </a:xfrm>
          <a:prstGeom prst="line">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cxnSp>
      <p:sp>
        <p:nvSpPr>
          <p:cNvPr id="124" name="TextBox 201"/>
          <p:cNvSpPr txBox="1"/>
          <p:nvPr/>
        </p:nvSpPr>
        <p:spPr>
          <a:xfrm>
            <a:off x="8447938" y="4108832"/>
            <a:ext cx="1896865" cy="1455843"/>
          </a:xfrm>
          <a:prstGeom prst="rect">
            <a:avLst/>
          </a:prstGeom>
          <a:noFill/>
          <a:ln>
            <a:noFill/>
          </a:ln>
        </p:spPr>
        <p:txBody>
          <a:bodyPr wrap="none" rtlCol="0">
            <a:noAutofit/>
          </a:bodyPr>
          <a:lstStyle/>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应用层协议栈适配</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终端</a:t>
            </a:r>
            <a:r>
              <a:rPr lang="en-US" altLang="zh-CN" sz="1200" dirty="0">
                <a:latin typeface="Arial" panose="020B0604020202020204" pitchFamily="34" charset="0"/>
                <a:ea typeface="微软雅黑" panose="020B0503020204020204" pitchFamily="34" charset="-122"/>
              </a:rPr>
              <a:t>SIM OTA</a:t>
            </a: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终端设备、事件订阅管理</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en-US" altLang="zh-CN" sz="1200" dirty="0">
                <a:latin typeface="Arial" panose="020B0604020202020204" pitchFamily="34" charset="0"/>
                <a:ea typeface="微软雅黑" panose="020B0503020204020204" pitchFamily="34" charset="-122"/>
              </a:rPr>
              <a:t>API</a:t>
            </a:r>
            <a:r>
              <a:rPr lang="zh-CN" altLang="en-US" sz="1200" dirty="0">
                <a:latin typeface="Arial" panose="020B0604020202020204" pitchFamily="34" charset="0"/>
                <a:ea typeface="微软雅黑" panose="020B0503020204020204" pitchFamily="34" charset="-122"/>
              </a:rPr>
              <a:t>能力开放（行业，开发者）</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en-US" altLang="zh-CN" sz="1200" dirty="0">
                <a:latin typeface="Arial" panose="020B0604020202020204" pitchFamily="34" charset="0"/>
                <a:ea typeface="微软雅黑" panose="020B0503020204020204" pitchFamily="34" charset="-122"/>
              </a:rPr>
              <a:t>OSS/BSS</a:t>
            </a:r>
            <a:r>
              <a:rPr lang="zh-CN" altLang="en-US" sz="1200" dirty="0">
                <a:latin typeface="Arial" panose="020B0604020202020204" pitchFamily="34" charset="0"/>
                <a:ea typeface="微软雅黑" panose="020B0503020204020204" pitchFamily="34" charset="-122"/>
              </a:rPr>
              <a:t>（自助开户，计费）</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大数据分析</a:t>
            </a:r>
          </a:p>
        </p:txBody>
      </p:sp>
      <p:sp>
        <p:nvSpPr>
          <p:cNvPr id="125" name="TextBox 202"/>
          <p:cNvSpPr txBox="1"/>
          <p:nvPr/>
        </p:nvSpPr>
        <p:spPr>
          <a:xfrm>
            <a:off x="5956595" y="4108832"/>
            <a:ext cx="2000348" cy="1455841"/>
          </a:xfrm>
          <a:prstGeom prst="rect">
            <a:avLst/>
          </a:prstGeom>
          <a:noFill/>
          <a:ln>
            <a:noFill/>
          </a:ln>
        </p:spPr>
        <p:txBody>
          <a:bodyPr wrap="none" rtlCol="0">
            <a:noAutofit/>
          </a:bodyPr>
          <a:lstStyle/>
          <a:p>
            <a:pPr marL="92048" indent="-92048">
              <a:buFont typeface="Arial" pitchFamily="34" charset="0"/>
              <a:buChar char="•"/>
            </a:pPr>
            <a:r>
              <a:rPr lang="zh-CN" altLang="zh-CN" sz="1200" dirty="0">
                <a:latin typeface="Arial" panose="020B0604020202020204" pitchFamily="34" charset="0"/>
                <a:ea typeface="微软雅黑" panose="020B0503020204020204" pitchFamily="34" charset="-122"/>
              </a:rPr>
              <a:t>移动性</a:t>
            </a:r>
            <a:r>
              <a:rPr lang="en-US" altLang="zh-CN" sz="1200" dirty="0">
                <a:latin typeface="Arial" panose="020B0604020202020204" pitchFamily="34" charset="0"/>
                <a:ea typeface="微软雅黑" panose="020B0503020204020204" pitchFamily="34" charset="-122"/>
              </a:rPr>
              <a:t>/</a:t>
            </a:r>
            <a:r>
              <a:rPr lang="zh-CN" altLang="en-US" sz="1200" dirty="0">
                <a:latin typeface="Arial" panose="020B0604020202020204" pitchFamily="34" charset="0"/>
                <a:ea typeface="微软雅黑" panose="020B0503020204020204" pitchFamily="34" charset="-122"/>
              </a:rPr>
              <a:t>安全</a:t>
            </a:r>
            <a:r>
              <a:rPr lang="en-US" altLang="zh-CN" sz="1200" dirty="0">
                <a:latin typeface="Arial" panose="020B0604020202020204" pitchFamily="34" charset="0"/>
                <a:ea typeface="微软雅黑" panose="020B0503020204020204" pitchFamily="34" charset="-122"/>
              </a:rPr>
              <a:t>/</a:t>
            </a:r>
            <a:r>
              <a:rPr lang="zh-CN" altLang="en-US" sz="1200" dirty="0">
                <a:latin typeface="Arial" panose="020B0604020202020204" pitchFamily="34" charset="0"/>
                <a:ea typeface="微软雅黑" panose="020B0503020204020204" pitchFamily="34" charset="-122"/>
              </a:rPr>
              <a:t>连接管理</a:t>
            </a:r>
            <a:endParaRPr lang="zh-CN"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无</a:t>
            </a:r>
            <a:r>
              <a:rPr lang="en-US" altLang="zh-CN" sz="1200" dirty="0">
                <a:latin typeface="Arial" panose="020B0604020202020204" pitchFamily="34" charset="0"/>
                <a:ea typeface="微软雅黑" panose="020B0503020204020204" pitchFamily="34" charset="-122"/>
              </a:rPr>
              <a:t>SIM</a:t>
            </a:r>
            <a:r>
              <a:rPr lang="zh-CN" altLang="en-US" sz="1200" dirty="0">
                <a:latin typeface="Arial" panose="020B0604020202020204" pitchFamily="34" charset="0"/>
                <a:ea typeface="微软雅黑" panose="020B0503020204020204" pitchFamily="34" charset="-122"/>
              </a:rPr>
              <a:t>卡终端</a:t>
            </a:r>
            <a:r>
              <a:rPr lang="zh-CN" altLang="zh-CN" sz="1200" dirty="0">
                <a:latin typeface="Arial" panose="020B0604020202020204" pitchFamily="34" charset="0"/>
                <a:ea typeface="微软雅黑" panose="020B0503020204020204" pitchFamily="34" charset="-122"/>
              </a:rPr>
              <a:t>安全接入</a:t>
            </a: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终端节能特性</a:t>
            </a:r>
            <a:endParaRPr lang="zh-CN"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时延不敏感终端适配</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拥塞控制和流量调度</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zh-CN" sz="1200" dirty="0">
                <a:latin typeface="Arial" panose="020B0604020202020204" pitchFamily="34" charset="0"/>
                <a:ea typeface="微软雅黑" panose="020B0503020204020204" pitchFamily="34" charset="-122"/>
              </a:rPr>
              <a:t>计费</a:t>
            </a:r>
            <a:r>
              <a:rPr lang="zh-CN" altLang="en-US" sz="1200" dirty="0">
                <a:latin typeface="Arial" panose="020B0604020202020204" pitchFamily="34" charset="0"/>
                <a:ea typeface="微软雅黑" panose="020B0503020204020204" pitchFamily="34" charset="-122"/>
              </a:rPr>
              <a:t>使能</a:t>
            </a:r>
            <a:endParaRPr lang="zh-CN" altLang="zh-CN" sz="1200" dirty="0">
              <a:latin typeface="Arial" panose="020B0604020202020204" pitchFamily="34" charset="0"/>
              <a:ea typeface="微软雅黑" panose="020B0503020204020204" pitchFamily="34" charset="-122"/>
            </a:endParaRPr>
          </a:p>
        </p:txBody>
      </p:sp>
      <p:sp>
        <p:nvSpPr>
          <p:cNvPr id="126" name="TextBox 203"/>
          <p:cNvSpPr txBox="1"/>
          <p:nvPr/>
        </p:nvSpPr>
        <p:spPr>
          <a:xfrm>
            <a:off x="3605407" y="4108832"/>
            <a:ext cx="1768644" cy="506296"/>
          </a:xfrm>
          <a:prstGeom prst="rect">
            <a:avLst/>
          </a:prstGeom>
          <a:noFill/>
          <a:ln>
            <a:noFill/>
          </a:ln>
        </p:spPr>
        <p:txBody>
          <a:bodyPr wrap="square" rtlCol="0">
            <a:noAutofit/>
          </a:bodyPr>
          <a:lstStyle/>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低成本站点解决方案</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新空口支持</a:t>
            </a:r>
            <a:r>
              <a:rPr lang="en-US" altLang="zh-CN" sz="1200" dirty="0">
                <a:latin typeface="Arial" panose="020B0604020202020204" pitchFamily="34" charset="0"/>
                <a:ea typeface="微软雅黑" panose="020B0503020204020204" pitchFamily="34" charset="-122"/>
              </a:rPr>
              <a:t>Massive </a:t>
            </a:r>
            <a:r>
              <a:rPr lang="en-US" altLang="zh-CN" sz="1200" dirty="0" err="1">
                <a:latin typeface="Arial" panose="020B0604020202020204" pitchFamily="34" charset="0"/>
                <a:ea typeface="微软雅黑" panose="020B0503020204020204" pitchFamily="34" charset="-122"/>
              </a:rPr>
              <a:t>IoT</a:t>
            </a:r>
            <a:r>
              <a:rPr lang="zh-CN" altLang="en-US" sz="1200" dirty="0">
                <a:latin typeface="Arial" panose="020B0604020202020204" pitchFamily="34" charset="0"/>
                <a:ea typeface="微软雅黑" panose="020B0503020204020204" pitchFamily="34" charset="-122"/>
              </a:rPr>
              <a:t>连接</a:t>
            </a:r>
          </a:p>
        </p:txBody>
      </p:sp>
      <p:sp>
        <p:nvSpPr>
          <p:cNvPr id="127" name="TextBox 205"/>
          <p:cNvSpPr txBox="1"/>
          <p:nvPr/>
        </p:nvSpPr>
        <p:spPr>
          <a:xfrm>
            <a:off x="1977680" y="4108832"/>
            <a:ext cx="1144567" cy="1152128"/>
          </a:xfrm>
          <a:prstGeom prst="rect">
            <a:avLst/>
          </a:prstGeom>
          <a:noFill/>
          <a:ln>
            <a:noFill/>
          </a:ln>
        </p:spPr>
        <p:txBody>
          <a:bodyPr wrap="none" rtlCol="0">
            <a:noAutofit/>
          </a:bodyPr>
          <a:lstStyle/>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无线连接</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软</a:t>
            </a:r>
            <a:r>
              <a:rPr lang="en-US" altLang="zh-CN" sz="1200" dirty="0">
                <a:latin typeface="Arial" panose="020B0604020202020204" pitchFamily="34" charset="0"/>
                <a:ea typeface="微软雅黑" panose="020B0503020204020204" pitchFamily="34" charset="-122"/>
              </a:rPr>
              <a:t>SIM</a:t>
            </a: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传感器接口</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应用驻留</a:t>
            </a:r>
          </a:p>
        </p:txBody>
      </p:sp>
      <p:sp>
        <p:nvSpPr>
          <p:cNvPr id="128" name="TextBox 206"/>
          <p:cNvSpPr txBox="1"/>
          <p:nvPr/>
        </p:nvSpPr>
        <p:spPr>
          <a:xfrm>
            <a:off x="549924" y="4108832"/>
            <a:ext cx="1144567" cy="879779"/>
          </a:xfrm>
          <a:prstGeom prst="rect">
            <a:avLst/>
          </a:prstGeom>
          <a:noFill/>
          <a:ln>
            <a:noFill/>
          </a:ln>
        </p:spPr>
        <p:txBody>
          <a:bodyPr wrap="none" rtlCol="0">
            <a:noAutofit/>
          </a:bodyPr>
          <a:lstStyle/>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传感器接口</a:t>
            </a:r>
            <a:endParaRPr lang="en-US" altLang="zh-CN" sz="1200" dirty="0">
              <a:latin typeface="Arial" panose="020B0604020202020204" pitchFamily="34" charset="0"/>
              <a:ea typeface="微软雅黑" panose="020B0503020204020204" pitchFamily="34" charset="-122"/>
            </a:endParaRPr>
          </a:p>
          <a:p>
            <a:pPr marL="92048" indent="-92048">
              <a:buFont typeface="Arial" pitchFamily="34" charset="0"/>
              <a:buChar char="•"/>
            </a:pPr>
            <a:r>
              <a:rPr lang="zh-CN" altLang="en-US" sz="1200" dirty="0">
                <a:latin typeface="Arial" panose="020B0604020202020204" pitchFamily="34" charset="0"/>
                <a:ea typeface="微软雅黑" panose="020B0503020204020204" pitchFamily="34" charset="-122"/>
              </a:rPr>
              <a:t>应用驻留</a:t>
            </a:r>
          </a:p>
        </p:txBody>
      </p:sp>
      <p:sp>
        <p:nvSpPr>
          <p:cNvPr id="129" name="TextBox 164"/>
          <p:cNvSpPr txBox="1"/>
          <p:nvPr/>
        </p:nvSpPr>
        <p:spPr>
          <a:xfrm>
            <a:off x="5727277" y="2607902"/>
            <a:ext cx="575915" cy="297429"/>
          </a:xfrm>
          <a:prstGeom prst="rect">
            <a:avLst/>
          </a:prstGeom>
          <a:noFill/>
        </p:spPr>
        <p:txBody>
          <a:bodyPr wrap="square" lIns="91416" tIns="45708" rIns="91416" bIns="45708" rtlCol="0">
            <a:spAutoFit/>
          </a:bodyPr>
          <a:lstStyle/>
          <a:p>
            <a:r>
              <a:rPr lang="en-US" altLang="zh-CN" sz="1333" dirty="0">
                <a:latin typeface="Arial" panose="020B0604020202020204" pitchFamily="34" charset="0"/>
                <a:ea typeface="微软雅黑" panose="020B0503020204020204" pitchFamily="34" charset="-122"/>
              </a:rPr>
              <a:t>MI</a:t>
            </a:r>
            <a:endParaRPr lang="zh-CN" altLang="en-US" sz="1333" dirty="0">
              <a:latin typeface="Arial" panose="020B0604020202020204" pitchFamily="34" charset="0"/>
              <a:ea typeface="微软雅黑" panose="020B0503020204020204" pitchFamily="34" charset="-122"/>
            </a:endParaRPr>
          </a:p>
        </p:txBody>
      </p:sp>
      <p:sp>
        <p:nvSpPr>
          <p:cNvPr id="130" name="TextBox 165"/>
          <p:cNvSpPr txBox="1"/>
          <p:nvPr/>
        </p:nvSpPr>
        <p:spPr>
          <a:xfrm>
            <a:off x="5535257" y="1667716"/>
            <a:ext cx="791881" cy="502549"/>
          </a:xfrm>
          <a:prstGeom prst="rect">
            <a:avLst/>
          </a:prstGeom>
          <a:noFill/>
        </p:spPr>
        <p:txBody>
          <a:bodyPr wrap="square" lIns="91416" tIns="45708" rIns="91416" bIns="45708" rtlCol="0">
            <a:spAutoFit/>
          </a:bodyPr>
          <a:lstStyle/>
          <a:p>
            <a:r>
              <a:rPr lang="en-US" altLang="zh-CN" sz="1333" dirty="0" err="1">
                <a:latin typeface="Arial" panose="020B0604020202020204" pitchFamily="34" charset="0"/>
                <a:ea typeface="微软雅黑" panose="020B0503020204020204" pitchFamily="34" charset="-122"/>
              </a:rPr>
              <a:t>Gb</a:t>
            </a:r>
            <a:r>
              <a:rPr lang="en-US" altLang="zh-CN" sz="1333" dirty="0">
                <a:latin typeface="Arial" panose="020B0604020202020204" pitchFamily="34" charset="0"/>
                <a:ea typeface="微软雅黑" panose="020B0503020204020204" pitchFamily="34" charset="-122"/>
              </a:rPr>
              <a:t>/</a:t>
            </a:r>
            <a:r>
              <a:rPr lang="en-US" altLang="zh-CN" sz="1333" dirty="0" err="1">
                <a:latin typeface="Arial" panose="020B0604020202020204" pitchFamily="34" charset="0"/>
                <a:ea typeface="微软雅黑" panose="020B0503020204020204" pitchFamily="34" charset="-122"/>
              </a:rPr>
              <a:t>IuPS</a:t>
            </a:r>
            <a:r>
              <a:rPr lang="en-US" altLang="zh-CN" sz="1333" dirty="0">
                <a:latin typeface="Arial" panose="020B0604020202020204" pitchFamily="34" charset="0"/>
                <a:ea typeface="微软雅黑" panose="020B0503020204020204" pitchFamily="34" charset="-122"/>
              </a:rPr>
              <a:t>/S1/MI</a:t>
            </a:r>
            <a:endParaRPr lang="zh-CN" altLang="en-US" sz="1333" dirty="0">
              <a:latin typeface="Arial" panose="020B0604020202020204" pitchFamily="34" charset="0"/>
              <a:ea typeface="微软雅黑" panose="020B0503020204020204" pitchFamily="34" charset="-122"/>
            </a:endParaRPr>
          </a:p>
        </p:txBody>
      </p:sp>
      <p:sp>
        <p:nvSpPr>
          <p:cNvPr id="132" name="椭圆 123"/>
          <p:cNvSpPr/>
          <p:nvPr/>
        </p:nvSpPr>
        <p:spPr bwMode="auto">
          <a:xfrm>
            <a:off x="4522081" y="2996147"/>
            <a:ext cx="287957" cy="288032"/>
          </a:xfrm>
          <a:prstGeom prst="ellipse">
            <a:avLst/>
          </a:prstGeom>
          <a:solidFill>
            <a:srgbClr val="C00000"/>
          </a:solidFill>
          <a:ln w="9525" algn="ctr">
            <a:solidFill>
              <a:schemeClr val="bg1"/>
            </a:solidFill>
            <a:miter lim="800000"/>
            <a:headEnd/>
            <a:tailEnd/>
          </a:ln>
          <a:effectLst>
            <a:outerShdw dist="35921" dir="2700000" algn="ctr" rotWithShape="0">
              <a:srgbClr val="808080">
                <a:alpha val="50000"/>
              </a:srgbClr>
            </a:outerShdw>
          </a:effectLst>
        </p:spPr>
        <p:txBody>
          <a:bodyPr wrap="none" lIns="35991" tIns="45708" rIns="35991" bIns="45708" rtlCol="0" anchor="ctr"/>
          <a:lstStyle/>
          <a:p>
            <a:pPr algn="ctr">
              <a:spcBef>
                <a:spcPts val="0"/>
              </a:spcBef>
            </a:pPr>
            <a:r>
              <a:rPr lang="en-US" altLang="zh-CN" sz="1200" b="1" dirty="0">
                <a:latin typeface="Arial" panose="020B0604020202020204" pitchFamily="34" charset="0"/>
                <a:ea typeface="微软雅黑" panose="020B0503020204020204" pitchFamily="34" charset="-122"/>
              </a:rPr>
              <a:t>1</a:t>
            </a:r>
            <a:endParaRPr lang="zh-CN" altLang="en-US" sz="1200" b="1" dirty="0">
              <a:latin typeface="Arial" panose="020B0604020202020204" pitchFamily="34" charset="0"/>
              <a:ea typeface="微软雅黑" panose="020B0503020204020204" pitchFamily="34" charset="-122"/>
            </a:endParaRPr>
          </a:p>
        </p:txBody>
      </p:sp>
      <p:sp>
        <p:nvSpPr>
          <p:cNvPr id="133" name="椭圆 124"/>
          <p:cNvSpPr/>
          <p:nvPr/>
        </p:nvSpPr>
        <p:spPr bwMode="auto">
          <a:xfrm>
            <a:off x="6001515" y="2669320"/>
            <a:ext cx="287957" cy="288032"/>
          </a:xfrm>
          <a:prstGeom prst="ellipse">
            <a:avLst/>
          </a:prstGeom>
          <a:solidFill>
            <a:srgbClr val="C00000"/>
          </a:solidFill>
          <a:ln w="9525" algn="ctr">
            <a:solidFill>
              <a:schemeClr val="bg1"/>
            </a:solidFill>
            <a:miter lim="800000"/>
            <a:headEnd/>
            <a:tailEnd/>
          </a:ln>
          <a:effectLst>
            <a:outerShdw dist="35921" dir="2700000" algn="ctr" rotWithShape="0">
              <a:srgbClr val="808080">
                <a:alpha val="50000"/>
              </a:srgbClr>
            </a:outerShdw>
          </a:effectLst>
        </p:spPr>
        <p:txBody>
          <a:bodyPr wrap="none" lIns="35991" tIns="45708" rIns="35991" bIns="45708" rtlCol="0" anchor="ctr"/>
          <a:lstStyle/>
          <a:p>
            <a:pPr algn="ctr">
              <a:spcBef>
                <a:spcPts val="0"/>
              </a:spcBef>
            </a:pPr>
            <a:r>
              <a:rPr lang="en-US" altLang="zh-CN" sz="1200" b="1" dirty="0">
                <a:latin typeface="Arial" panose="020B0604020202020204" pitchFamily="34" charset="0"/>
                <a:ea typeface="微软雅黑" panose="020B0503020204020204" pitchFamily="34" charset="-122"/>
              </a:rPr>
              <a:t>2</a:t>
            </a:r>
            <a:endParaRPr lang="zh-CN" altLang="en-US" sz="1200" b="1" dirty="0">
              <a:latin typeface="Arial" panose="020B0604020202020204" pitchFamily="34" charset="0"/>
              <a:ea typeface="微软雅黑" panose="020B0503020204020204" pitchFamily="34" charset="-122"/>
            </a:endParaRPr>
          </a:p>
        </p:txBody>
      </p:sp>
      <p:sp>
        <p:nvSpPr>
          <p:cNvPr id="134" name="椭圆 133"/>
          <p:cNvSpPr/>
          <p:nvPr/>
        </p:nvSpPr>
        <p:spPr bwMode="auto">
          <a:xfrm>
            <a:off x="7037805" y="2839750"/>
            <a:ext cx="287957" cy="288032"/>
          </a:xfrm>
          <a:prstGeom prst="ellipse">
            <a:avLst/>
          </a:prstGeom>
          <a:solidFill>
            <a:srgbClr val="C00000"/>
          </a:solidFill>
          <a:ln w="9525" algn="ctr">
            <a:solidFill>
              <a:schemeClr val="bg1"/>
            </a:solidFill>
            <a:miter lim="800000"/>
            <a:headEnd/>
            <a:tailEnd/>
          </a:ln>
          <a:effectLst>
            <a:outerShdw dist="35921" dir="2700000" algn="ctr" rotWithShape="0">
              <a:srgbClr val="808080">
                <a:alpha val="50000"/>
              </a:srgbClr>
            </a:outerShdw>
          </a:effectLst>
        </p:spPr>
        <p:txBody>
          <a:bodyPr wrap="none" lIns="35991" tIns="45708" rIns="35991" bIns="45708" rtlCol="0" anchor="ctr"/>
          <a:lstStyle/>
          <a:p>
            <a:pPr algn="ctr">
              <a:spcBef>
                <a:spcPts val="0"/>
              </a:spcBef>
            </a:pPr>
            <a:r>
              <a:rPr lang="en-US" altLang="zh-CN" sz="1200" b="1" dirty="0">
                <a:latin typeface="Arial" panose="020B0604020202020204" pitchFamily="34" charset="0"/>
                <a:ea typeface="微软雅黑" panose="020B0503020204020204" pitchFamily="34" charset="-122"/>
              </a:rPr>
              <a:t>3</a:t>
            </a:r>
            <a:endParaRPr lang="zh-CN" altLang="en-US" sz="1200" b="1" dirty="0">
              <a:latin typeface="Arial" panose="020B0604020202020204" pitchFamily="34" charset="0"/>
              <a:ea typeface="微软雅黑" panose="020B0503020204020204" pitchFamily="34" charset="-122"/>
            </a:endParaRPr>
          </a:p>
        </p:txBody>
      </p:sp>
      <p:pic>
        <p:nvPicPr>
          <p:cNvPr id="135" name="Picture 231" descr="图片99"/>
          <p:cNvPicPr preferRelativeResize="0">
            <a:picLocks noChangeArrowheads="1"/>
          </p:cNvPicPr>
          <p:nvPr/>
        </p:nvPicPr>
        <p:blipFill>
          <a:blip r:embed="rId3" cstate="print">
            <a:duotone>
              <a:prstClr val="black"/>
              <a:schemeClr val="accent2">
                <a:tint val="45000"/>
                <a:satMod val="400000"/>
              </a:schemeClr>
            </a:duotone>
          </a:blip>
          <a:srcRect/>
          <a:stretch>
            <a:fillRect/>
          </a:stretch>
        </p:blipFill>
        <p:spPr bwMode="auto">
          <a:xfrm>
            <a:off x="6584911" y="2558318"/>
            <a:ext cx="445413" cy="371975"/>
          </a:xfrm>
          <a:prstGeom prst="rect">
            <a:avLst/>
          </a:prstGeom>
          <a:noFill/>
          <a:ln w="9525">
            <a:noFill/>
            <a:miter lim="800000"/>
            <a:headEnd/>
            <a:tailEnd/>
          </a:ln>
        </p:spPr>
      </p:pic>
      <p:cxnSp>
        <p:nvCxnSpPr>
          <p:cNvPr id="136" name="直接连接符 135"/>
          <p:cNvCxnSpPr>
            <a:endCxn id="135" idx="1"/>
          </p:cNvCxnSpPr>
          <p:nvPr/>
        </p:nvCxnSpPr>
        <p:spPr bwMode="auto">
          <a:xfrm flipV="1">
            <a:off x="4410013" y="2744306"/>
            <a:ext cx="2174898" cy="210566"/>
          </a:xfrm>
          <a:prstGeom prst="line">
            <a:avLst/>
          </a:prstGeom>
          <a:noFill/>
          <a:ln w="19050">
            <a:solidFill>
              <a:schemeClr val="tx1">
                <a:lumMod val="75000"/>
                <a:lumOff val="2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连接符 136"/>
          <p:cNvCxnSpPr>
            <a:endCxn id="135" idx="1"/>
          </p:cNvCxnSpPr>
          <p:nvPr/>
        </p:nvCxnSpPr>
        <p:spPr bwMode="auto">
          <a:xfrm>
            <a:off x="4446117" y="1968895"/>
            <a:ext cx="2138794" cy="775411"/>
          </a:xfrm>
          <a:prstGeom prst="line">
            <a:avLst/>
          </a:prstGeom>
          <a:noFill/>
          <a:ln w="19050">
            <a:solidFill>
              <a:schemeClr val="tx1">
                <a:lumMod val="75000"/>
                <a:lumOff val="2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a:stCxn id="135" idx="3"/>
            <a:endCxn id="42" idx="1"/>
          </p:cNvCxnSpPr>
          <p:nvPr/>
        </p:nvCxnSpPr>
        <p:spPr bwMode="auto">
          <a:xfrm flipV="1">
            <a:off x="7030324" y="1772724"/>
            <a:ext cx="1947518" cy="971582"/>
          </a:xfrm>
          <a:prstGeom prst="line">
            <a:avLst/>
          </a:prstGeom>
          <a:noFill/>
          <a:ln w="19050">
            <a:solidFill>
              <a:schemeClr val="tx1">
                <a:lumMod val="75000"/>
                <a:lumOff val="2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接连接符 138"/>
          <p:cNvCxnSpPr>
            <a:stCxn id="135" idx="3"/>
          </p:cNvCxnSpPr>
          <p:nvPr/>
        </p:nvCxnSpPr>
        <p:spPr bwMode="auto">
          <a:xfrm>
            <a:off x="7030324" y="2744306"/>
            <a:ext cx="1776814" cy="158236"/>
          </a:xfrm>
          <a:prstGeom prst="line">
            <a:avLst/>
          </a:prstGeom>
          <a:noFill/>
          <a:ln w="19050">
            <a:solidFill>
              <a:schemeClr val="tx1">
                <a:lumMod val="75000"/>
                <a:lumOff val="2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0" name="Rectangle 101"/>
          <p:cNvSpPr>
            <a:spLocks noChangeArrowheads="1"/>
          </p:cNvSpPr>
          <p:nvPr/>
        </p:nvSpPr>
        <p:spPr bwMode="auto">
          <a:xfrm>
            <a:off x="6246407" y="2888322"/>
            <a:ext cx="889596" cy="326901"/>
          </a:xfrm>
          <a:prstGeom prst="rect">
            <a:avLst/>
          </a:prstGeom>
          <a:noFill/>
          <a:ln w="9525">
            <a:noFill/>
            <a:miter lim="800000"/>
            <a:headEnd/>
            <a:tailEnd/>
          </a:ln>
        </p:spPr>
        <p:txBody>
          <a:bodyPr wrap="none" lIns="120615" tIns="60301" rIns="120615" bIns="6030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en-US" altLang="zh-CN" sz="1333" kern="0" dirty="0" err="1">
                <a:latin typeface="Arial" panose="020B0604020202020204" pitchFamily="34" charset="0"/>
                <a:ea typeface="微软雅黑" panose="020B0503020204020204" pitchFamily="34" charset="-122"/>
                <a:cs typeface="Arial" pitchFamily="34" charset="0"/>
              </a:rPr>
              <a:t>IoT</a:t>
            </a:r>
            <a:r>
              <a:rPr lang="en-US" altLang="zh-CN" sz="1333" kern="0" dirty="0">
                <a:latin typeface="Arial" panose="020B0604020202020204" pitchFamily="34" charset="0"/>
                <a:ea typeface="微软雅黑" panose="020B0503020204020204" pitchFamily="34" charset="-122"/>
                <a:cs typeface="Arial" pitchFamily="34" charset="0"/>
              </a:rPr>
              <a:t> EPC</a:t>
            </a:r>
          </a:p>
        </p:txBody>
      </p:sp>
      <p:sp>
        <p:nvSpPr>
          <p:cNvPr id="141" name="Rectangle 105"/>
          <p:cNvSpPr>
            <a:spLocks noChangeArrowheads="1"/>
          </p:cNvSpPr>
          <p:nvPr/>
        </p:nvSpPr>
        <p:spPr bwMode="auto">
          <a:xfrm>
            <a:off x="3447025" y="3800459"/>
            <a:ext cx="1703490" cy="383994"/>
          </a:xfrm>
          <a:prstGeom prst="rect">
            <a:avLst/>
          </a:prstGeom>
          <a:noFill/>
          <a:ln w="9525">
            <a:noFill/>
            <a:miter lim="800000"/>
            <a:headEnd/>
            <a:tailEnd/>
          </a:ln>
        </p:spPr>
        <p:txBody>
          <a:bodyPr wrap="square" lIns="160840" tIns="80412" rIns="160840" bIns="80412">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90000"/>
              </a:lnSpc>
              <a:spcBef>
                <a:spcPts val="0"/>
              </a:spcBef>
              <a:spcAft>
                <a:spcPts val="0"/>
              </a:spcAft>
              <a:defRPr/>
            </a:pPr>
            <a:r>
              <a:rPr lang="zh-CN" altLang="en-US" sz="1600" b="1" kern="0" dirty="0" smtClean="0">
                <a:solidFill>
                  <a:srgbClr val="FF0000"/>
                </a:solidFill>
                <a:latin typeface="Arial" pitchFamily="34" charset="0"/>
                <a:ea typeface="微软雅黑" panose="020B0503020204020204" pitchFamily="34" charset="-122"/>
                <a:cs typeface="Arial" pitchFamily="34" charset="0"/>
              </a:rPr>
              <a:t>基    站</a:t>
            </a:r>
            <a:endParaRPr lang="en-US" altLang="zh-CN" sz="1600" b="1" kern="0" dirty="0">
              <a:solidFill>
                <a:srgbClr val="FF0000"/>
              </a:solidFill>
              <a:latin typeface="Arial" pitchFamily="34" charset="0"/>
              <a:ea typeface="微软雅黑" panose="020B0503020204020204" pitchFamily="34" charset="-122"/>
              <a:cs typeface="Arial" pitchFamily="34" charset="0"/>
            </a:endParaRPr>
          </a:p>
        </p:txBody>
      </p:sp>
      <p:sp>
        <p:nvSpPr>
          <p:cNvPr id="142" name="Rectangle 105"/>
          <p:cNvSpPr>
            <a:spLocks noChangeArrowheads="1"/>
          </p:cNvSpPr>
          <p:nvPr/>
        </p:nvSpPr>
        <p:spPr bwMode="auto">
          <a:xfrm>
            <a:off x="5931197" y="3800459"/>
            <a:ext cx="1703490" cy="383994"/>
          </a:xfrm>
          <a:prstGeom prst="rect">
            <a:avLst/>
          </a:prstGeom>
          <a:noFill/>
          <a:ln w="9525">
            <a:noFill/>
            <a:miter lim="800000"/>
            <a:headEnd/>
            <a:tailEnd/>
          </a:ln>
        </p:spPr>
        <p:txBody>
          <a:bodyPr wrap="square" lIns="160840" tIns="80412" rIns="160840" bIns="80412">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90000"/>
              </a:lnSpc>
              <a:spcBef>
                <a:spcPts val="0"/>
              </a:spcBef>
              <a:spcAft>
                <a:spcPts val="0"/>
              </a:spcAft>
              <a:defRPr/>
            </a:pPr>
            <a:r>
              <a:rPr lang="zh-CN" altLang="en-US" sz="1600" b="1" kern="0" dirty="0" smtClean="0">
                <a:solidFill>
                  <a:srgbClr val="FF0000"/>
                </a:solidFill>
                <a:latin typeface="Arial" pitchFamily="34" charset="0"/>
                <a:ea typeface="微软雅黑" panose="020B0503020204020204" pitchFamily="34" charset="-122"/>
                <a:cs typeface="Arial" pitchFamily="34" charset="0"/>
              </a:rPr>
              <a:t>核  心  网</a:t>
            </a:r>
            <a:endParaRPr lang="en-US" altLang="zh-CN" sz="1600" b="1" kern="0" dirty="0">
              <a:solidFill>
                <a:srgbClr val="FF0000"/>
              </a:solidFill>
              <a:latin typeface="Arial" pitchFamily="34" charset="0"/>
              <a:ea typeface="微软雅黑" panose="020B0503020204020204" pitchFamily="34" charset="-122"/>
              <a:cs typeface="Arial" pitchFamily="34" charset="0"/>
            </a:endParaRPr>
          </a:p>
        </p:txBody>
      </p:sp>
      <p:sp>
        <p:nvSpPr>
          <p:cNvPr id="143" name="Rectangle 105"/>
          <p:cNvSpPr>
            <a:spLocks noChangeArrowheads="1"/>
          </p:cNvSpPr>
          <p:nvPr/>
        </p:nvSpPr>
        <p:spPr bwMode="auto">
          <a:xfrm>
            <a:off x="8340068" y="3800459"/>
            <a:ext cx="1703490" cy="383994"/>
          </a:xfrm>
          <a:prstGeom prst="rect">
            <a:avLst/>
          </a:prstGeom>
          <a:noFill/>
          <a:ln w="9525">
            <a:noFill/>
            <a:miter lim="800000"/>
            <a:headEnd/>
            <a:tailEnd/>
          </a:ln>
        </p:spPr>
        <p:txBody>
          <a:bodyPr wrap="square" lIns="160840" tIns="80412" rIns="160840" bIns="80412">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90000"/>
              </a:lnSpc>
              <a:spcBef>
                <a:spcPts val="0"/>
              </a:spcBef>
              <a:spcAft>
                <a:spcPts val="0"/>
              </a:spcAft>
              <a:defRPr/>
            </a:pPr>
            <a:r>
              <a:rPr lang="en-US" altLang="zh-CN" sz="1600" b="1" kern="0" dirty="0" smtClean="0">
                <a:solidFill>
                  <a:srgbClr val="FF0000"/>
                </a:solidFill>
                <a:latin typeface="Arial" pitchFamily="34" charset="0"/>
                <a:ea typeface="微软雅黑" panose="020B0503020204020204" pitchFamily="34" charset="-122"/>
                <a:cs typeface="Arial" pitchFamily="34" charset="0"/>
              </a:rPr>
              <a:t>IOT </a:t>
            </a:r>
            <a:r>
              <a:rPr lang="zh-CN" altLang="en-US" sz="1600" b="1" kern="0" dirty="0" smtClean="0">
                <a:solidFill>
                  <a:srgbClr val="FF0000"/>
                </a:solidFill>
                <a:latin typeface="Arial" pitchFamily="34" charset="0"/>
                <a:ea typeface="微软雅黑" panose="020B0503020204020204" pitchFamily="34" charset="-122"/>
                <a:cs typeface="Arial" pitchFamily="34" charset="0"/>
              </a:rPr>
              <a:t>平台</a:t>
            </a:r>
            <a:endParaRPr lang="en-US" altLang="zh-CN" sz="1600" b="1" kern="0" dirty="0">
              <a:solidFill>
                <a:srgbClr val="FF0000"/>
              </a:solidFill>
              <a:latin typeface="Arial" pitchFamily="34" charset="0"/>
              <a:ea typeface="微软雅黑" panose="020B0503020204020204" pitchFamily="34" charset="-122"/>
              <a:cs typeface="Arial" pitchFamily="34" charset="0"/>
            </a:endParaRPr>
          </a:p>
        </p:txBody>
      </p:sp>
      <p:pic>
        <p:nvPicPr>
          <p:cNvPr id="144" name="图片 143"/>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0590570" y="2005568"/>
            <a:ext cx="823055" cy="644182"/>
          </a:xfrm>
          <a:prstGeom prst="rect">
            <a:avLst/>
          </a:prstGeom>
        </p:spPr>
      </p:pic>
      <p:sp>
        <p:nvSpPr>
          <p:cNvPr id="145" name="Rectangle 105"/>
          <p:cNvSpPr>
            <a:spLocks noChangeArrowheads="1"/>
          </p:cNvSpPr>
          <p:nvPr/>
        </p:nvSpPr>
        <p:spPr bwMode="auto">
          <a:xfrm>
            <a:off x="10122750" y="2790067"/>
            <a:ext cx="1703490" cy="383994"/>
          </a:xfrm>
          <a:prstGeom prst="rect">
            <a:avLst/>
          </a:prstGeom>
          <a:noFill/>
          <a:ln w="9525">
            <a:noFill/>
            <a:miter lim="800000"/>
            <a:headEnd/>
            <a:tailEnd/>
          </a:ln>
        </p:spPr>
        <p:txBody>
          <a:bodyPr wrap="square" lIns="160840" tIns="80412" rIns="160840" bIns="80412">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90000"/>
              </a:lnSpc>
              <a:spcBef>
                <a:spcPts val="0"/>
              </a:spcBef>
              <a:spcAft>
                <a:spcPts val="0"/>
              </a:spcAft>
              <a:defRPr/>
            </a:pPr>
            <a:r>
              <a:rPr lang="en-US" altLang="zh-CN" sz="1600" b="1" kern="0" dirty="0" smtClean="0">
                <a:latin typeface="Arial" pitchFamily="34" charset="0"/>
                <a:ea typeface="微软雅黑" panose="020B0503020204020204" pitchFamily="34" charset="-122"/>
                <a:cs typeface="Arial" pitchFamily="34" charset="0"/>
              </a:rPr>
              <a:t>3</a:t>
            </a:r>
            <a:r>
              <a:rPr lang="en-US" altLang="zh-CN" sz="1600" b="1" kern="0" baseline="30000" dirty="0" smtClean="0">
                <a:latin typeface="Arial" pitchFamily="34" charset="0"/>
                <a:ea typeface="微软雅黑" panose="020B0503020204020204" pitchFamily="34" charset="-122"/>
                <a:cs typeface="Arial" pitchFamily="34" charset="0"/>
              </a:rPr>
              <a:t>rd</a:t>
            </a:r>
            <a:r>
              <a:rPr lang="en-US" altLang="zh-CN" sz="1600" b="1" kern="0" dirty="0" smtClean="0">
                <a:latin typeface="Arial" pitchFamily="34" charset="0"/>
                <a:ea typeface="微软雅黑" panose="020B0503020204020204" pitchFamily="34" charset="-122"/>
                <a:cs typeface="Arial" pitchFamily="34" charset="0"/>
              </a:rPr>
              <a:t> </a:t>
            </a:r>
            <a:r>
              <a:rPr lang="zh-CN" altLang="en-US" sz="1600" b="1" kern="0" dirty="0" smtClean="0">
                <a:latin typeface="Arial" pitchFamily="34" charset="0"/>
                <a:ea typeface="微软雅黑" panose="020B0503020204020204" pitchFamily="34" charset="-122"/>
                <a:cs typeface="Arial" pitchFamily="34" charset="0"/>
              </a:rPr>
              <a:t>应用服务器</a:t>
            </a:r>
            <a:endParaRPr lang="en-US" altLang="zh-CN" sz="1600" b="1" kern="0" dirty="0">
              <a:latin typeface="Arial" pitchFamily="34" charset="0"/>
              <a:ea typeface="微软雅黑" panose="020B0503020204020204" pitchFamily="34" charset="-122"/>
              <a:cs typeface="Arial" pitchFamily="34" charset="0"/>
            </a:endParaRPr>
          </a:p>
        </p:txBody>
      </p:sp>
      <p:cxnSp>
        <p:nvCxnSpPr>
          <p:cNvPr id="147" name="直接连接符 146"/>
          <p:cNvCxnSpPr/>
          <p:nvPr/>
        </p:nvCxnSpPr>
        <p:spPr>
          <a:xfrm rot="16200000" flipH="1">
            <a:off x="5833110" y="3188970"/>
            <a:ext cx="4450080" cy="2286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16200000" flipH="1">
            <a:off x="1042670" y="3094990"/>
            <a:ext cx="4236720" cy="5842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NB-</a:t>
            </a:r>
            <a:r>
              <a:rPr lang="en-US" altLang="zh-CN" sz="2800" dirty="0" err="1"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芯片和模组</a:t>
            </a:r>
          </a:p>
        </p:txBody>
      </p:sp>
      <p:sp>
        <p:nvSpPr>
          <p:cNvPr id="4" name="矩形 3"/>
          <p:cNvSpPr/>
          <p:nvPr/>
        </p:nvSpPr>
        <p:spPr>
          <a:xfrm>
            <a:off x="388620" y="940415"/>
            <a:ext cx="6096000" cy="646331"/>
          </a:xfrm>
          <a:prstGeom prst="rect">
            <a:avLst/>
          </a:prstGeom>
        </p:spPr>
        <p:txBody>
          <a:bodyPr>
            <a:spAutoFit/>
          </a:bodyPr>
          <a:lstStyle/>
          <a:p>
            <a:r>
              <a:rPr lang="zh-CN" altLang="en-US" dirty="0" smtClean="0"/>
              <a:t>        华为</a:t>
            </a:r>
            <a:r>
              <a:rPr lang="en-US" dirty="0" smtClean="0"/>
              <a:t>NB-</a:t>
            </a:r>
            <a:r>
              <a:rPr lang="en-US" dirty="0" err="1" smtClean="0"/>
              <a:t>IoT</a:t>
            </a:r>
            <a:r>
              <a:rPr lang="zh-CN" altLang="en-US" dirty="0" smtClean="0"/>
              <a:t>的</a:t>
            </a:r>
            <a:r>
              <a:rPr lang="en-US" dirty="0" err="1" smtClean="0"/>
              <a:t>Boudica</a:t>
            </a:r>
            <a:r>
              <a:rPr lang="en-US" dirty="0" smtClean="0"/>
              <a:t>，</a:t>
            </a:r>
            <a:r>
              <a:rPr lang="zh-CN" altLang="en-US" dirty="0" smtClean="0"/>
              <a:t>超低功耗</a:t>
            </a:r>
            <a:r>
              <a:rPr lang="en-US" dirty="0" err="1" smtClean="0"/>
              <a:t>SoC</a:t>
            </a:r>
            <a:r>
              <a:rPr lang="zh-CN" altLang="en-US" dirty="0" smtClean="0"/>
              <a:t>芯片，基于</a:t>
            </a:r>
            <a:r>
              <a:rPr lang="en-US" dirty="0" smtClean="0"/>
              <a:t>ARM Cortex-M0</a:t>
            </a:r>
            <a:r>
              <a:rPr lang="zh-CN" altLang="en-US" dirty="0" smtClean="0"/>
              <a:t>内核，搭载</a:t>
            </a:r>
            <a:r>
              <a:rPr lang="en-US" dirty="0" err="1" smtClean="0"/>
              <a:t>Huawei</a:t>
            </a:r>
            <a:r>
              <a:rPr lang="en-US" dirty="0" smtClean="0"/>
              <a:t> </a:t>
            </a:r>
            <a:r>
              <a:rPr lang="en-US" dirty="0" err="1" smtClean="0"/>
              <a:t>LiteOS</a:t>
            </a:r>
            <a:r>
              <a:rPr lang="zh-CN" altLang="en-US" dirty="0" smtClean="0"/>
              <a:t>嵌入式物联网操作系统。</a:t>
            </a:r>
            <a:endParaRPr lang="zh-CN" altLang="en-US" dirty="0"/>
          </a:p>
        </p:txBody>
      </p:sp>
      <p:pic>
        <p:nvPicPr>
          <p:cNvPr id="6" name="Picture 4" descr="细数一下目前场内生产NB-IoT芯片的玩家都有哪些">
            <a:hlinkClick r:id="rId3"/>
          </p:cNvPr>
          <p:cNvPicPr>
            <a:picLocks noChangeAspect="1" noChangeArrowheads="1"/>
          </p:cNvPicPr>
          <p:nvPr/>
        </p:nvPicPr>
        <p:blipFill>
          <a:blip r:embed="rId4"/>
          <a:srcRect/>
          <a:stretch>
            <a:fillRect/>
          </a:stretch>
        </p:blipFill>
        <p:spPr bwMode="auto">
          <a:xfrm>
            <a:off x="6545581" y="960120"/>
            <a:ext cx="5486400" cy="2963462"/>
          </a:xfrm>
          <a:prstGeom prst="rect">
            <a:avLst/>
          </a:prstGeom>
          <a:noFill/>
        </p:spPr>
      </p:pic>
      <p:pic>
        <p:nvPicPr>
          <p:cNvPr id="121857" name="Picture 1"/>
          <p:cNvPicPr>
            <a:picLocks noChangeAspect="1" noChangeArrowheads="1"/>
          </p:cNvPicPr>
          <p:nvPr/>
        </p:nvPicPr>
        <p:blipFill>
          <a:blip r:embed="rId5"/>
          <a:srcRect/>
          <a:stretch>
            <a:fillRect/>
          </a:stretch>
        </p:blipFill>
        <p:spPr bwMode="auto">
          <a:xfrm>
            <a:off x="2438400" y="1790700"/>
            <a:ext cx="1844040" cy="1844040"/>
          </a:xfrm>
          <a:prstGeom prst="rect">
            <a:avLst/>
          </a:prstGeom>
          <a:noFill/>
          <a:ln w="9525">
            <a:noFill/>
            <a:miter lim="800000"/>
            <a:headEnd/>
            <a:tailEnd/>
          </a:ln>
          <a:effectLst/>
        </p:spPr>
      </p:pic>
      <p:sp>
        <p:nvSpPr>
          <p:cNvPr id="7" name="矩形 6"/>
          <p:cNvSpPr/>
          <p:nvPr/>
        </p:nvSpPr>
        <p:spPr>
          <a:xfrm>
            <a:off x="1833854" y="3762494"/>
            <a:ext cx="4004430" cy="307777"/>
          </a:xfrm>
          <a:prstGeom prst="rect">
            <a:avLst/>
          </a:prstGeom>
        </p:spPr>
        <p:txBody>
          <a:bodyPr wrap="none">
            <a:spAutoFit/>
          </a:bodyPr>
          <a:lstStyle/>
          <a:p>
            <a:r>
              <a:rPr lang="en-US" sz="1400" dirty="0" err="1" smtClean="0"/>
              <a:t>Quectel</a:t>
            </a:r>
            <a:r>
              <a:rPr lang="zh-CN" altLang="en-US" sz="1400" dirty="0" smtClean="0"/>
              <a:t>（上海移远）基于</a:t>
            </a:r>
            <a:r>
              <a:rPr lang="en-US" sz="1400" dirty="0" err="1" smtClean="0"/>
              <a:t>Boudica</a:t>
            </a:r>
            <a:r>
              <a:rPr lang="en-US" sz="1400" dirty="0" smtClean="0"/>
              <a:t> 120</a:t>
            </a:r>
            <a:r>
              <a:rPr lang="zh-CN" altLang="en-US" sz="1400" dirty="0" smtClean="0"/>
              <a:t>的</a:t>
            </a:r>
            <a:r>
              <a:rPr lang="en-US" sz="1400" dirty="0" smtClean="0"/>
              <a:t>BC95</a:t>
            </a:r>
            <a:r>
              <a:rPr lang="zh-CN" altLang="en-US" sz="1400" dirty="0" smtClean="0"/>
              <a:t>模组</a:t>
            </a:r>
            <a:endParaRPr lang="zh-CN" altLang="en-US" sz="1400" dirty="0"/>
          </a:p>
        </p:txBody>
      </p:sp>
      <p:sp>
        <p:nvSpPr>
          <p:cNvPr id="8" name="矩形 7"/>
          <p:cNvSpPr/>
          <p:nvPr/>
        </p:nvSpPr>
        <p:spPr>
          <a:xfrm>
            <a:off x="921517" y="4242554"/>
            <a:ext cx="3705053" cy="369332"/>
          </a:xfrm>
          <a:prstGeom prst="rect">
            <a:avLst/>
          </a:prstGeom>
        </p:spPr>
        <p:txBody>
          <a:bodyPr wrap="none">
            <a:spAutoFit/>
          </a:bodyPr>
          <a:lstStyle/>
          <a:p>
            <a:r>
              <a:rPr lang="en-US" dirty="0" smtClean="0"/>
              <a:t>Intel </a:t>
            </a:r>
            <a:r>
              <a:rPr lang="zh-CN" altLang="en-US" dirty="0" smtClean="0"/>
              <a:t>公司的</a:t>
            </a:r>
            <a:r>
              <a:rPr lang="en-US" dirty="0" smtClean="0"/>
              <a:t>XMM 7115</a:t>
            </a:r>
            <a:r>
              <a:rPr lang="zh-CN" altLang="en-US" dirty="0" smtClean="0"/>
              <a:t>，</a:t>
            </a:r>
            <a:r>
              <a:rPr lang="en-US" dirty="0" smtClean="0"/>
              <a:t> XMM 7315</a:t>
            </a:r>
            <a:endParaRPr lang="zh-CN" altLang="en-US" dirty="0"/>
          </a:p>
        </p:txBody>
      </p:sp>
      <p:pic>
        <p:nvPicPr>
          <p:cNvPr id="121858" name="Picture 2"/>
          <p:cNvPicPr>
            <a:picLocks noChangeAspect="1" noChangeArrowheads="1"/>
          </p:cNvPicPr>
          <p:nvPr/>
        </p:nvPicPr>
        <p:blipFill>
          <a:blip r:embed="rId6"/>
          <a:srcRect/>
          <a:stretch>
            <a:fillRect/>
          </a:stretch>
        </p:blipFill>
        <p:spPr bwMode="auto">
          <a:xfrm>
            <a:off x="2414905" y="4618038"/>
            <a:ext cx="1630363" cy="1736725"/>
          </a:xfrm>
          <a:prstGeom prst="rect">
            <a:avLst/>
          </a:prstGeom>
          <a:noFill/>
          <a:ln w="9525">
            <a:noFill/>
            <a:miter lim="800000"/>
            <a:headEnd/>
            <a:tailEnd/>
          </a:ln>
          <a:effectLst/>
        </p:spPr>
      </p:pic>
      <p:sp>
        <p:nvSpPr>
          <p:cNvPr id="10" name="矩形 9"/>
          <p:cNvSpPr/>
          <p:nvPr/>
        </p:nvSpPr>
        <p:spPr>
          <a:xfrm>
            <a:off x="1940046" y="6353294"/>
            <a:ext cx="2715808" cy="307777"/>
          </a:xfrm>
          <a:prstGeom prst="rect">
            <a:avLst/>
          </a:prstGeom>
        </p:spPr>
        <p:txBody>
          <a:bodyPr wrap="none">
            <a:spAutoFit/>
          </a:bodyPr>
          <a:lstStyle/>
          <a:p>
            <a:r>
              <a:rPr lang="en-US" sz="1400" dirty="0" smtClean="0"/>
              <a:t>FIBOCOM</a:t>
            </a:r>
            <a:r>
              <a:rPr lang="zh-CN" altLang="en-US" sz="1400" dirty="0" smtClean="0"/>
              <a:t>基于</a:t>
            </a:r>
            <a:r>
              <a:rPr lang="en-US" sz="1400" dirty="0" smtClean="0"/>
              <a:t>MM7115</a:t>
            </a:r>
            <a:r>
              <a:rPr lang="zh-CN" altLang="en-US" sz="1400" dirty="0" smtClean="0"/>
              <a:t>模组</a:t>
            </a:r>
            <a:r>
              <a:rPr lang="en-US" sz="1400" dirty="0" smtClean="0"/>
              <a:t>N510 </a:t>
            </a:r>
            <a:endParaRPr lang="zh-CN" altLang="en-US" sz="1400" dirty="0"/>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终端的实现</a:t>
            </a:r>
          </a:p>
        </p:txBody>
      </p:sp>
      <p:pic>
        <p:nvPicPr>
          <p:cNvPr id="141314" name="Picture 2"/>
          <p:cNvPicPr>
            <a:picLocks noChangeAspect="1" noChangeArrowheads="1"/>
          </p:cNvPicPr>
          <p:nvPr/>
        </p:nvPicPr>
        <p:blipFill>
          <a:blip r:embed="rId2"/>
          <a:srcRect/>
          <a:stretch>
            <a:fillRect/>
          </a:stretch>
        </p:blipFill>
        <p:spPr bwMode="auto">
          <a:xfrm>
            <a:off x="650559" y="996315"/>
            <a:ext cx="865822" cy="979923"/>
          </a:xfrm>
          <a:prstGeom prst="rect">
            <a:avLst/>
          </a:prstGeom>
          <a:noFill/>
          <a:ln w="9525">
            <a:noFill/>
            <a:miter lim="800000"/>
            <a:headEnd/>
            <a:tailEnd/>
          </a:ln>
          <a:effectLst/>
        </p:spPr>
      </p:pic>
      <p:pic>
        <p:nvPicPr>
          <p:cNvPr id="141316" name="Picture 4"/>
          <p:cNvPicPr>
            <a:picLocks noChangeAspect="1" noChangeArrowheads="1"/>
          </p:cNvPicPr>
          <p:nvPr/>
        </p:nvPicPr>
        <p:blipFill>
          <a:blip r:embed="rId3" cstate="print"/>
          <a:srcRect/>
          <a:stretch>
            <a:fillRect/>
          </a:stretch>
        </p:blipFill>
        <p:spPr bwMode="auto">
          <a:xfrm>
            <a:off x="601029" y="3102294"/>
            <a:ext cx="741248" cy="722946"/>
          </a:xfrm>
          <a:prstGeom prst="rect">
            <a:avLst/>
          </a:prstGeom>
          <a:noFill/>
          <a:ln w="9525">
            <a:noFill/>
            <a:miter lim="800000"/>
            <a:headEnd/>
            <a:tailEnd/>
          </a:ln>
          <a:effectLst/>
        </p:spPr>
      </p:pic>
      <p:pic>
        <p:nvPicPr>
          <p:cNvPr id="141319" name="Picture 7"/>
          <p:cNvPicPr>
            <a:picLocks noChangeAspect="1" noChangeArrowheads="1"/>
          </p:cNvPicPr>
          <p:nvPr/>
        </p:nvPicPr>
        <p:blipFill>
          <a:blip r:embed="rId4" cstate="print"/>
          <a:srcRect/>
          <a:stretch>
            <a:fillRect/>
          </a:stretch>
        </p:blipFill>
        <p:spPr bwMode="auto">
          <a:xfrm>
            <a:off x="528639" y="4157664"/>
            <a:ext cx="522921" cy="536866"/>
          </a:xfrm>
          <a:prstGeom prst="rect">
            <a:avLst/>
          </a:prstGeom>
          <a:noFill/>
          <a:ln w="9525">
            <a:noFill/>
            <a:miter lim="800000"/>
            <a:headEnd/>
            <a:tailEnd/>
          </a:ln>
          <a:effectLst/>
        </p:spPr>
      </p:pic>
      <p:pic>
        <p:nvPicPr>
          <p:cNvPr id="141320" name="Picture 8"/>
          <p:cNvPicPr>
            <a:picLocks noChangeAspect="1" noChangeArrowheads="1"/>
          </p:cNvPicPr>
          <p:nvPr/>
        </p:nvPicPr>
        <p:blipFill>
          <a:blip r:embed="rId5" cstate="print"/>
          <a:srcRect/>
          <a:stretch>
            <a:fillRect/>
          </a:stretch>
        </p:blipFill>
        <p:spPr bwMode="auto">
          <a:xfrm>
            <a:off x="239079" y="4971099"/>
            <a:ext cx="911541" cy="530817"/>
          </a:xfrm>
          <a:prstGeom prst="rect">
            <a:avLst/>
          </a:prstGeom>
          <a:noFill/>
          <a:ln w="9525">
            <a:noFill/>
            <a:miter lim="800000"/>
            <a:headEnd/>
            <a:tailEnd/>
          </a:ln>
          <a:effectLst/>
        </p:spPr>
      </p:pic>
      <p:pic>
        <p:nvPicPr>
          <p:cNvPr id="141321" name="Picture 9"/>
          <p:cNvPicPr>
            <a:picLocks noChangeAspect="1" noChangeArrowheads="1"/>
          </p:cNvPicPr>
          <p:nvPr/>
        </p:nvPicPr>
        <p:blipFill>
          <a:blip r:embed="rId6"/>
          <a:srcRect/>
          <a:stretch>
            <a:fillRect/>
          </a:stretch>
        </p:blipFill>
        <p:spPr bwMode="auto">
          <a:xfrm>
            <a:off x="2483169" y="1503999"/>
            <a:ext cx="1432538" cy="1414461"/>
          </a:xfrm>
          <a:prstGeom prst="rect">
            <a:avLst/>
          </a:prstGeom>
          <a:noFill/>
          <a:ln w="9525">
            <a:noFill/>
            <a:miter lim="800000"/>
            <a:headEnd/>
            <a:tailEnd/>
          </a:ln>
          <a:effectLst/>
        </p:spPr>
      </p:pic>
      <p:pic>
        <p:nvPicPr>
          <p:cNvPr id="141322" name="Picture 10"/>
          <p:cNvPicPr>
            <a:picLocks noChangeAspect="1" noChangeArrowheads="1"/>
          </p:cNvPicPr>
          <p:nvPr/>
        </p:nvPicPr>
        <p:blipFill>
          <a:blip r:embed="rId7"/>
          <a:srcRect/>
          <a:stretch>
            <a:fillRect/>
          </a:stretch>
        </p:blipFill>
        <p:spPr bwMode="auto">
          <a:xfrm>
            <a:off x="5476875" y="1675448"/>
            <a:ext cx="969645" cy="1089739"/>
          </a:xfrm>
          <a:prstGeom prst="rect">
            <a:avLst/>
          </a:prstGeom>
          <a:noFill/>
          <a:ln w="9525">
            <a:noFill/>
            <a:miter lim="800000"/>
            <a:headEnd/>
            <a:tailEnd/>
          </a:ln>
          <a:effectLst/>
        </p:spPr>
      </p:pic>
      <p:sp>
        <p:nvSpPr>
          <p:cNvPr id="12" name="矩形 11"/>
          <p:cNvSpPr/>
          <p:nvPr/>
        </p:nvSpPr>
        <p:spPr>
          <a:xfrm>
            <a:off x="1630680" y="3040380"/>
            <a:ext cx="609600" cy="708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lumMod val="50000"/>
                    <a:lumOff val="50000"/>
                  </a:schemeClr>
                </a:solidFill>
              </a:rPr>
              <a:t>+</a:t>
            </a:r>
            <a:endParaRPr lang="zh-CN" altLang="en-US" sz="2800" b="1" dirty="0">
              <a:solidFill>
                <a:schemeClr val="tx1">
                  <a:lumMod val="50000"/>
                  <a:lumOff val="50000"/>
                </a:schemeClr>
              </a:solidFill>
            </a:endParaRPr>
          </a:p>
        </p:txBody>
      </p:sp>
      <p:sp>
        <p:nvSpPr>
          <p:cNvPr id="13" name="矩形 12"/>
          <p:cNvSpPr/>
          <p:nvPr/>
        </p:nvSpPr>
        <p:spPr>
          <a:xfrm>
            <a:off x="4168140" y="3002280"/>
            <a:ext cx="609600" cy="708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lumMod val="50000"/>
                    <a:lumOff val="50000"/>
                  </a:schemeClr>
                </a:solidFill>
              </a:rPr>
              <a:t>+</a:t>
            </a:r>
            <a:endParaRPr lang="zh-CN" altLang="en-US" sz="2800" b="1" dirty="0">
              <a:solidFill>
                <a:schemeClr val="tx1">
                  <a:lumMod val="50000"/>
                  <a:lumOff val="50000"/>
                </a:schemeClr>
              </a:solidFill>
            </a:endParaRPr>
          </a:p>
        </p:txBody>
      </p:sp>
      <p:sp>
        <p:nvSpPr>
          <p:cNvPr id="14" name="右箭头 13"/>
          <p:cNvSpPr/>
          <p:nvPr/>
        </p:nvSpPr>
        <p:spPr>
          <a:xfrm>
            <a:off x="8511540" y="3154680"/>
            <a:ext cx="853440" cy="441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1323" name="Picture 11"/>
          <p:cNvPicPr>
            <a:picLocks noChangeAspect="1" noChangeArrowheads="1"/>
          </p:cNvPicPr>
          <p:nvPr/>
        </p:nvPicPr>
        <p:blipFill>
          <a:blip r:embed="rId8"/>
          <a:srcRect/>
          <a:stretch>
            <a:fillRect/>
          </a:stretch>
        </p:blipFill>
        <p:spPr bwMode="auto">
          <a:xfrm>
            <a:off x="9890760" y="1112520"/>
            <a:ext cx="1188720" cy="1301931"/>
          </a:xfrm>
          <a:prstGeom prst="rect">
            <a:avLst/>
          </a:prstGeom>
          <a:noFill/>
          <a:ln w="9525">
            <a:noFill/>
            <a:miter lim="800000"/>
            <a:headEnd/>
            <a:tailEnd/>
          </a:ln>
          <a:effectLst/>
        </p:spPr>
      </p:pic>
      <p:pic>
        <p:nvPicPr>
          <p:cNvPr id="141324" name="Picture 12"/>
          <p:cNvPicPr>
            <a:picLocks noChangeAspect="1" noChangeArrowheads="1"/>
          </p:cNvPicPr>
          <p:nvPr/>
        </p:nvPicPr>
        <p:blipFill>
          <a:blip r:embed="rId9" cstate="print"/>
          <a:srcRect/>
          <a:stretch>
            <a:fillRect/>
          </a:stretch>
        </p:blipFill>
        <p:spPr bwMode="auto">
          <a:xfrm>
            <a:off x="658178" y="2107883"/>
            <a:ext cx="766789" cy="856297"/>
          </a:xfrm>
          <a:prstGeom prst="rect">
            <a:avLst/>
          </a:prstGeom>
          <a:noFill/>
          <a:ln w="9525">
            <a:noFill/>
            <a:miter lim="800000"/>
            <a:headEnd/>
            <a:tailEnd/>
          </a:ln>
          <a:effectLst/>
        </p:spPr>
      </p:pic>
      <p:pic>
        <p:nvPicPr>
          <p:cNvPr id="141325" name="Picture 13"/>
          <p:cNvPicPr>
            <a:picLocks noChangeAspect="1" noChangeArrowheads="1"/>
          </p:cNvPicPr>
          <p:nvPr/>
        </p:nvPicPr>
        <p:blipFill>
          <a:blip r:embed="rId10"/>
          <a:srcRect/>
          <a:stretch>
            <a:fillRect/>
          </a:stretch>
        </p:blipFill>
        <p:spPr bwMode="auto">
          <a:xfrm>
            <a:off x="10151744" y="2801303"/>
            <a:ext cx="876615" cy="1503997"/>
          </a:xfrm>
          <a:prstGeom prst="rect">
            <a:avLst/>
          </a:prstGeom>
          <a:noFill/>
          <a:ln w="9525">
            <a:noFill/>
            <a:miter lim="800000"/>
            <a:headEnd/>
            <a:tailEnd/>
          </a:ln>
          <a:effectLst/>
        </p:spPr>
      </p:pic>
      <p:pic>
        <p:nvPicPr>
          <p:cNvPr id="141326" name="Picture 14"/>
          <p:cNvPicPr>
            <a:picLocks noChangeAspect="1" noChangeArrowheads="1"/>
          </p:cNvPicPr>
          <p:nvPr/>
        </p:nvPicPr>
        <p:blipFill>
          <a:blip r:embed="rId11"/>
          <a:srcRect/>
          <a:stretch>
            <a:fillRect/>
          </a:stretch>
        </p:blipFill>
        <p:spPr bwMode="auto">
          <a:xfrm>
            <a:off x="9934575" y="4432935"/>
            <a:ext cx="1129665" cy="1241237"/>
          </a:xfrm>
          <a:prstGeom prst="rect">
            <a:avLst/>
          </a:prstGeom>
          <a:noFill/>
          <a:ln w="9525">
            <a:noFill/>
            <a:miter lim="800000"/>
            <a:headEnd/>
            <a:tailEnd/>
          </a:ln>
          <a:effectLst/>
        </p:spPr>
      </p:pic>
      <p:pic>
        <p:nvPicPr>
          <p:cNvPr id="141327" name="Picture 15"/>
          <p:cNvPicPr>
            <a:picLocks noChangeAspect="1" noChangeArrowheads="1"/>
          </p:cNvPicPr>
          <p:nvPr/>
        </p:nvPicPr>
        <p:blipFill>
          <a:blip r:embed="rId12"/>
          <a:srcRect/>
          <a:stretch>
            <a:fillRect/>
          </a:stretch>
        </p:blipFill>
        <p:spPr bwMode="auto">
          <a:xfrm>
            <a:off x="330518" y="5715953"/>
            <a:ext cx="1007631" cy="814387"/>
          </a:xfrm>
          <a:prstGeom prst="rect">
            <a:avLst/>
          </a:prstGeom>
          <a:noFill/>
          <a:ln w="9525">
            <a:noFill/>
            <a:miter lim="800000"/>
            <a:headEnd/>
            <a:tailEnd/>
          </a:ln>
          <a:effectLst/>
        </p:spPr>
      </p:pic>
      <p:pic>
        <p:nvPicPr>
          <p:cNvPr id="141328" name="Picture 16"/>
          <p:cNvPicPr>
            <a:picLocks noChangeAspect="1" noChangeArrowheads="1"/>
          </p:cNvPicPr>
          <p:nvPr/>
        </p:nvPicPr>
        <p:blipFill>
          <a:blip r:embed="rId13" cstate="print"/>
          <a:srcRect/>
          <a:stretch>
            <a:fillRect/>
          </a:stretch>
        </p:blipFill>
        <p:spPr bwMode="auto">
          <a:xfrm>
            <a:off x="4920615" y="3956686"/>
            <a:ext cx="2394585" cy="1734494"/>
          </a:xfrm>
          <a:prstGeom prst="rect">
            <a:avLst/>
          </a:prstGeom>
          <a:noFill/>
          <a:ln w="9525">
            <a:noFill/>
            <a:miter lim="800000"/>
            <a:headEnd/>
            <a:tailEnd/>
          </a:ln>
          <a:effectLst/>
        </p:spPr>
      </p:pic>
      <p:sp>
        <p:nvSpPr>
          <p:cNvPr id="21" name="矩形 20"/>
          <p:cNvSpPr/>
          <p:nvPr/>
        </p:nvSpPr>
        <p:spPr>
          <a:xfrm>
            <a:off x="5544794" y="2954774"/>
            <a:ext cx="920445" cy="307777"/>
          </a:xfrm>
          <a:prstGeom prst="rect">
            <a:avLst/>
          </a:prstGeom>
        </p:spPr>
        <p:txBody>
          <a:bodyPr wrap="none">
            <a:spAutoFit/>
          </a:bodyPr>
          <a:lstStyle/>
          <a:p>
            <a:r>
              <a:rPr lang="en-US" sz="1400" dirty="0" smtClean="0"/>
              <a:t>BC95</a:t>
            </a:r>
            <a:r>
              <a:rPr lang="zh-CN" altLang="en-US" sz="1400" dirty="0" smtClean="0"/>
              <a:t>模组</a:t>
            </a:r>
            <a:endParaRPr lang="zh-CN" altLang="en-US" sz="1400" dirty="0"/>
          </a:p>
        </p:txBody>
      </p:sp>
      <p:sp>
        <p:nvSpPr>
          <p:cNvPr id="22" name="矩形 21"/>
          <p:cNvSpPr/>
          <p:nvPr/>
        </p:nvSpPr>
        <p:spPr>
          <a:xfrm>
            <a:off x="5735294" y="5957054"/>
            <a:ext cx="1459054" cy="307777"/>
          </a:xfrm>
          <a:prstGeom prst="rect">
            <a:avLst/>
          </a:prstGeom>
        </p:spPr>
        <p:txBody>
          <a:bodyPr wrap="none">
            <a:spAutoFit/>
          </a:bodyPr>
          <a:lstStyle/>
          <a:p>
            <a:r>
              <a:rPr lang="en-US" sz="1400" dirty="0" smtClean="0"/>
              <a:t>BC95</a:t>
            </a:r>
            <a:r>
              <a:rPr lang="zh-CN" altLang="en-US" sz="1400" dirty="0" smtClean="0"/>
              <a:t>模组开发板</a:t>
            </a:r>
            <a:endParaRPr lang="zh-CN" altLang="en-US" sz="1400" dirty="0"/>
          </a:p>
        </p:txBody>
      </p:sp>
      <p:pic>
        <p:nvPicPr>
          <p:cNvPr id="141330" name="Picture 18" descr="https://timgsa.baidu.com/timg?image&amp;quality=80&amp;size=b9999_10000&amp;sec=1528948962365&amp;di=9ae6f6296a61336f26311ccba6d88ecd&amp;imgtype=0&amp;src=http%3A%2F%2Fp.ananas.chaoxing.com%2Fstar3%2Forigin%2Fc6fe4ed213b0de56ad2567657dac6288.png"/>
          <p:cNvPicPr>
            <a:picLocks noChangeAspect="1" noChangeArrowheads="1"/>
          </p:cNvPicPr>
          <p:nvPr/>
        </p:nvPicPr>
        <p:blipFill>
          <a:blip r:embed="rId14"/>
          <a:srcRect/>
          <a:stretch>
            <a:fillRect/>
          </a:stretch>
        </p:blipFill>
        <p:spPr bwMode="auto">
          <a:xfrm>
            <a:off x="2147570" y="4077335"/>
            <a:ext cx="2368672" cy="1652905"/>
          </a:xfrm>
          <a:prstGeom prst="rect">
            <a:avLst/>
          </a:prstGeom>
          <a:noFill/>
        </p:spPr>
      </p:pic>
      <p:sp>
        <p:nvSpPr>
          <p:cNvPr id="24" name="矩形 23"/>
          <p:cNvSpPr/>
          <p:nvPr/>
        </p:nvSpPr>
        <p:spPr>
          <a:xfrm>
            <a:off x="2778734" y="2962394"/>
            <a:ext cx="723275" cy="307777"/>
          </a:xfrm>
          <a:prstGeom prst="rect">
            <a:avLst/>
          </a:prstGeom>
        </p:spPr>
        <p:txBody>
          <a:bodyPr wrap="none">
            <a:spAutoFit/>
          </a:bodyPr>
          <a:lstStyle/>
          <a:p>
            <a:r>
              <a:rPr lang="zh-CN" altLang="en-US" sz="1400" dirty="0" smtClean="0"/>
              <a:t>单片机</a:t>
            </a:r>
            <a:endParaRPr lang="zh-CN" altLang="en-US" sz="1400" dirty="0"/>
          </a:p>
        </p:txBody>
      </p:sp>
      <p:sp>
        <p:nvSpPr>
          <p:cNvPr id="25" name="矩形 24"/>
          <p:cNvSpPr/>
          <p:nvPr/>
        </p:nvSpPr>
        <p:spPr>
          <a:xfrm>
            <a:off x="2778734" y="5957054"/>
            <a:ext cx="1261884" cy="307777"/>
          </a:xfrm>
          <a:prstGeom prst="rect">
            <a:avLst/>
          </a:prstGeom>
        </p:spPr>
        <p:txBody>
          <a:bodyPr wrap="none">
            <a:spAutoFit/>
          </a:bodyPr>
          <a:lstStyle/>
          <a:p>
            <a:r>
              <a:rPr lang="zh-CN" altLang="en-US" sz="1400" dirty="0" smtClean="0"/>
              <a:t>单片机开发板</a:t>
            </a:r>
            <a:endParaRPr lang="zh-CN" altLang="en-US" sz="1400" dirty="0"/>
          </a:p>
        </p:txBody>
      </p:sp>
      <p:sp>
        <p:nvSpPr>
          <p:cNvPr id="26" name="矩形 25"/>
          <p:cNvSpPr/>
          <p:nvPr/>
        </p:nvSpPr>
        <p:spPr>
          <a:xfrm>
            <a:off x="9933914" y="5918954"/>
            <a:ext cx="1261884" cy="307777"/>
          </a:xfrm>
          <a:prstGeom prst="rect">
            <a:avLst/>
          </a:prstGeom>
        </p:spPr>
        <p:txBody>
          <a:bodyPr wrap="none">
            <a:spAutoFit/>
          </a:bodyPr>
          <a:lstStyle/>
          <a:p>
            <a:r>
              <a:rPr lang="zh-CN" altLang="en-US" sz="1400" dirty="0" smtClean="0"/>
              <a:t>行业终端产品</a:t>
            </a:r>
            <a:endParaRPr lang="zh-CN" altLang="en-US" sz="1400" dirty="0"/>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NB-IOT</a:t>
            </a:r>
            <a:r>
              <a:rPr lang="zh-CN" altLang="en-US" sz="2800" dirty="0" smtClean="0">
                <a:latin typeface="微软雅黑" panose="020B0503020204020204" pitchFamily="34" charset="-122"/>
                <a:ea typeface="微软雅黑" panose="020B0503020204020204" pitchFamily="34" charset="-122"/>
              </a:rPr>
              <a:t>模组接口</a:t>
            </a:r>
          </a:p>
        </p:txBody>
      </p:sp>
      <p:grpSp>
        <p:nvGrpSpPr>
          <p:cNvPr id="15" name="组合 14"/>
          <p:cNvGrpSpPr/>
          <p:nvPr/>
        </p:nvGrpSpPr>
        <p:grpSpPr>
          <a:xfrm>
            <a:off x="1181100" y="1569720"/>
            <a:ext cx="6492240" cy="1257300"/>
            <a:chOff x="1607820" y="1264920"/>
            <a:chExt cx="6492240" cy="1524000"/>
          </a:xfrm>
        </p:grpSpPr>
        <p:sp>
          <p:nvSpPr>
            <p:cNvPr id="4" name="矩形 3"/>
            <p:cNvSpPr/>
            <p:nvPr/>
          </p:nvSpPr>
          <p:spPr>
            <a:xfrm>
              <a:off x="1607820" y="1264920"/>
              <a:ext cx="241554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       单片机</a:t>
              </a:r>
              <a:endParaRPr lang="zh-CN" altLang="en-US" dirty="0">
                <a:solidFill>
                  <a:schemeClr val="tx1"/>
                </a:solidFill>
              </a:endParaRPr>
            </a:p>
          </p:txBody>
        </p:sp>
        <p:sp>
          <p:nvSpPr>
            <p:cNvPr id="6" name="矩形 5"/>
            <p:cNvSpPr/>
            <p:nvPr/>
          </p:nvSpPr>
          <p:spPr>
            <a:xfrm>
              <a:off x="3345180" y="1524000"/>
              <a:ext cx="68580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串口</a:t>
              </a:r>
              <a:endParaRPr lang="zh-CN" altLang="en-US" sz="1400" dirty="0">
                <a:solidFill>
                  <a:schemeClr val="tx1"/>
                </a:solidFill>
              </a:endParaRPr>
            </a:p>
          </p:txBody>
        </p:sp>
        <p:sp>
          <p:nvSpPr>
            <p:cNvPr id="7" name="矩形 6"/>
            <p:cNvSpPr/>
            <p:nvPr/>
          </p:nvSpPr>
          <p:spPr>
            <a:xfrm>
              <a:off x="5684520" y="1272540"/>
              <a:ext cx="2415540" cy="1508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        NBIOT</a:t>
              </a:r>
              <a:r>
                <a:rPr lang="zh-CN" altLang="en-US" dirty="0" smtClean="0">
                  <a:solidFill>
                    <a:schemeClr val="tx1"/>
                  </a:solidFill>
                </a:rPr>
                <a:t>模组</a:t>
              </a:r>
              <a:endParaRPr lang="zh-CN" altLang="en-US" dirty="0">
                <a:solidFill>
                  <a:schemeClr val="tx1"/>
                </a:solidFill>
              </a:endParaRPr>
            </a:p>
          </p:txBody>
        </p:sp>
        <p:sp>
          <p:nvSpPr>
            <p:cNvPr id="8" name="矩形 7"/>
            <p:cNvSpPr/>
            <p:nvPr/>
          </p:nvSpPr>
          <p:spPr>
            <a:xfrm>
              <a:off x="5707380" y="1485900"/>
              <a:ext cx="68580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串口</a:t>
              </a:r>
              <a:endParaRPr lang="zh-CN" altLang="en-US" sz="1400" dirty="0">
                <a:solidFill>
                  <a:schemeClr val="tx1"/>
                </a:solidFill>
              </a:endParaRPr>
            </a:p>
          </p:txBody>
        </p:sp>
        <p:cxnSp>
          <p:nvCxnSpPr>
            <p:cNvPr id="10" name="直接连接符 9"/>
            <p:cNvCxnSpPr/>
            <p:nvPr/>
          </p:nvCxnSpPr>
          <p:spPr>
            <a:xfrm>
              <a:off x="4030980" y="1691640"/>
              <a:ext cx="1676400" cy="76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内容占位符 7"/>
          <p:cNvSpPr>
            <a:spLocks noGrp="1"/>
          </p:cNvSpPr>
          <p:nvPr>
            <p:ph idx="1"/>
          </p:nvPr>
        </p:nvSpPr>
        <p:spPr>
          <a:xfrm>
            <a:off x="472440" y="3329939"/>
            <a:ext cx="3505200" cy="472441"/>
          </a:xfrm>
        </p:spPr>
        <p:txBody>
          <a:bodyPr>
            <a:normAutofit/>
          </a:bodyPr>
          <a:lstStyle/>
          <a:p>
            <a:pPr>
              <a:buNone/>
            </a:pPr>
            <a:r>
              <a:rPr lang="zh-CN" altLang="en-US" sz="2400" dirty="0" smtClean="0"/>
              <a:t>软件接口：</a:t>
            </a:r>
            <a:r>
              <a:rPr lang="en-US" altLang="zh-CN" sz="2400" dirty="0" smtClean="0"/>
              <a:t>AT </a:t>
            </a:r>
            <a:r>
              <a:rPr lang="zh-CN" altLang="en-US" sz="2400" dirty="0" smtClean="0"/>
              <a:t>指令</a:t>
            </a:r>
            <a:endParaRPr lang="en-US" altLang="zh-CN" sz="2400" dirty="0" smtClean="0"/>
          </a:p>
          <a:p>
            <a:pPr>
              <a:buNone/>
            </a:pPr>
            <a:endParaRPr lang="zh-CN" altLang="en-US" sz="2400" dirty="0"/>
          </a:p>
        </p:txBody>
      </p:sp>
      <p:sp>
        <p:nvSpPr>
          <p:cNvPr id="12" name="矩形 11"/>
          <p:cNvSpPr/>
          <p:nvPr/>
        </p:nvSpPr>
        <p:spPr>
          <a:xfrm>
            <a:off x="556260" y="4004995"/>
            <a:ext cx="4998720" cy="738664"/>
          </a:xfrm>
          <a:prstGeom prst="rect">
            <a:avLst/>
          </a:prstGeom>
        </p:spPr>
        <p:txBody>
          <a:bodyPr wrap="square">
            <a:spAutoFit/>
          </a:bodyPr>
          <a:lstStyle/>
          <a:p>
            <a:r>
              <a:rPr lang="en-US" altLang="zh-CN" dirty="0" smtClean="0"/>
              <a:t>           </a:t>
            </a:r>
            <a:r>
              <a:rPr lang="en-US" altLang="zh-CN" sz="2400" dirty="0" smtClean="0">
                <a:solidFill>
                  <a:srgbClr val="0000FF"/>
                </a:solidFill>
              </a:rPr>
              <a:t>AT</a:t>
            </a:r>
            <a:r>
              <a:rPr lang="zh-CN" altLang="en-US" sz="2400" dirty="0" smtClean="0">
                <a:solidFill>
                  <a:srgbClr val="0000FF"/>
                </a:solidFill>
              </a:rPr>
              <a:t>指令</a:t>
            </a:r>
            <a:r>
              <a:rPr lang="zh-CN" altLang="en-US" dirty="0" smtClean="0"/>
              <a:t>是应用于终端设备与</a:t>
            </a:r>
            <a:r>
              <a:rPr lang="en-US" altLang="zh-CN" dirty="0" smtClean="0"/>
              <a:t>PC</a:t>
            </a:r>
            <a:r>
              <a:rPr lang="zh-CN" altLang="en-US" dirty="0" smtClean="0"/>
              <a:t>应用之间的连接与通信的指令。</a:t>
            </a:r>
            <a:r>
              <a:rPr lang="en-US" altLang="zh-CN" dirty="0" smtClean="0"/>
              <a:t>AT </a:t>
            </a:r>
            <a:r>
              <a:rPr lang="zh-CN" altLang="en-US" dirty="0" smtClean="0"/>
              <a:t>即</a:t>
            </a:r>
            <a:r>
              <a:rPr lang="en-US" altLang="zh-CN" dirty="0" smtClean="0"/>
              <a:t>Attention</a:t>
            </a:r>
            <a:r>
              <a:rPr lang="zh-CN" altLang="en-US" dirty="0" smtClean="0"/>
              <a:t>。</a:t>
            </a:r>
            <a:endParaRPr lang="zh-CN" altLang="en-US" dirty="0"/>
          </a:p>
        </p:txBody>
      </p:sp>
      <p:pic>
        <p:nvPicPr>
          <p:cNvPr id="143362" name="Picture 2"/>
          <p:cNvPicPr>
            <a:picLocks noChangeAspect="1" noChangeArrowheads="1"/>
          </p:cNvPicPr>
          <p:nvPr/>
        </p:nvPicPr>
        <p:blipFill>
          <a:blip r:embed="rId2" cstate="print"/>
          <a:srcRect/>
          <a:stretch>
            <a:fillRect/>
          </a:stretch>
        </p:blipFill>
        <p:spPr bwMode="auto">
          <a:xfrm>
            <a:off x="8677910" y="949325"/>
            <a:ext cx="2866390" cy="2184638"/>
          </a:xfrm>
          <a:prstGeom prst="rect">
            <a:avLst/>
          </a:prstGeom>
          <a:noFill/>
          <a:ln w="9525">
            <a:noFill/>
            <a:miter lim="800000"/>
            <a:headEnd/>
            <a:tailEnd/>
          </a:ln>
          <a:effectLst/>
        </p:spPr>
      </p:pic>
      <p:pic>
        <p:nvPicPr>
          <p:cNvPr id="143363" name="Picture 3"/>
          <p:cNvPicPr>
            <a:picLocks noChangeAspect="1" noChangeArrowheads="1"/>
          </p:cNvPicPr>
          <p:nvPr/>
        </p:nvPicPr>
        <p:blipFill>
          <a:blip r:embed="rId3" cstate="print"/>
          <a:srcRect/>
          <a:stretch>
            <a:fillRect/>
          </a:stretch>
        </p:blipFill>
        <p:spPr bwMode="auto">
          <a:xfrm>
            <a:off x="517525" y="4709650"/>
            <a:ext cx="4999355" cy="1995950"/>
          </a:xfrm>
          <a:prstGeom prst="rect">
            <a:avLst/>
          </a:prstGeom>
          <a:noFill/>
          <a:ln w="9525">
            <a:noFill/>
            <a:miter lim="800000"/>
            <a:headEnd/>
            <a:tailEnd/>
          </a:ln>
          <a:effectLst/>
        </p:spPr>
      </p:pic>
      <p:pic>
        <p:nvPicPr>
          <p:cNvPr id="143364" name="Picture 4"/>
          <p:cNvPicPr>
            <a:picLocks noChangeAspect="1" noChangeArrowheads="1"/>
          </p:cNvPicPr>
          <p:nvPr/>
        </p:nvPicPr>
        <p:blipFill>
          <a:blip r:embed="rId4"/>
          <a:srcRect/>
          <a:stretch>
            <a:fillRect/>
          </a:stretch>
        </p:blipFill>
        <p:spPr bwMode="auto">
          <a:xfrm>
            <a:off x="5448300" y="3192779"/>
            <a:ext cx="6743700" cy="3505201"/>
          </a:xfrm>
          <a:prstGeom prst="rect">
            <a:avLst/>
          </a:prstGeom>
          <a:noFill/>
          <a:ln w="9525">
            <a:noFill/>
            <a:miter lim="800000"/>
            <a:headEnd/>
            <a:tailEnd/>
          </a:ln>
          <a:effectLst/>
        </p:spPr>
      </p:pic>
      <p:sp>
        <p:nvSpPr>
          <p:cNvPr id="16" name="内容占位符 7"/>
          <p:cNvSpPr txBox="1">
            <a:spLocks/>
          </p:cNvSpPr>
          <p:nvPr/>
        </p:nvSpPr>
        <p:spPr>
          <a:xfrm>
            <a:off x="579120" y="975359"/>
            <a:ext cx="3505200" cy="472441"/>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硬件接口：串口</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70167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pic>
        <p:nvPicPr>
          <p:cNvPr id="138241" name="Picture 1"/>
          <p:cNvPicPr>
            <a:picLocks noChangeAspect="1" noChangeArrowheads="1"/>
          </p:cNvPicPr>
          <p:nvPr/>
        </p:nvPicPr>
        <p:blipFill>
          <a:blip r:embed="rId3"/>
          <a:srcRect/>
          <a:stretch>
            <a:fillRect/>
          </a:stretch>
        </p:blipFill>
        <p:spPr bwMode="auto">
          <a:xfrm>
            <a:off x="571500" y="788670"/>
            <a:ext cx="10690860" cy="4165905"/>
          </a:xfrm>
          <a:prstGeom prst="rect">
            <a:avLst/>
          </a:prstGeom>
          <a:noFill/>
          <a:ln w="9525">
            <a:noFill/>
            <a:miter lim="800000"/>
            <a:headEnd/>
            <a:tailEnd/>
          </a:ln>
          <a:effectLst/>
        </p:spPr>
      </p:pic>
      <p:sp>
        <p:nvSpPr>
          <p:cNvPr id="6" name="标题 69"/>
          <p:cNvSpPr txBox="1">
            <a:spLocks/>
          </p:cNvSpPr>
          <p:nvPr/>
        </p:nvSpPr>
        <p:spPr>
          <a:xfrm>
            <a:off x="493470" y="27734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NBIOT</a:t>
            </a:r>
            <a:r>
              <a:rPr lang="zh-CN" altLang="en-US" sz="2800" dirty="0" smtClean="0">
                <a:latin typeface="微软雅黑" panose="020B0503020204020204" pitchFamily="34" charset="-122"/>
                <a:ea typeface="微软雅黑" panose="020B0503020204020204" pitchFamily="34" charset="-122"/>
              </a:rPr>
              <a:t>物联网服务端架构</a:t>
            </a:r>
          </a:p>
        </p:txBody>
      </p:sp>
      <p:sp>
        <p:nvSpPr>
          <p:cNvPr id="7" name="内容占位符 7"/>
          <p:cNvSpPr>
            <a:spLocks noGrp="1"/>
          </p:cNvSpPr>
          <p:nvPr>
            <p:ph idx="1"/>
          </p:nvPr>
        </p:nvSpPr>
        <p:spPr>
          <a:xfrm>
            <a:off x="800100" y="4815839"/>
            <a:ext cx="10515600" cy="1767841"/>
          </a:xfrm>
        </p:spPr>
        <p:txBody>
          <a:bodyPr>
            <a:normAutofit/>
          </a:bodyPr>
          <a:lstStyle/>
          <a:p>
            <a:r>
              <a:rPr lang="zh-CN" altLang="en-US" sz="2000" dirty="0" smtClean="0"/>
              <a:t>用户自己实现的物联网服务平台</a:t>
            </a:r>
            <a:endParaRPr lang="en-US" altLang="zh-CN" sz="2000" dirty="0" smtClean="0"/>
          </a:p>
          <a:p>
            <a:r>
              <a:rPr lang="zh-CN" altLang="en-US" sz="2000" dirty="0" smtClean="0"/>
              <a:t>运营商提供的</a:t>
            </a:r>
            <a:r>
              <a:rPr lang="en-US" altLang="zh-CN" sz="2000" dirty="0" smtClean="0"/>
              <a:t>IOT</a:t>
            </a:r>
            <a:r>
              <a:rPr lang="zh-CN" altLang="en-US" sz="2000" dirty="0" smtClean="0"/>
              <a:t>平台  ：开放的</a:t>
            </a:r>
            <a:r>
              <a:rPr lang="en-US" sz="2000" dirty="0" smtClean="0"/>
              <a:t>APIs</a:t>
            </a:r>
            <a:r>
              <a:rPr lang="zh-CN" altLang="en-US" sz="2000" dirty="0" smtClean="0"/>
              <a:t>和独有的</a:t>
            </a:r>
            <a:r>
              <a:rPr lang="en-US" sz="2000" dirty="0" smtClean="0"/>
              <a:t>Agent</a:t>
            </a:r>
            <a:endParaRPr lang="en-US" altLang="zh-CN" sz="2000" dirty="0" smtClean="0"/>
          </a:p>
          <a:p>
            <a:pPr lvl="1"/>
            <a:r>
              <a:rPr lang="zh-CN" altLang="en-US" sz="1800" dirty="0" smtClean="0"/>
              <a:t>中国电信：物联网开放平台</a:t>
            </a:r>
            <a:endParaRPr lang="en-US" altLang="zh-CN" sz="1800" dirty="0" smtClean="0"/>
          </a:p>
          <a:p>
            <a:pPr lvl="1"/>
            <a:r>
              <a:rPr lang="zh-CN" altLang="en-US" sz="1800" dirty="0" smtClean="0"/>
              <a:t>华为：</a:t>
            </a:r>
            <a:r>
              <a:rPr lang="en-US" sz="1800" dirty="0" err="1" smtClean="0"/>
              <a:t>OceanConnect</a:t>
            </a:r>
            <a:r>
              <a:rPr lang="en-US" sz="1800" dirty="0" smtClean="0"/>
              <a:t> </a:t>
            </a:r>
            <a:r>
              <a:rPr lang="en-US" sz="1800" dirty="0" err="1" smtClean="0"/>
              <a:t>IoT</a:t>
            </a:r>
            <a:endParaRPr lang="en-US" altLang="zh-CN" sz="1800" dirty="0" smtClean="0"/>
          </a:p>
          <a:p>
            <a:endParaRPr lang="zh-CN" altLang="en-US" sz="2000" dirty="0"/>
          </a:p>
        </p:txBody>
      </p:sp>
      <p:cxnSp>
        <p:nvCxnSpPr>
          <p:cNvPr id="9" name="直接连接符 8"/>
          <p:cNvCxnSpPr/>
          <p:nvPr/>
        </p:nvCxnSpPr>
        <p:spPr>
          <a:xfrm rot="16200000" flipH="1">
            <a:off x="5204460" y="3116580"/>
            <a:ext cx="3703320" cy="3048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461795"/>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t>物联网服务平台端节点接入服务架构</a:t>
            </a:r>
            <a:endParaRPr lang="en-US" altLang="zh-CN" sz="2800" dirty="0" smtClean="0"/>
          </a:p>
        </p:txBody>
      </p:sp>
      <p:sp>
        <p:nvSpPr>
          <p:cNvPr id="4" name="内容占位符 7"/>
          <p:cNvSpPr>
            <a:spLocks noGrp="1"/>
          </p:cNvSpPr>
          <p:nvPr>
            <p:ph idx="1"/>
          </p:nvPr>
        </p:nvSpPr>
        <p:spPr>
          <a:xfrm>
            <a:off x="883920" y="1143000"/>
            <a:ext cx="3322320" cy="2057399"/>
          </a:xfrm>
        </p:spPr>
        <p:txBody>
          <a:bodyPr>
            <a:normAutofit/>
          </a:bodyPr>
          <a:lstStyle/>
          <a:p>
            <a:r>
              <a:rPr lang="zh-CN" altLang="en-US" sz="2000" dirty="0" smtClean="0"/>
              <a:t>基于</a:t>
            </a:r>
            <a:r>
              <a:rPr lang="en-US" altLang="zh-CN" sz="2000" dirty="0" smtClean="0"/>
              <a:t>UDP</a:t>
            </a:r>
            <a:r>
              <a:rPr lang="zh-CN" altLang="en-US" sz="2000" dirty="0" smtClean="0"/>
              <a:t>从底层构建</a:t>
            </a:r>
            <a:endParaRPr lang="en-US" altLang="zh-CN" sz="2000" dirty="0" smtClean="0"/>
          </a:p>
          <a:p>
            <a:endParaRPr lang="en-US" altLang="zh-CN" sz="2000" dirty="0" smtClean="0"/>
          </a:p>
          <a:p>
            <a:endParaRPr lang="en-US" altLang="zh-CN" sz="2000" dirty="0" smtClean="0"/>
          </a:p>
          <a:p>
            <a:r>
              <a:rPr lang="zh-CN" altLang="en-US" sz="2000" dirty="0" smtClean="0"/>
              <a:t>基于标准的应用层协构建</a:t>
            </a:r>
            <a:endParaRPr lang="en-US" altLang="zh-CN" sz="2000" dirty="0" smtClean="0"/>
          </a:p>
        </p:txBody>
      </p:sp>
      <p:pic>
        <p:nvPicPr>
          <p:cNvPr id="8" name="Picture 3"/>
          <p:cNvPicPr>
            <a:picLocks noChangeAspect="1" noChangeArrowheads="1"/>
          </p:cNvPicPr>
          <p:nvPr/>
        </p:nvPicPr>
        <p:blipFill>
          <a:blip r:embed="rId2"/>
          <a:srcRect/>
          <a:stretch>
            <a:fillRect/>
          </a:stretch>
        </p:blipFill>
        <p:spPr bwMode="auto">
          <a:xfrm>
            <a:off x="762000" y="3761423"/>
            <a:ext cx="3428318" cy="2060257"/>
          </a:xfrm>
          <a:prstGeom prst="rect">
            <a:avLst/>
          </a:prstGeom>
          <a:noFill/>
          <a:ln w="9525">
            <a:noFill/>
            <a:miter lim="800000"/>
            <a:headEnd/>
            <a:tailEnd/>
          </a:ln>
          <a:effectLst/>
        </p:spPr>
      </p:pic>
      <p:pic>
        <p:nvPicPr>
          <p:cNvPr id="9" name="Picture 5"/>
          <p:cNvPicPr>
            <a:picLocks noChangeAspect="1" noChangeArrowheads="1"/>
          </p:cNvPicPr>
          <p:nvPr/>
        </p:nvPicPr>
        <p:blipFill>
          <a:blip r:embed="rId3"/>
          <a:srcRect/>
          <a:stretch>
            <a:fillRect/>
          </a:stretch>
        </p:blipFill>
        <p:spPr bwMode="auto">
          <a:xfrm>
            <a:off x="4679634" y="3735705"/>
            <a:ext cx="5462586" cy="1918335"/>
          </a:xfrm>
          <a:prstGeom prst="rect">
            <a:avLst/>
          </a:prstGeom>
          <a:noFill/>
          <a:ln w="9525">
            <a:noFill/>
            <a:miter lim="800000"/>
            <a:headEnd/>
            <a:tailEnd/>
          </a:ln>
          <a:effectLst/>
        </p:spPr>
      </p:pic>
      <p:sp>
        <p:nvSpPr>
          <p:cNvPr id="10" name="内容占位符 7"/>
          <p:cNvSpPr txBox="1">
            <a:spLocks/>
          </p:cNvSpPr>
          <p:nvPr/>
        </p:nvSpPr>
        <p:spPr>
          <a:xfrm>
            <a:off x="1821180" y="6118861"/>
            <a:ext cx="1996440" cy="426720"/>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smtClean="0">
                <a:ln>
                  <a:noFill/>
                </a:ln>
                <a:solidFill>
                  <a:schemeClr val="tx1"/>
                </a:solidFill>
                <a:effectLst/>
                <a:uLnTx/>
                <a:uFillTx/>
                <a:latin typeface="+mn-lt"/>
                <a:ea typeface="+mn-ea"/>
                <a:cs typeface="+mn-cs"/>
              </a:rPr>
              <a:t>物联网应用层协议</a:t>
            </a:r>
            <a:endParaRPr kumimoji="0" lang="en-US" altLang="zh-CN" sz="16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内容占位符 7"/>
          <p:cNvSpPr txBox="1">
            <a:spLocks/>
          </p:cNvSpPr>
          <p:nvPr/>
        </p:nvSpPr>
        <p:spPr>
          <a:xfrm>
            <a:off x="6324600" y="6080761"/>
            <a:ext cx="1996440" cy="426720"/>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err="1" smtClean="0">
                <a:ln>
                  <a:noFill/>
                </a:ln>
                <a:solidFill>
                  <a:schemeClr val="tx1"/>
                </a:solidFill>
                <a:effectLst/>
                <a:uLnTx/>
                <a:uFillTx/>
                <a:latin typeface="+mn-lt"/>
                <a:ea typeface="+mn-ea"/>
                <a:cs typeface="+mn-cs"/>
              </a:rPr>
              <a:t>CoAP</a:t>
            </a:r>
            <a:r>
              <a:rPr lang="zh-CN" altLang="en-US" sz="1600" dirty="0" smtClean="0"/>
              <a:t> 与 </a:t>
            </a:r>
            <a:r>
              <a:rPr lang="en-US" altLang="zh-CN" sz="1600" dirty="0" smtClean="0"/>
              <a:t>HTTP</a:t>
            </a:r>
            <a:r>
              <a:rPr lang="zh-CN" altLang="en-US" sz="1600" dirty="0" smtClean="0"/>
              <a:t>对比</a:t>
            </a:r>
            <a:endParaRPr kumimoji="0" lang="en-US" altLang="zh-CN" sz="1600" b="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22" name="组合 21"/>
          <p:cNvGrpSpPr/>
          <p:nvPr/>
        </p:nvGrpSpPr>
        <p:grpSpPr>
          <a:xfrm>
            <a:off x="5036820" y="1051560"/>
            <a:ext cx="3093720" cy="777240"/>
            <a:chOff x="4739640" y="1272540"/>
            <a:chExt cx="2415540" cy="777240"/>
          </a:xfrm>
        </p:grpSpPr>
        <p:sp>
          <p:nvSpPr>
            <p:cNvPr id="13" name="矩形 12"/>
            <p:cNvSpPr/>
            <p:nvPr/>
          </p:nvSpPr>
          <p:spPr>
            <a:xfrm>
              <a:off x="4739640" y="1272540"/>
              <a:ext cx="241554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14" name="矩形 13"/>
            <p:cNvSpPr/>
            <p:nvPr/>
          </p:nvSpPr>
          <p:spPr>
            <a:xfrm>
              <a:off x="4762500" y="1311021"/>
              <a:ext cx="2377440" cy="352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端节点接入服务</a:t>
              </a:r>
              <a:endParaRPr lang="zh-CN" altLang="en-US" sz="1400" dirty="0">
                <a:solidFill>
                  <a:schemeClr val="tx1"/>
                </a:solidFill>
              </a:endParaRPr>
            </a:p>
          </p:txBody>
        </p:sp>
        <p:sp>
          <p:nvSpPr>
            <p:cNvPr id="18" name="矩形 17"/>
            <p:cNvSpPr/>
            <p:nvPr/>
          </p:nvSpPr>
          <p:spPr>
            <a:xfrm>
              <a:off x="4762500" y="1661541"/>
              <a:ext cx="2377440" cy="352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UDP</a:t>
              </a:r>
              <a:endParaRPr lang="zh-CN" altLang="en-US" sz="1400" dirty="0">
                <a:solidFill>
                  <a:schemeClr val="tx1"/>
                </a:solidFill>
              </a:endParaRPr>
            </a:p>
          </p:txBody>
        </p:sp>
      </p:grpSp>
      <p:grpSp>
        <p:nvGrpSpPr>
          <p:cNvPr id="23" name="组合 22"/>
          <p:cNvGrpSpPr/>
          <p:nvPr/>
        </p:nvGrpSpPr>
        <p:grpSpPr>
          <a:xfrm>
            <a:off x="5067300" y="2369820"/>
            <a:ext cx="3078480" cy="777240"/>
            <a:chOff x="7802880" y="1287780"/>
            <a:chExt cx="2415540" cy="777240"/>
          </a:xfrm>
        </p:grpSpPr>
        <p:sp>
          <p:nvSpPr>
            <p:cNvPr id="19" name="矩形 18"/>
            <p:cNvSpPr/>
            <p:nvPr/>
          </p:nvSpPr>
          <p:spPr>
            <a:xfrm>
              <a:off x="7802880" y="1287780"/>
              <a:ext cx="241554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tx1"/>
                </a:solidFill>
              </a:endParaRPr>
            </a:p>
          </p:txBody>
        </p:sp>
        <p:sp>
          <p:nvSpPr>
            <p:cNvPr id="20" name="矩形 19"/>
            <p:cNvSpPr/>
            <p:nvPr/>
          </p:nvSpPr>
          <p:spPr>
            <a:xfrm>
              <a:off x="7825740" y="1326261"/>
              <a:ext cx="2377440" cy="352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端节点接入服务</a:t>
              </a:r>
              <a:endParaRPr lang="zh-CN" altLang="en-US" sz="1400" dirty="0">
                <a:solidFill>
                  <a:schemeClr val="tx1"/>
                </a:solidFill>
              </a:endParaRPr>
            </a:p>
          </p:txBody>
        </p:sp>
        <p:sp>
          <p:nvSpPr>
            <p:cNvPr id="21" name="矩形 20"/>
            <p:cNvSpPr/>
            <p:nvPr/>
          </p:nvSpPr>
          <p:spPr>
            <a:xfrm>
              <a:off x="7825740" y="1676781"/>
              <a:ext cx="2377440" cy="352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dirty="0" smtClean="0">
                  <a:solidFill>
                    <a:schemeClr val="tx1"/>
                  </a:solidFill>
                </a:rPr>
                <a:t>物联网应用层协议</a:t>
              </a:r>
              <a:r>
                <a:rPr lang="en-US" altLang="zh-CN" sz="1400" dirty="0" err="1" smtClean="0">
                  <a:solidFill>
                    <a:schemeClr val="tx1"/>
                  </a:solidFill>
                </a:rPr>
                <a:t>CoAP</a:t>
              </a:r>
              <a:r>
                <a:rPr lang="en-US" altLang="zh-CN" sz="1400" dirty="0" smtClean="0">
                  <a:solidFill>
                    <a:schemeClr val="tx1"/>
                  </a:solidFill>
                </a:rPr>
                <a:t>/MQTT</a:t>
              </a:r>
              <a:endParaRPr lang="zh-CN" altLang="en-US" sz="1400" dirty="0">
                <a:solidFill>
                  <a:schemeClr val="tx1"/>
                </a:solidFill>
              </a:endParaRPr>
            </a:p>
          </p:txBody>
        </p:sp>
      </p:gr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461795"/>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err="1" smtClean="0"/>
              <a:t>CoAP</a:t>
            </a:r>
            <a:r>
              <a:rPr lang="zh-CN" altLang="en-US" sz="2800" dirty="0" smtClean="0"/>
              <a:t>协议</a:t>
            </a:r>
            <a:endParaRPr lang="en-US" altLang="zh-CN" sz="2800" dirty="0" smtClean="0"/>
          </a:p>
        </p:txBody>
      </p:sp>
      <p:sp>
        <p:nvSpPr>
          <p:cNvPr id="4" name="内容占位符 7"/>
          <p:cNvSpPr>
            <a:spLocks noGrp="1"/>
          </p:cNvSpPr>
          <p:nvPr>
            <p:ph idx="1"/>
          </p:nvPr>
        </p:nvSpPr>
        <p:spPr>
          <a:xfrm>
            <a:off x="670560" y="3017520"/>
            <a:ext cx="10302240" cy="3749039"/>
          </a:xfrm>
        </p:spPr>
        <p:txBody>
          <a:bodyPr>
            <a:normAutofit/>
          </a:bodyPr>
          <a:lstStyle/>
          <a:p>
            <a:pPr lvl="1">
              <a:lnSpc>
                <a:spcPct val="150000"/>
              </a:lnSpc>
            </a:pPr>
            <a:r>
              <a:rPr lang="zh-CN" altLang="en-US" sz="1600" dirty="0" smtClean="0"/>
              <a:t>消息模型，以消息为数据通信载体，通过交换网络消息来实现设备间数据通信</a:t>
            </a:r>
          </a:p>
          <a:p>
            <a:pPr lvl="1">
              <a:lnSpc>
                <a:spcPct val="150000"/>
              </a:lnSpc>
            </a:pPr>
            <a:r>
              <a:rPr lang="zh-CN" altLang="en-US" sz="1600" dirty="0" smtClean="0"/>
              <a:t>对云端设备资源操作都是通过请求与响应机制来完成，类似</a:t>
            </a:r>
            <a:r>
              <a:rPr lang="en-US" altLang="zh-CN" sz="1600" dirty="0" smtClean="0"/>
              <a:t>HTTP</a:t>
            </a:r>
            <a:r>
              <a:rPr lang="zh-CN" altLang="en-US" sz="1600" dirty="0" smtClean="0"/>
              <a:t>，设备端可通过</a:t>
            </a:r>
            <a:r>
              <a:rPr lang="en-US" altLang="zh-CN" sz="1600" dirty="0" smtClean="0"/>
              <a:t>4</a:t>
            </a:r>
            <a:r>
              <a:rPr lang="zh-CN" altLang="en-US" sz="1600" dirty="0" smtClean="0"/>
              <a:t>个请求方法（</a:t>
            </a:r>
            <a:r>
              <a:rPr lang="en-US" altLang="zh-CN" sz="1600" dirty="0" smtClean="0"/>
              <a:t>GET, PUT, POST, DELETE</a:t>
            </a:r>
            <a:r>
              <a:rPr lang="zh-CN" altLang="en-US" sz="1600" dirty="0" smtClean="0"/>
              <a:t>）对服务器端资源进行操作。</a:t>
            </a:r>
          </a:p>
          <a:p>
            <a:pPr lvl="1">
              <a:lnSpc>
                <a:spcPct val="150000"/>
              </a:lnSpc>
            </a:pPr>
            <a:r>
              <a:rPr lang="zh-CN" altLang="en-US" sz="1600" dirty="0" smtClean="0"/>
              <a:t>协议包轻量级，最小长度仅为</a:t>
            </a:r>
            <a:r>
              <a:rPr lang="en-US" altLang="zh-CN" sz="1600" dirty="0" smtClean="0"/>
              <a:t>4B</a:t>
            </a:r>
            <a:r>
              <a:rPr lang="zh-CN" altLang="en-US" sz="1600" dirty="0" smtClean="0"/>
              <a:t>。</a:t>
            </a:r>
          </a:p>
          <a:p>
            <a:pPr lvl="1">
              <a:lnSpc>
                <a:spcPct val="150000"/>
              </a:lnSpc>
            </a:pPr>
            <a:r>
              <a:rPr lang="zh-CN" altLang="en-US" sz="1600" dirty="0" smtClean="0"/>
              <a:t>支持可靠传输，数据重传，块传输。 确保数据可靠到达。</a:t>
            </a:r>
          </a:p>
          <a:p>
            <a:pPr lvl="1">
              <a:lnSpc>
                <a:spcPct val="150000"/>
              </a:lnSpc>
            </a:pPr>
            <a:r>
              <a:rPr lang="zh-CN" altLang="en-US" sz="1600" dirty="0" smtClean="0"/>
              <a:t>支持</a:t>
            </a:r>
            <a:r>
              <a:rPr lang="en-US" altLang="zh-CN" sz="1600" dirty="0" smtClean="0"/>
              <a:t>IP</a:t>
            </a:r>
            <a:r>
              <a:rPr lang="zh-CN" altLang="en-US" sz="1600" dirty="0" smtClean="0"/>
              <a:t>多播</a:t>
            </a:r>
            <a:r>
              <a:rPr lang="en-US" altLang="zh-CN" sz="1600" dirty="0" smtClean="0"/>
              <a:t>, </a:t>
            </a:r>
            <a:r>
              <a:rPr lang="zh-CN" altLang="en-US" sz="1600" dirty="0" smtClean="0"/>
              <a:t>即可以同时向多个设备发送请求</a:t>
            </a:r>
          </a:p>
          <a:p>
            <a:pPr lvl="1">
              <a:lnSpc>
                <a:spcPct val="150000"/>
              </a:lnSpc>
            </a:pPr>
            <a:r>
              <a:rPr lang="zh-CN" altLang="en-US" sz="1600" dirty="0" smtClean="0"/>
              <a:t>非长连接通信，适用于低功耗物联网场景</a:t>
            </a:r>
            <a:endParaRPr lang="en-US" altLang="zh-CN" sz="2000" dirty="0" smtClean="0"/>
          </a:p>
        </p:txBody>
      </p:sp>
      <p:sp>
        <p:nvSpPr>
          <p:cNvPr id="6" name="矩形 5"/>
          <p:cNvSpPr/>
          <p:nvPr/>
        </p:nvSpPr>
        <p:spPr>
          <a:xfrm>
            <a:off x="746760" y="942529"/>
            <a:ext cx="9875520" cy="2031325"/>
          </a:xfrm>
          <a:prstGeom prst="rect">
            <a:avLst/>
          </a:prstGeom>
          <a:solidFill>
            <a:schemeClr val="accent6">
              <a:lumMod val="20000"/>
              <a:lumOff val="80000"/>
            </a:schemeClr>
          </a:solidFill>
          <a:ln>
            <a:solidFill>
              <a:schemeClr val="accent1">
                <a:lumMod val="75000"/>
              </a:schemeClr>
            </a:solidFill>
          </a:ln>
        </p:spPr>
        <p:txBody>
          <a:bodyPr wrap="square">
            <a:spAutoFit/>
          </a:bodyPr>
          <a:lstStyle/>
          <a:p>
            <a:pPr lvl="1">
              <a:lnSpc>
                <a:spcPct val="150000"/>
              </a:lnSpc>
            </a:pPr>
            <a:r>
              <a:rPr lang="en-US" sz="2000" dirty="0" err="1" smtClean="0">
                <a:solidFill>
                  <a:srgbClr val="0000FF"/>
                </a:solidFill>
              </a:rPr>
              <a:t>CoAP（Constrained</a:t>
            </a:r>
            <a:r>
              <a:rPr lang="en-US" sz="2000" dirty="0" smtClean="0">
                <a:solidFill>
                  <a:srgbClr val="0000FF"/>
                </a:solidFill>
              </a:rPr>
              <a:t> Application Protocol）</a:t>
            </a:r>
            <a:r>
              <a:rPr lang="zh-CN" altLang="en-US" sz="1600" dirty="0" smtClean="0"/>
              <a:t>由于物联网中的很多设备都是资源受限型的，即只有少量的内存空间和有限的计算能力，所以传统的</a:t>
            </a:r>
            <a:r>
              <a:rPr lang="en-US" altLang="zh-CN" sz="1600" dirty="0" smtClean="0"/>
              <a:t>HTTP</a:t>
            </a:r>
            <a:r>
              <a:rPr lang="zh-CN" altLang="en-US" sz="1600" dirty="0" smtClean="0"/>
              <a:t>协议应用在物联网上就显得过于庞大而不适用，</a:t>
            </a:r>
            <a:r>
              <a:rPr lang="en-US" sz="1600" dirty="0" err="1" smtClean="0"/>
              <a:t>IETF（Intemet</a:t>
            </a:r>
            <a:r>
              <a:rPr lang="en-US" sz="1600" dirty="0" smtClean="0"/>
              <a:t> Engineering Task Force）</a:t>
            </a:r>
            <a:r>
              <a:rPr lang="zh-CN" altLang="en-US" sz="1600" dirty="0" smtClean="0"/>
              <a:t>的</a:t>
            </a:r>
            <a:r>
              <a:rPr lang="en-US" sz="1600" dirty="0" err="1" smtClean="0"/>
              <a:t>CoRE（Constrained</a:t>
            </a:r>
            <a:r>
              <a:rPr lang="en-US" sz="1600" dirty="0" smtClean="0"/>
              <a:t> </a:t>
            </a:r>
            <a:r>
              <a:rPr lang="en-US" sz="1600" dirty="0" err="1" smtClean="0"/>
              <a:t>RESTful</a:t>
            </a:r>
            <a:r>
              <a:rPr lang="en-US" sz="1600" dirty="0" smtClean="0"/>
              <a:t> Environment）</a:t>
            </a:r>
            <a:r>
              <a:rPr lang="zh-CN" altLang="en-US" sz="1600" dirty="0" smtClean="0"/>
              <a:t>工作组为受限节点制定相关的</a:t>
            </a:r>
            <a:r>
              <a:rPr lang="en-US" sz="1600" dirty="0" err="1" smtClean="0"/>
              <a:t>REST（Representational</a:t>
            </a:r>
            <a:r>
              <a:rPr lang="en-US" sz="1600" dirty="0" smtClean="0"/>
              <a:t> State Transfer）</a:t>
            </a:r>
            <a:r>
              <a:rPr lang="zh-CN" altLang="en-US" sz="1600" dirty="0" smtClean="0"/>
              <a:t>形式的应用层协议。</a:t>
            </a:r>
            <a:endParaRPr lang="en-US" altLang="zh-CN" sz="1600" dirty="0" smtClean="0"/>
          </a:p>
          <a:p>
            <a:pPr lvl="1">
              <a:lnSpc>
                <a:spcPct val="150000"/>
              </a:lnSpc>
            </a:pPr>
            <a:r>
              <a:rPr lang="zh-CN" altLang="en-US" sz="1600" dirty="0" smtClean="0"/>
              <a:t>基本协议</a:t>
            </a:r>
            <a:r>
              <a:rPr lang="en-US" sz="1600" dirty="0" smtClean="0">
                <a:hlinkClick r:id="rId2"/>
              </a:rPr>
              <a:t>RFC7252</a:t>
            </a:r>
            <a:r>
              <a:rPr lang="zh-CN" altLang="en-US" sz="1600" dirty="0" smtClean="0"/>
              <a:t>。</a:t>
            </a:r>
            <a:endParaRPr lang="en-US" altLang="zh-CN" sz="1600" dirty="0" smtClean="0"/>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smtClean="0"/>
              <a:t>CoAP</a:t>
            </a:r>
            <a:r>
              <a:rPr lang="zh-CN" altLang="en-US" sz="2800" b="1" dirty="0" smtClean="0"/>
              <a:t>具体协议介绍</a:t>
            </a:r>
            <a:endParaRPr lang="zh-CN" altLang="en-US" sz="2800" dirty="0" smtClean="0">
              <a:latin typeface="微软雅黑" panose="020B0503020204020204" pitchFamily="34" charset="-122"/>
              <a:ea typeface="微软雅黑" panose="020B0503020204020204" pitchFamily="34" charset="-122"/>
            </a:endParaRPr>
          </a:p>
        </p:txBody>
      </p:sp>
      <p:pic>
        <p:nvPicPr>
          <p:cNvPr id="148483" name="Picture 3"/>
          <p:cNvPicPr>
            <a:picLocks noChangeAspect="1" noChangeArrowheads="1"/>
          </p:cNvPicPr>
          <p:nvPr/>
        </p:nvPicPr>
        <p:blipFill>
          <a:blip r:embed="rId2"/>
          <a:srcRect/>
          <a:stretch>
            <a:fillRect/>
          </a:stretch>
        </p:blipFill>
        <p:spPr bwMode="auto">
          <a:xfrm>
            <a:off x="928689" y="4234815"/>
            <a:ext cx="9282112" cy="2269325"/>
          </a:xfrm>
          <a:prstGeom prst="rect">
            <a:avLst/>
          </a:prstGeom>
          <a:noFill/>
          <a:ln w="9525">
            <a:noFill/>
            <a:miter lim="800000"/>
            <a:headEnd/>
            <a:tailEnd/>
          </a:ln>
          <a:effectLst/>
        </p:spPr>
      </p:pic>
      <p:pic>
        <p:nvPicPr>
          <p:cNvPr id="148484" name="Picture 4"/>
          <p:cNvPicPr>
            <a:picLocks noChangeAspect="1" noChangeArrowheads="1"/>
          </p:cNvPicPr>
          <p:nvPr/>
        </p:nvPicPr>
        <p:blipFill>
          <a:blip r:embed="rId3"/>
          <a:srcRect/>
          <a:stretch>
            <a:fillRect/>
          </a:stretch>
        </p:blipFill>
        <p:spPr bwMode="auto">
          <a:xfrm>
            <a:off x="700089" y="1007745"/>
            <a:ext cx="3201352" cy="3150994"/>
          </a:xfrm>
          <a:prstGeom prst="rect">
            <a:avLst/>
          </a:prstGeom>
          <a:noFill/>
          <a:ln w="9525">
            <a:noFill/>
            <a:miter lim="800000"/>
            <a:headEnd/>
            <a:tailEnd/>
          </a:ln>
          <a:effectLst/>
        </p:spPr>
      </p:pic>
      <p:pic>
        <p:nvPicPr>
          <p:cNvPr id="148485" name="Picture 5"/>
          <p:cNvPicPr>
            <a:picLocks noChangeAspect="1" noChangeArrowheads="1"/>
          </p:cNvPicPr>
          <p:nvPr/>
        </p:nvPicPr>
        <p:blipFill>
          <a:blip r:embed="rId4"/>
          <a:srcRect/>
          <a:stretch>
            <a:fillRect/>
          </a:stretch>
        </p:blipFill>
        <p:spPr bwMode="auto">
          <a:xfrm>
            <a:off x="5209223" y="1143000"/>
            <a:ext cx="6350317" cy="2658608"/>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端到服务器数据流</a:t>
            </a:r>
          </a:p>
        </p:txBody>
      </p:sp>
      <p:pic>
        <p:nvPicPr>
          <p:cNvPr id="9" name="Picture 3"/>
          <p:cNvPicPr>
            <a:picLocks noChangeAspect="1" noChangeArrowheads="1"/>
          </p:cNvPicPr>
          <p:nvPr/>
        </p:nvPicPr>
        <p:blipFill>
          <a:blip r:embed="rId3" cstate="print"/>
          <a:srcRect/>
          <a:stretch>
            <a:fillRect/>
          </a:stretch>
        </p:blipFill>
        <p:spPr bwMode="auto">
          <a:xfrm>
            <a:off x="969801" y="3353865"/>
            <a:ext cx="626776" cy="750911"/>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3583189" y="3397982"/>
            <a:ext cx="455940" cy="586363"/>
          </a:xfrm>
          <a:prstGeom prst="rect">
            <a:avLst/>
          </a:prstGeom>
          <a:noFill/>
          <a:ln w="9525">
            <a:noFill/>
            <a:miter lim="800000"/>
            <a:headEnd/>
            <a:tailEnd/>
          </a:ln>
        </p:spPr>
      </p:pic>
      <p:grpSp>
        <p:nvGrpSpPr>
          <p:cNvPr id="11" name="Group 171"/>
          <p:cNvGrpSpPr>
            <a:grpSpLocks noChangeAspect="1"/>
          </p:cNvGrpSpPr>
          <p:nvPr/>
        </p:nvGrpSpPr>
        <p:grpSpPr bwMode="auto">
          <a:xfrm>
            <a:off x="5105592" y="2801264"/>
            <a:ext cx="643545" cy="580988"/>
            <a:chOff x="2228" y="1321"/>
            <a:chExt cx="457" cy="563"/>
          </a:xfrm>
          <a:solidFill>
            <a:srgbClr val="FF6161"/>
          </a:solidFill>
        </p:grpSpPr>
        <p:sp>
          <p:nvSpPr>
            <p:cNvPr id="12" name="Rectangle 172"/>
            <p:cNvSpPr>
              <a:spLocks noChangeAspect="1" noChangeArrowheads="1"/>
            </p:cNvSpPr>
            <p:nvPr/>
          </p:nvSpPr>
          <p:spPr bwMode="auto">
            <a:xfrm>
              <a:off x="2491" y="1746"/>
              <a:ext cx="128" cy="16"/>
            </a:xfrm>
            <a:prstGeom prst="rect">
              <a:avLst/>
            </a:prstGeom>
            <a:grp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933" kern="0" dirty="0">
                <a:latin typeface="Arial" panose="020B0604020202020204" pitchFamily="34" charset="0"/>
                <a:ea typeface="微软雅黑" panose="020B0503020204020204" pitchFamily="34" charset="-122"/>
                <a:cs typeface="Arial" pitchFamily="34" charset="0"/>
              </a:endParaRPr>
            </a:p>
          </p:txBody>
        </p:sp>
        <p:sp>
          <p:nvSpPr>
            <p:cNvPr id="13" name="Freeform 173"/>
            <p:cNvSpPr>
              <a:spLocks noChangeAspect="1"/>
            </p:cNvSpPr>
            <p:nvPr/>
          </p:nvSpPr>
          <p:spPr bwMode="auto">
            <a:xfrm>
              <a:off x="2619" y="1690"/>
              <a:ext cx="66" cy="72"/>
            </a:xfrm>
            <a:custGeom>
              <a:avLst/>
              <a:gdLst>
                <a:gd name="T0" fmla="*/ 0 w 66"/>
                <a:gd name="T1" fmla="*/ 72 h 72"/>
                <a:gd name="T2" fmla="*/ 66 w 66"/>
                <a:gd name="T3" fmla="*/ 16 h 72"/>
                <a:gd name="T4" fmla="*/ 66 w 66"/>
                <a:gd name="T5" fmla="*/ 0 h 72"/>
                <a:gd name="T6" fmla="*/ 0 w 66"/>
                <a:gd name="T7" fmla="*/ 56 h 72"/>
                <a:gd name="T8" fmla="*/ 0 w 66"/>
                <a:gd name="T9" fmla="*/ 7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66" y="16"/>
                  </a:lnTo>
                  <a:lnTo>
                    <a:pt x="66" y="0"/>
                  </a:lnTo>
                  <a:lnTo>
                    <a:pt x="0" y="56"/>
                  </a:lnTo>
                  <a:lnTo>
                    <a:pt x="0" y="7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14" name="Freeform 174"/>
            <p:cNvSpPr>
              <a:spLocks noChangeAspect="1"/>
            </p:cNvSpPr>
            <p:nvPr/>
          </p:nvSpPr>
          <p:spPr bwMode="auto">
            <a:xfrm>
              <a:off x="2425" y="1690"/>
              <a:ext cx="66" cy="72"/>
            </a:xfrm>
            <a:custGeom>
              <a:avLst/>
              <a:gdLst>
                <a:gd name="T0" fmla="*/ 66 w 66"/>
                <a:gd name="T1" fmla="*/ 72 h 72"/>
                <a:gd name="T2" fmla="*/ 0 w 66"/>
                <a:gd name="T3" fmla="*/ 16 h 72"/>
                <a:gd name="T4" fmla="*/ 0 w 66"/>
                <a:gd name="T5" fmla="*/ 0 h 72"/>
                <a:gd name="T6" fmla="*/ 66 w 66"/>
                <a:gd name="T7" fmla="*/ 56 h 72"/>
                <a:gd name="T8" fmla="*/ 66 w 66"/>
                <a:gd name="T9" fmla="*/ 7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66" y="72"/>
                  </a:moveTo>
                  <a:lnTo>
                    <a:pt x="0" y="16"/>
                  </a:lnTo>
                  <a:lnTo>
                    <a:pt x="0" y="0"/>
                  </a:lnTo>
                  <a:lnTo>
                    <a:pt x="66" y="56"/>
                  </a:lnTo>
                  <a:lnTo>
                    <a:pt x="66" y="7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15" name="Freeform 175"/>
            <p:cNvSpPr>
              <a:spLocks noChangeAspect="1"/>
            </p:cNvSpPr>
            <p:nvPr/>
          </p:nvSpPr>
          <p:spPr bwMode="auto">
            <a:xfrm>
              <a:off x="2425" y="1634"/>
              <a:ext cx="260" cy="112"/>
            </a:xfrm>
            <a:custGeom>
              <a:avLst/>
              <a:gdLst>
                <a:gd name="T0" fmla="*/ 260 w 260"/>
                <a:gd name="T1" fmla="*/ 56 h 112"/>
                <a:gd name="T2" fmla="*/ 228 w 260"/>
                <a:gd name="T3" fmla="*/ 84 h 112"/>
                <a:gd name="T4" fmla="*/ 196 w 260"/>
                <a:gd name="T5" fmla="*/ 112 h 112"/>
                <a:gd name="T6" fmla="*/ 130 w 260"/>
                <a:gd name="T7" fmla="*/ 112 h 112"/>
                <a:gd name="T8" fmla="*/ 66 w 260"/>
                <a:gd name="T9" fmla="*/ 112 h 112"/>
                <a:gd name="T10" fmla="*/ 34 w 260"/>
                <a:gd name="T11" fmla="*/ 84 h 112"/>
                <a:gd name="T12" fmla="*/ 0 w 260"/>
                <a:gd name="T13" fmla="*/ 56 h 112"/>
                <a:gd name="T14" fmla="*/ 34 w 260"/>
                <a:gd name="T15" fmla="*/ 28 h 112"/>
                <a:gd name="T16" fmla="*/ 66 w 260"/>
                <a:gd name="T17" fmla="*/ 0 h 112"/>
                <a:gd name="T18" fmla="*/ 130 w 260"/>
                <a:gd name="T19" fmla="*/ 0 h 112"/>
                <a:gd name="T20" fmla="*/ 196 w 260"/>
                <a:gd name="T21" fmla="*/ 0 h 112"/>
                <a:gd name="T22" fmla="*/ 228 w 260"/>
                <a:gd name="T23" fmla="*/ 28 h 112"/>
                <a:gd name="T24" fmla="*/ 260 w 260"/>
                <a:gd name="T25" fmla="*/ 56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0"/>
                <a:gd name="T40" fmla="*/ 0 h 112"/>
                <a:gd name="T41" fmla="*/ 260 w 260"/>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0" h="112">
                  <a:moveTo>
                    <a:pt x="260" y="56"/>
                  </a:moveTo>
                  <a:lnTo>
                    <a:pt x="228" y="84"/>
                  </a:lnTo>
                  <a:lnTo>
                    <a:pt x="196" y="112"/>
                  </a:lnTo>
                  <a:lnTo>
                    <a:pt x="130" y="112"/>
                  </a:lnTo>
                  <a:lnTo>
                    <a:pt x="66" y="112"/>
                  </a:lnTo>
                  <a:lnTo>
                    <a:pt x="34" y="84"/>
                  </a:lnTo>
                  <a:lnTo>
                    <a:pt x="0" y="56"/>
                  </a:lnTo>
                  <a:lnTo>
                    <a:pt x="34" y="28"/>
                  </a:lnTo>
                  <a:lnTo>
                    <a:pt x="66" y="0"/>
                  </a:lnTo>
                  <a:lnTo>
                    <a:pt x="130" y="0"/>
                  </a:lnTo>
                  <a:lnTo>
                    <a:pt x="196" y="0"/>
                  </a:lnTo>
                  <a:lnTo>
                    <a:pt x="228" y="28"/>
                  </a:lnTo>
                  <a:lnTo>
                    <a:pt x="260" y="56"/>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16" name="Rectangle 176"/>
            <p:cNvSpPr>
              <a:spLocks noChangeAspect="1" noChangeArrowheads="1"/>
            </p:cNvSpPr>
            <p:nvPr/>
          </p:nvSpPr>
          <p:spPr bwMode="auto">
            <a:xfrm>
              <a:off x="2294" y="1806"/>
              <a:ext cx="129" cy="16"/>
            </a:xfrm>
            <a:prstGeom prst="rect">
              <a:avLst/>
            </a:prstGeom>
            <a:grp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933" kern="0" dirty="0">
                <a:latin typeface="Arial" panose="020B0604020202020204" pitchFamily="34" charset="0"/>
                <a:ea typeface="微软雅黑" panose="020B0503020204020204" pitchFamily="34" charset="-122"/>
                <a:cs typeface="Arial" pitchFamily="34" charset="0"/>
              </a:endParaRPr>
            </a:p>
          </p:txBody>
        </p:sp>
        <p:sp>
          <p:nvSpPr>
            <p:cNvPr id="17" name="Freeform 177"/>
            <p:cNvSpPr>
              <a:spLocks noChangeAspect="1"/>
            </p:cNvSpPr>
            <p:nvPr/>
          </p:nvSpPr>
          <p:spPr bwMode="auto">
            <a:xfrm>
              <a:off x="2423" y="1752"/>
              <a:ext cx="66" cy="70"/>
            </a:xfrm>
            <a:custGeom>
              <a:avLst/>
              <a:gdLst>
                <a:gd name="T0" fmla="*/ 0 w 66"/>
                <a:gd name="T1" fmla="*/ 70 h 70"/>
                <a:gd name="T2" fmla="*/ 66 w 66"/>
                <a:gd name="T3" fmla="*/ 16 h 70"/>
                <a:gd name="T4" fmla="*/ 66 w 66"/>
                <a:gd name="T5" fmla="*/ 0 h 70"/>
                <a:gd name="T6" fmla="*/ 0 w 66"/>
                <a:gd name="T7" fmla="*/ 54 h 70"/>
                <a:gd name="T8" fmla="*/ 0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0" y="70"/>
                  </a:moveTo>
                  <a:lnTo>
                    <a:pt x="66" y="16"/>
                  </a:lnTo>
                  <a:lnTo>
                    <a:pt x="66" y="0"/>
                  </a:lnTo>
                  <a:lnTo>
                    <a:pt x="0" y="54"/>
                  </a:lnTo>
                  <a:lnTo>
                    <a:pt x="0"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18" name="Freeform 178"/>
            <p:cNvSpPr>
              <a:spLocks noChangeAspect="1"/>
            </p:cNvSpPr>
            <p:nvPr/>
          </p:nvSpPr>
          <p:spPr bwMode="auto">
            <a:xfrm>
              <a:off x="2228" y="1752"/>
              <a:ext cx="66" cy="70"/>
            </a:xfrm>
            <a:custGeom>
              <a:avLst/>
              <a:gdLst>
                <a:gd name="T0" fmla="*/ 66 w 66"/>
                <a:gd name="T1" fmla="*/ 70 h 70"/>
                <a:gd name="T2" fmla="*/ 0 w 66"/>
                <a:gd name="T3" fmla="*/ 16 h 70"/>
                <a:gd name="T4" fmla="*/ 0 w 66"/>
                <a:gd name="T5" fmla="*/ 0 h 70"/>
                <a:gd name="T6" fmla="*/ 66 w 66"/>
                <a:gd name="T7" fmla="*/ 54 h 70"/>
                <a:gd name="T8" fmla="*/ 66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66" y="70"/>
                  </a:moveTo>
                  <a:lnTo>
                    <a:pt x="0" y="16"/>
                  </a:lnTo>
                  <a:lnTo>
                    <a:pt x="0" y="0"/>
                  </a:lnTo>
                  <a:lnTo>
                    <a:pt x="66" y="54"/>
                  </a:lnTo>
                  <a:lnTo>
                    <a:pt x="66"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19" name="Freeform 179"/>
            <p:cNvSpPr>
              <a:spLocks noChangeAspect="1"/>
            </p:cNvSpPr>
            <p:nvPr/>
          </p:nvSpPr>
          <p:spPr bwMode="auto">
            <a:xfrm>
              <a:off x="2228" y="1696"/>
              <a:ext cx="261" cy="110"/>
            </a:xfrm>
            <a:custGeom>
              <a:avLst/>
              <a:gdLst>
                <a:gd name="T0" fmla="*/ 261 w 261"/>
                <a:gd name="T1" fmla="*/ 56 h 110"/>
                <a:gd name="T2" fmla="*/ 227 w 261"/>
                <a:gd name="T3" fmla="*/ 82 h 110"/>
                <a:gd name="T4" fmla="*/ 195 w 261"/>
                <a:gd name="T5" fmla="*/ 110 h 110"/>
                <a:gd name="T6" fmla="*/ 130 w 261"/>
                <a:gd name="T7" fmla="*/ 110 h 110"/>
                <a:gd name="T8" fmla="*/ 66 w 261"/>
                <a:gd name="T9" fmla="*/ 110 h 110"/>
                <a:gd name="T10" fmla="*/ 32 w 261"/>
                <a:gd name="T11" fmla="*/ 82 h 110"/>
                <a:gd name="T12" fmla="*/ 0 w 261"/>
                <a:gd name="T13" fmla="*/ 56 h 110"/>
                <a:gd name="T14" fmla="*/ 32 w 261"/>
                <a:gd name="T15" fmla="*/ 28 h 110"/>
                <a:gd name="T16" fmla="*/ 66 w 261"/>
                <a:gd name="T17" fmla="*/ 0 h 110"/>
                <a:gd name="T18" fmla="*/ 130 w 261"/>
                <a:gd name="T19" fmla="*/ 0 h 110"/>
                <a:gd name="T20" fmla="*/ 195 w 261"/>
                <a:gd name="T21" fmla="*/ 0 h 110"/>
                <a:gd name="T22" fmla="*/ 227 w 261"/>
                <a:gd name="T23" fmla="*/ 28 h 110"/>
                <a:gd name="T24" fmla="*/ 261 w 261"/>
                <a:gd name="T25" fmla="*/ 56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1"/>
                <a:gd name="T40" fmla="*/ 0 h 110"/>
                <a:gd name="T41" fmla="*/ 261 w 261"/>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1" h="110">
                  <a:moveTo>
                    <a:pt x="261" y="56"/>
                  </a:moveTo>
                  <a:lnTo>
                    <a:pt x="227" y="82"/>
                  </a:lnTo>
                  <a:lnTo>
                    <a:pt x="195" y="110"/>
                  </a:lnTo>
                  <a:lnTo>
                    <a:pt x="130" y="110"/>
                  </a:lnTo>
                  <a:lnTo>
                    <a:pt x="66" y="110"/>
                  </a:lnTo>
                  <a:lnTo>
                    <a:pt x="32" y="82"/>
                  </a:lnTo>
                  <a:lnTo>
                    <a:pt x="0" y="56"/>
                  </a:lnTo>
                  <a:lnTo>
                    <a:pt x="32" y="28"/>
                  </a:lnTo>
                  <a:lnTo>
                    <a:pt x="66" y="0"/>
                  </a:lnTo>
                  <a:lnTo>
                    <a:pt x="130" y="0"/>
                  </a:lnTo>
                  <a:lnTo>
                    <a:pt x="195" y="0"/>
                  </a:lnTo>
                  <a:lnTo>
                    <a:pt x="227" y="28"/>
                  </a:lnTo>
                  <a:lnTo>
                    <a:pt x="261" y="56"/>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0" name="Rectangle 180"/>
            <p:cNvSpPr>
              <a:spLocks noChangeAspect="1" noChangeArrowheads="1"/>
            </p:cNvSpPr>
            <p:nvPr/>
          </p:nvSpPr>
          <p:spPr bwMode="auto">
            <a:xfrm>
              <a:off x="2491" y="1868"/>
              <a:ext cx="128" cy="16"/>
            </a:xfrm>
            <a:prstGeom prst="rect">
              <a:avLst/>
            </a:prstGeom>
            <a:grp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zh-CN" sz="933" kern="0" dirty="0">
                <a:latin typeface="Arial" panose="020B0604020202020204" pitchFamily="34" charset="0"/>
                <a:ea typeface="微软雅黑" panose="020B0503020204020204" pitchFamily="34" charset="-122"/>
                <a:cs typeface="Arial" pitchFamily="34" charset="0"/>
              </a:endParaRPr>
            </a:p>
          </p:txBody>
        </p:sp>
        <p:sp>
          <p:nvSpPr>
            <p:cNvPr id="21" name="Freeform 181"/>
            <p:cNvSpPr>
              <a:spLocks noChangeAspect="1"/>
            </p:cNvSpPr>
            <p:nvPr/>
          </p:nvSpPr>
          <p:spPr bwMode="auto">
            <a:xfrm>
              <a:off x="2619" y="1814"/>
              <a:ext cx="66" cy="70"/>
            </a:xfrm>
            <a:custGeom>
              <a:avLst/>
              <a:gdLst>
                <a:gd name="T0" fmla="*/ 0 w 66"/>
                <a:gd name="T1" fmla="*/ 70 h 70"/>
                <a:gd name="T2" fmla="*/ 66 w 66"/>
                <a:gd name="T3" fmla="*/ 16 h 70"/>
                <a:gd name="T4" fmla="*/ 66 w 66"/>
                <a:gd name="T5" fmla="*/ 0 h 70"/>
                <a:gd name="T6" fmla="*/ 0 w 66"/>
                <a:gd name="T7" fmla="*/ 54 h 70"/>
                <a:gd name="T8" fmla="*/ 0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0" y="70"/>
                  </a:moveTo>
                  <a:lnTo>
                    <a:pt x="66" y="16"/>
                  </a:lnTo>
                  <a:lnTo>
                    <a:pt x="66" y="0"/>
                  </a:lnTo>
                  <a:lnTo>
                    <a:pt x="0" y="54"/>
                  </a:lnTo>
                  <a:lnTo>
                    <a:pt x="0"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2" name="Freeform 182"/>
            <p:cNvSpPr>
              <a:spLocks noChangeAspect="1"/>
            </p:cNvSpPr>
            <p:nvPr/>
          </p:nvSpPr>
          <p:spPr bwMode="auto">
            <a:xfrm>
              <a:off x="2425" y="1814"/>
              <a:ext cx="66" cy="70"/>
            </a:xfrm>
            <a:custGeom>
              <a:avLst/>
              <a:gdLst>
                <a:gd name="T0" fmla="*/ 66 w 66"/>
                <a:gd name="T1" fmla="*/ 70 h 70"/>
                <a:gd name="T2" fmla="*/ 0 w 66"/>
                <a:gd name="T3" fmla="*/ 16 h 70"/>
                <a:gd name="T4" fmla="*/ 0 w 66"/>
                <a:gd name="T5" fmla="*/ 0 h 70"/>
                <a:gd name="T6" fmla="*/ 66 w 66"/>
                <a:gd name="T7" fmla="*/ 54 h 70"/>
                <a:gd name="T8" fmla="*/ 66 w 66"/>
                <a:gd name="T9" fmla="*/ 70 h 70"/>
                <a:gd name="T10" fmla="*/ 0 60000 65536"/>
                <a:gd name="T11" fmla="*/ 0 60000 65536"/>
                <a:gd name="T12" fmla="*/ 0 60000 65536"/>
                <a:gd name="T13" fmla="*/ 0 60000 65536"/>
                <a:gd name="T14" fmla="*/ 0 60000 65536"/>
                <a:gd name="T15" fmla="*/ 0 w 66"/>
                <a:gd name="T16" fmla="*/ 0 h 70"/>
                <a:gd name="T17" fmla="*/ 66 w 66"/>
                <a:gd name="T18" fmla="*/ 70 h 70"/>
              </a:gdLst>
              <a:ahLst/>
              <a:cxnLst>
                <a:cxn ang="T10">
                  <a:pos x="T0" y="T1"/>
                </a:cxn>
                <a:cxn ang="T11">
                  <a:pos x="T2" y="T3"/>
                </a:cxn>
                <a:cxn ang="T12">
                  <a:pos x="T4" y="T5"/>
                </a:cxn>
                <a:cxn ang="T13">
                  <a:pos x="T6" y="T7"/>
                </a:cxn>
                <a:cxn ang="T14">
                  <a:pos x="T8" y="T9"/>
                </a:cxn>
              </a:cxnLst>
              <a:rect l="T15" t="T16" r="T17" b="T18"/>
              <a:pathLst>
                <a:path w="66" h="70">
                  <a:moveTo>
                    <a:pt x="66" y="70"/>
                  </a:moveTo>
                  <a:lnTo>
                    <a:pt x="0" y="16"/>
                  </a:lnTo>
                  <a:lnTo>
                    <a:pt x="0" y="0"/>
                  </a:lnTo>
                  <a:lnTo>
                    <a:pt x="66" y="54"/>
                  </a:lnTo>
                  <a:lnTo>
                    <a:pt x="66" y="7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3" name="Freeform 183"/>
            <p:cNvSpPr>
              <a:spLocks noChangeAspect="1"/>
            </p:cNvSpPr>
            <p:nvPr/>
          </p:nvSpPr>
          <p:spPr bwMode="auto">
            <a:xfrm>
              <a:off x="2425" y="1758"/>
              <a:ext cx="260" cy="110"/>
            </a:xfrm>
            <a:custGeom>
              <a:avLst/>
              <a:gdLst>
                <a:gd name="T0" fmla="*/ 260 w 260"/>
                <a:gd name="T1" fmla="*/ 56 h 110"/>
                <a:gd name="T2" fmla="*/ 228 w 260"/>
                <a:gd name="T3" fmla="*/ 82 h 110"/>
                <a:gd name="T4" fmla="*/ 196 w 260"/>
                <a:gd name="T5" fmla="*/ 110 h 110"/>
                <a:gd name="T6" fmla="*/ 130 w 260"/>
                <a:gd name="T7" fmla="*/ 110 h 110"/>
                <a:gd name="T8" fmla="*/ 66 w 260"/>
                <a:gd name="T9" fmla="*/ 110 h 110"/>
                <a:gd name="T10" fmla="*/ 34 w 260"/>
                <a:gd name="T11" fmla="*/ 82 h 110"/>
                <a:gd name="T12" fmla="*/ 0 w 260"/>
                <a:gd name="T13" fmla="*/ 56 h 110"/>
                <a:gd name="T14" fmla="*/ 34 w 260"/>
                <a:gd name="T15" fmla="*/ 28 h 110"/>
                <a:gd name="T16" fmla="*/ 66 w 260"/>
                <a:gd name="T17" fmla="*/ 0 h 110"/>
                <a:gd name="T18" fmla="*/ 130 w 260"/>
                <a:gd name="T19" fmla="*/ 0 h 110"/>
                <a:gd name="T20" fmla="*/ 196 w 260"/>
                <a:gd name="T21" fmla="*/ 0 h 110"/>
                <a:gd name="T22" fmla="*/ 228 w 260"/>
                <a:gd name="T23" fmla="*/ 28 h 110"/>
                <a:gd name="T24" fmla="*/ 260 w 260"/>
                <a:gd name="T25" fmla="*/ 56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0"/>
                <a:gd name="T40" fmla="*/ 0 h 110"/>
                <a:gd name="T41" fmla="*/ 260 w 260"/>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0" h="110">
                  <a:moveTo>
                    <a:pt x="260" y="56"/>
                  </a:moveTo>
                  <a:lnTo>
                    <a:pt x="228" y="82"/>
                  </a:lnTo>
                  <a:lnTo>
                    <a:pt x="196" y="110"/>
                  </a:lnTo>
                  <a:lnTo>
                    <a:pt x="130" y="110"/>
                  </a:lnTo>
                  <a:lnTo>
                    <a:pt x="66" y="110"/>
                  </a:lnTo>
                  <a:lnTo>
                    <a:pt x="34" y="82"/>
                  </a:lnTo>
                  <a:lnTo>
                    <a:pt x="0" y="56"/>
                  </a:lnTo>
                  <a:lnTo>
                    <a:pt x="34" y="28"/>
                  </a:lnTo>
                  <a:lnTo>
                    <a:pt x="66" y="0"/>
                  </a:lnTo>
                  <a:lnTo>
                    <a:pt x="130" y="0"/>
                  </a:lnTo>
                  <a:lnTo>
                    <a:pt x="196" y="0"/>
                  </a:lnTo>
                  <a:lnTo>
                    <a:pt x="228" y="28"/>
                  </a:lnTo>
                  <a:lnTo>
                    <a:pt x="260" y="56"/>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4" name="Freeform 184"/>
            <p:cNvSpPr>
              <a:spLocks noChangeAspect="1"/>
            </p:cNvSpPr>
            <p:nvPr/>
          </p:nvSpPr>
          <p:spPr bwMode="auto">
            <a:xfrm>
              <a:off x="2461" y="1349"/>
              <a:ext cx="16" cy="16"/>
            </a:xfrm>
            <a:custGeom>
              <a:avLst/>
              <a:gdLst>
                <a:gd name="T0" fmla="*/ 4 w 16"/>
                <a:gd name="T1" fmla="*/ 0 h 16"/>
                <a:gd name="T2" fmla="*/ 12 w 16"/>
                <a:gd name="T3" fmla="*/ 0 h 16"/>
                <a:gd name="T4" fmla="*/ 16 w 16"/>
                <a:gd name="T5" fmla="*/ 16 h 16"/>
                <a:gd name="T6" fmla="*/ 0 w 16"/>
                <a:gd name="T7" fmla="*/ 16 h 16"/>
                <a:gd name="T8" fmla="*/ 4 w 16"/>
                <a:gd name="T9" fmla="*/ 0 h 16"/>
                <a:gd name="T10" fmla="*/ 0 60000 65536"/>
                <a:gd name="T11" fmla="*/ 0 60000 65536"/>
                <a:gd name="T12" fmla="*/ 0 60000 65536"/>
                <a:gd name="T13" fmla="*/ 0 60000 65536"/>
                <a:gd name="T14" fmla="*/ 0 60000 65536"/>
                <a:gd name="T15" fmla="*/ 0 w 16"/>
                <a:gd name="T16" fmla="*/ 0 h 16"/>
                <a:gd name="T17" fmla="*/ 16 w 16"/>
                <a:gd name="T18" fmla="*/ 16 h 16"/>
              </a:gdLst>
              <a:ahLst/>
              <a:cxnLst>
                <a:cxn ang="T10">
                  <a:pos x="T0" y="T1"/>
                </a:cxn>
                <a:cxn ang="T11">
                  <a:pos x="T2" y="T3"/>
                </a:cxn>
                <a:cxn ang="T12">
                  <a:pos x="T4" y="T5"/>
                </a:cxn>
                <a:cxn ang="T13">
                  <a:pos x="T6" y="T7"/>
                </a:cxn>
                <a:cxn ang="T14">
                  <a:pos x="T8" y="T9"/>
                </a:cxn>
              </a:cxnLst>
              <a:rect l="T15" t="T16" r="T17" b="T18"/>
              <a:pathLst>
                <a:path w="16" h="16">
                  <a:moveTo>
                    <a:pt x="4" y="0"/>
                  </a:moveTo>
                  <a:lnTo>
                    <a:pt x="12" y="0"/>
                  </a:lnTo>
                  <a:lnTo>
                    <a:pt x="16" y="16"/>
                  </a:lnTo>
                  <a:lnTo>
                    <a:pt x="0" y="16"/>
                  </a:lnTo>
                  <a:lnTo>
                    <a:pt x="4" y="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5" name="Freeform 185"/>
            <p:cNvSpPr>
              <a:spLocks noChangeAspect="1"/>
            </p:cNvSpPr>
            <p:nvPr/>
          </p:nvSpPr>
          <p:spPr bwMode="auto">
            <a:xfrm>
              <a:off x="2451" y="1361"/>
              <a:ext cx="36" cy="8"/>
            </a:xfrm>
            <a:custGeom>
              <a:avLst/>
              <a:gdLst>
                <a:gd name="T0" fmla="*/ 18 w 36"/>
                <a:gd name="T1" fmla="*/ 0 h 8"/>
                <a:gd name="T2" fmla="*/ 26 w 36"/>
                <a:gd name="T3" fmla="*/ 4 h 8"/>
                <a:gd name="T4" fmla="*/ 36 w 36"/>
                <a:gd name="T5" fmla="*/ 8 h 8"/>
                <a:gd name="T6" fmla="*/ 18 w 36"/>
                <a:gd name="T7" fmla="*/ 8 h 8"/>
                <a:gd name="T8" fmla="*/ 0 w 36"/>
                <a:gd name="T9" fmla="*/ 8 h 8"/>
                <a:gd name="T10" fmla="*/ 8 w 36"/>
                <a:gd name="T11" fmla="*/ 4 h 8"/>
                <a:gd name="T12" fmla="*/ 18 w 36"/>
                <a:gd name="T13" fmla="*/ 0 h 8"/>
                <a:gd name="T14" fmla="*/ 0 60000 65536"/>
                <a:gd name="T15" fmla="*/ 0 60000 65536"/>
                <a:gd name="T16" fmla="*/ 0 60000 65536"/>
                <a:gd name="T17" fmla="*/ 0 60000 65536"/>
                <a:gd name="T18" fmla="*/ 0 60000 65536"/>
                <a:gd name="T19" fmla="*/ 0 60000 65536"/>
                <a:gd name="T20" fmla="*/ 0 60000 65536"/>
                <a:gd name="T21" fmla="*/ 0 w 36"/>
                <a:gd name="T22" fmla="*/ 0 h 8"/>
                <a:gd name="T23" fmla="*/ 36 w 3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8">
                  <a:moveTo>
                    <a:pt x="18" y="0"/>
                  </a:moveTo>
                  <a:lnTo>
                    <a:pt x="26" y="4"/>
                  </a:lnTo>
                  <a:lnTo>
                    <a:pt x="36" y="8"/>
                  </a:lnTo>
                  <a:lnTo>
                    <a:pt x="18" y="8"/>
                  </a:lnTo>
                  <a:lnTo>
                    <a:pt x="0" y="8"/>
                  </a:lnTo>
                  <a:lnTo>
                    <a:pt x="8" y="4"/>
                  </a:lnTo>
                  <a:lnTo>
                    <a:pt x="18" y="0"/>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6" name="Freeform 186"/>
            <p:cNvSpPr>
              <a:spLocks noChangeAspect="1" noEditPoints="1"/>
            </p:cNvSpPr>
            <p:nvPr/>
          </p:nvSpPr>
          <p:spPr bwMode="auto">
            <a:xfrm>
              <a:off x="2348" y="1369"/>
              <a:ext cx="239" cy="367"/>
            </a:xfrm>
            <a:custGeom>
              <a:avLst/>
              <a:gdLst>
                <a:gd name="T0" fmla="*/ 235 w 239"/>
                <a:gd name="T1" fmla="*/ 311 h 367"/>
                <a:gd name="T2" fmla="*/ 201 w 239"/>
                <a:gd name="T3" fmla="*/ 285 h 367"/>
                <a:gd name="T4" fmla="*/ 191 w 239"/>
                <a:gd name="T5" fmla="*/ 226 h 367"/>
                <a:gd name="T6" fmla="*/ 167 w 239"/>
                <a:gd name="T7" fmla="*/ 208 h 367"/>
                <a:gd name="T8" fmla="*/ 135 w 239"/>
                <a:gd name="T9" fmla="*/ 32 h 367"/>
                <a:gd name="T10" fmla="*/ 143 w 239"/>
                <a:gd name="T11" fmla="*/ 18 h 367"/>
                <a:gd name="T12" fmla="*/ 135 w 239"/>
                <a:gd name="T13" fmla="*/ 12 h 367"/>
                <a:gd name="T14" fmla="*/ 135 w 239"/>
                <a:gd name="T15" fmla="*/ 0 h 367"/>
                <a:gd name="T16" fmla="*/ 107 w 239"/>
                <a:gd name="T17" fmla="*/ 10 h 367"/>
                <a:gd name="T18" fmla="*/ 105 w 239"/>
                <a:gd name="T19" fmla="*/ 12 h 367"/>
                <a:gd name="T20" fmla="*/ 99 w 239"/>
                <a:gd name="T21" fmla="*/ 26 h 367"/>
                <a:gd name="T22" fmla="*/ 109 w 239"/>
                <a:gd name="T23" fmla="*/ 32 h 367"/>
                <a:gd name="T24" fmla="*/ 50 w 239"/>
                <a:gd name="T25" fmla="*/ 208 h 367"/>
                <a:gd name="T26" fmla="*/ 67 w 239"/>
                <a:gd name="T27" fmla="*/ 226 h 367"/>
                <a:gd name="T28" fmla="*/ 4 w 239"/>
                <a:gd name="T29" fmla="*/ 285 h 367"/>
                <a:gd name="T30" fmla="*/ 28 w 239"/>
                <a:gd name="T31" fmla="*/ 311 h 367"/>
                <a:gd name="T32" fmla="*/ 121 w 239"/>
                <a:gd name="T33" fmla="*/ 367 h 367"/>
                <a:gd name="T34" fmla="*/ 211 w 239"/>
                <a:gd name="T35" fmla="*/ 311 h 367"/>
                <a:gd name="T36" fmla="*/ 121 w 239"/>
                <a:gd name="T37" fmla="*/ 50 h 367"/>
                <a:gd name="T38" fmla="*/ 121 w 239"/>
                <a:gd name="T39" fmla="*/ 208 h 367"/>
                <a:gd name="T40" fmla="*/ 121 w 239"/>
                <a:gd name="T41" fmla="*/ 48 h 367"/>
                <a:gd name="T42" fmla="*/ 121 w 239"/>
                <a:gd name="T43" fmla="*/ 230 h 367"/>
                <a:gd name="T44" fmla="*/ 175 w 239"/>
                <a:gd name="T45" fmla="*/ 285 h 367"/>
                <a:gd name="T46" fmla="*/ 67 w 239"/>
                <a:gd name="T47" fmla="*/ 285 h 367"/>
                <a:gd name="T48" fmla="*/ 121 w 239"/>
                <a:gd name="T49" fmla="*/ 363 h 367"/>
                <a:gd name="T50" fmla="*/ 34 w 239"/>
                <a:gd name="T51" fmla="*/ 361 h 367"/>
                <a:gd name="T52" fmla="*/ 40 w 239"/>
                <a:gd name="T53" fmla="*/ 353 h 367"/>
                <a:gd name="T54" fmla="*/ 46 w 239"/>
                <a:gd name="T55" fmla="*/ 347 h 367"/>
                <a:gd name="T56" fmla="*/ 54 w 239"/>
                <a:gd name="T57" fmla="*/ 339 h 367"/>
                <a:gd name="T58" fmla="*/ 69 w 239"/>
                <a:gd name="T59" fmla="*/ 331 h 367"/>
                <a:gd name="T60" fmla="*/ 85 w 239"/>
                <a:gd name="T61" fmla="*/ 325 h 367"/>
                <a:gd name="T62" fmla="*/ 95 w 239"/>
                <a:gd name="T63" fmla="*/ 325 h 367"/>
                <a:gd name="T64" fmla="*/ 107 w 239"/>
                <a:gd name="T65" fmla="*/ 323 h 367"/>
                <a:gd name="T66" fmla="*/ 121 w 239"/>
                <a:gd name="T67" fmla="*/ 323 h 367"/>
                <a:gd name="T68" fmla="*/ 133 w 239"/>
                <a:gd name="T69" fmla="*/ 323 h 367"/>
                <a:gd name="T70" fmla="*/ 145 w 239"/>
                <a:gd name="T71" fmla="*/ 325 h 367"/>
                <a:gd name="T72" fmla="*/ 155 w 239"/>
                <a:gd name="T73" fmla="*/ 325 h 367"/>
                <a:gd name="T74" fmla="*/ 173 w 239"/>
                <a:gd name="T75" fmla="*/ 331 h 367"/>
                <a:gd name="T76" fmla="*/ 185 w 239"/>
                <a:gd name="T77" fmla="*/ 339 h 367"/>
                <a:gd name="T78" fmla="*/ 195 w 239"/>
                <a:gd name="T79" fmla="*/ 347 h 367"/>
                <a:gd name="T80" fmla="*/ 201 w 239"/>
                <a:gd name="T81" fmla="*/ 357 h 367"/>
                <a:gd name="T82" fmla="*/ 205 w 239"/>
                <a:gd name="T83" fmla="*/ 363 h 3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9"/>
                <a:gd name="T127" fmla="*/ 0 h 367"/>
                <a:gd name="T128" fmla="*/ 239 w 239"/>
                <a:gd name="T129" fmla="*/ 367 h 3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9" h="367">
                  <a:moveTo>
                    <a:pt x="211" y="311"/>
                  </a:moveTo>
                  <a:lnTo>
                    <a:pt x="235" y="311"/>
                  </a:lnTo>
                  <a:lnTo>
                    <a:pt x="235" y="285"/>
                  </a:lnTo>
                  <a:lnTo>
                    <a:pt x="201" y="285"/>
                  </a:lnTo>
                  <a:lnTo>
                    <a:pt x="175" y="226"/>
                  </a:lnTo>
                  <a:lnTo>
                    <a:pt x="191" y="226"/>
                  </a:lnTo>
                  <a:lnTo>
                    <a:pt x="191" y="208"/>
                  </a:lnTo>
                  <a:lnTo>
                    <a:pt x="167" y="208"/>
                  </a:lnTo>
                  <a:lnTo>
                    <a:pt x="131" y="32"/>
                  </a:lnTo>
                  <a:lnTo>
                    <a:pt x="135" y="32"/>
                  </a:lnTo>
                  <a:lnTo>
                    <a:pt x="143" y="26"/>
                  </a:lnTo>
                  <a:lnTo>
                    <a:pt x="143" y="18"/>
                  </a:lnTo>
                  <a:lnTo>
                    <a:pt x="135" y="12"/>
                  </a:lnTo>
                  <a:lnTo>
                    <a:pt x="135" y="10"/>
                  </a:lnTo>
                  <a:lnTo>
                    <a:pt x="135" y="0"/>
                  </a:lnTo>
                  <a:lnTo>
                    <a:pt x="107" y="0"/>
                  </a:lnTo>
                  <a:lnTo>
                    <a:pt x="107" y="10"/>
                  </a:lnTo>
                  <a:lnTo>
                    <a:pt x="107" y="12"/>
                  </a:lnTo>
                  <a:lnTo>
                    <a:pt x="105" y="12"/>
                  </a:lnTo>
                  <a:lnTo>
                    <a:pt x="99" y="18"/>
                  </a:lnTo>
                  <a:lnTo>
                    <a:pt x="99" y="26"/>
                  </a:lnTo>
                  <a:lnTo>
                    <a:pt x="105" y="32"/>
                  </a:lnTo>
                  <a:lnTo>
                    <a:pt x="109" y="32"/>
                  </a:lnTo>
                  <a:lnTo>
                    <a:pt x="75" y="208"/>
                  </a:lnTo>
                  <a:lnTo>
                    <a:pt x="50" y="208"/>
                  </a:lnTo>
                  <a:lnTo>
                    <a:pt x="50" y="226"/>
                  </a:lnTo>
                  <a:lnTo>
                    <a:pt x="67" y="226"/>
                  </a:lnTo>
                  <a:lnTo>
                    <a:pt x="38" y="285"/>
                  </a:lnTo>
                  <a:lnTo>
                    <a:pt x="4" y="285"/>
                  </a:lnTo>
                  <a:lnTo>
                    <a:pt x="4" y="311"/>
                  </a:lnTo>
                  <a:lnTo>
                    <a:pt x="28" y="311"/>
                  </a:lnTo>
                  <a:lnTo>
                    <a:pt x="0" y="367"/>
                  </a:lnTo>
                  <a:lnTo>
                    <a:pt x="121" y="367"/>
                  </a:lnTo>
                  <a:lnTo>
                    <a:pt x="239" y="367"/>
                  </a:lnTo>
                  <a:lnTo>
                    <a:pt x="211" y="311"/>
                  </a:lnTo>
                  <a:close/>
                  <a:moveTo>
                    <a:pt x="121" y="48"/>
                  </a:moveTo>
                  <a:lnTo>
                    <a:pt x="121" y="50"/>
                  </a:lnTo>
                  <a:lnTo>
                    <a:pt x="145" y="208"/>
                  </a:lnTo>
                  <a:lnTo>
                    <a:pt x="121" y="208"/>
                  </a:lnTo>
                  <a:lnTo>
                    <a:pt x="95" y="208"/>
                  </a:lnTo>
                  <a:lnTo>
                    <a:pt x="121" y="48"/>
                  </a:lnTo>
                  <a:close/>
                  <a:moveTo>
                    <a:pt x="91" y="230"/>
                  </a:moveTo>
                  <a:lnTo>
                    <a:pt x="121" y="230"/>
                  </a:lnTo>
                  <a:lnTo>
                    <a:pt x="149" y="230"/>
                  </a:lnTo>
                  <a:lnTo>
                    <a:pt x="175" y="285"/>
                  </a:lnTo>
                  <a:lnTo>
                    <a:pt x="121" y="285"/>
                  </a:lnTo>
                  <a:lnTo>
                    <a:pt x="67" y="285"/>
                  </a:lnTo>
                  <a:lnTo>
                    <a:pt x="91" y="230"/>
                  </a:lnTo>
                  <a:close/>
                  <a:moveTo>
                    <a:pt x="121" y="363"/>
                  </a:moveTo>
                  <a:lnTo>
                    <a:pt x="34" y="363"/>
                  </a:lnTo>
                  <a:lnTo>
                    <a:pt x="34" y="361"/>
                  </a:lnTo>
                  <a:lnTo>
                    <a:pt x="38" y="357"/>
                  </a:lnTo>
                  <a:lnTo>
                    <a:pt x="40" y="353"/>
                  </a:lnTo>
                  <a:lnTo>
                    <a:pt x="42" y="351"/>
                  </a:lnTo>
                  <a:lnTo>
                    <a:pt x="46" y="347"/>
                  </a:lnTo>
                  <a:lnTo>
                    <a:pt x="50" y="343"/>
                  </a:lnTo>
                  <a:lnTo>
                    <a:pt x="54" y="339"/>
                  </a:lnTo>
                  <a:lnTo>
                    <a:pt x="60" y="335"/>
                  </a:lnTo>
                  <a:lnTo>
                    <a:pt x="69" y="331"/>
                  </a:lnTo>
                  <a:lnTo>
                    <a:pt x="77" y="329"/>
                  </a:lnTo>
                  <a:lnTo>
                    <a:pt x="85" y="325"/>
                  </a:lnTo>
                  <a:lnTo>
                    <a:pt x="91" y="325"/>
                  </a:lnTo>
                  <a:lnTo>
                    <a:pt x="95" y="325"/>
                  </a:lnTo>
                  <a:lnTo>
                    <a:pt x="101" y="323"/>
                  </a:lnTo>
                  <a:lnTo>
                    <a:pt x="107" y="323"/>
                  </a:lnTo>
                  <a:lnTo>
                    <a:pt x="113" y="323"/>
                  </a:lnTo>
                  <a:lnTo>
                    <a:pt x="121" y="323"/>
                  </a:lnTo>
                  <a:lnTo>
                    <a:pt x="127" y="323"/>
                  </a:lnTo>
                  <a:lnTo>
                    <a:pt x="133" y="323"/>
                  </a:lnTo>
                  <a:lnTo>
                    <a:pt x="139" y="323"/>
                  </a:lnTo>
                  <a:lnTo>
                    <a:pt x="145" y="325"/>
                  </a:lnTo>
                  <a:lnTo>
                    <a:pt x="151" y="325"/>
                  </a:lnTo>
                  <a:lnTo>
                    <a:pt x="155" y="325"/>
                  </a:lnTo>
                  <a:lnTo>
                    <a:pt x="165" y="329"/>
                  </a:lnTo>
                  <a:lnTo>
                    <a:pt x="173" y="331"/>
                  </a:lnTo>
                  <a:lnTo>
                    <a:pt x="179" y="335"/>
                  </a:lnTo>
                  <a:lnTo>
                    <a:pt x="185" y="339"/>
                  </a:lnTo>
                  <a:lnTo>
                    <a:pt x="191" y="343"/>
                  </a:lnTo>
                  <a:lnTo>
                    <a:pt x="195" y="347"/>
                  </a:lnTo>
                  <a:lnTo>
                    <a:pt x="197" y="351"/>
                  </a:lnTo>
                  <a:lnTo>
                    <a:pt x="201" y="357"/>
                  </a:lnTo>
                  <a:lnTo>
                    <a:pt x="205" y="361"/>
                  </a:lnTo>
                  <a:lnTo>
                    <a:pt x="205" y="363"/>
                  </a:lnTo>
                  <a:lnTo>
                    <a:pt x="121" y="363"/>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7" name="Freeform 187"/>
            <p:cNvSpPr>
              <a:spLocks noChangeAspect="1"/>
            </p:cNvSpPr>
            <p:nvPr/>
          </p:nvSpPr>
          <p:spPr bwMode="auto">
            <a:xfrm>
              <a:off x="2320" y="1321"/>
              <a:ext cx="20" cy="104"/>
            </a:xfrm>
            <a:custGeom>
              <a:avLst/>
              <a:gdLst>
                <a:gd name="T0" fmla="*/ 81920 w 10"/>
                <a:gd name="T1" fmla="*/ 8192 h 52"/>
                <a:gd name="T2" fmla="*/ 73728 w 10"/>
                <a:gd name="T3" fmla="*/ 32768 h 52"/>
                <a:gd name="T4" fmla="*/ 65536 w 10"/>
                <a:gd name="T5" fmla="*/ 65536 h 52"/>
                <a:gd name="T6" fmla="*/ 49152 w 10"/>
                <a:gd name="T7" fmla="*/ 139264 h 52"/>
                <a:gd name="T8" fmla="*/ 40960 w 10"/>
                <a:gd name="T9" fmla="*/ 212992 h 52"/>
                <a:gd name="T10" fmla="*/ 40960 w 10"/>
                <a:gd name="T11" fmla="*/ 278528 h 52"/>
                <a:gd name="T12" fmla="*/ 57344 w 10"/>
                <a:gd name="T13" fmla="*/ 344064 h 52"/>
                <a:gd name="T14" fmla="*/ 73728 w 10"/>
                <a:gd name="T15" fmla="*/ 385024 h 52"/>
                <a:gd name="T16" fmla="*/ 81920 w 10"/>
                <a:gd name="T17" fmla="*/ 409600 h 52"/>
                <a:gd name="T18" fmla="*/ 73728 w 10"/>
                <a:gd name="T19" fmla="*/ 417792 h 52"/>
                <a:gd name="T20" fmla="*/ 73728 w 10"/>
                <a:gd name="T21" fmla="*/ 425984 h 52"/>
                <a:gd name="T22" fmla="*/ 57344 w 10"/>
                <a:gd name="T23" fmla="*/ 409600 h 52"/>
                <a:gd name="T24" fmla="*/ 40960 w 10"/>
                <a:gd name="T25" fmla="*/ 385024 h 52"/>
                <a:gd name="T26" fmla="*/ 8192 w 10"/>
                <a:gd name="T27" fmla="*/ 303104 h 52"/>
                <a:gd name="T28" fmla="*/ 0 w 10"/>
                <a:gd name="T29" fmla="*/ 212992 h 52"/>
                <a:gd name="T30" fmla="*/ 8192 w 10"/>
                <a:gd name="T31" fmla="*/ 122880 h 52"/>
                <a:gd name="T32" fmla="*/ 40960 w 10"/>
                <a:gd name="T33" fmla="*/ 49152 h 52"/>
                <a:gd name="T34" fmla="*/ 57344 w 10"/>
                <a:gd name="T35" fmla="*/ 16384 h 52"/>
                <a:gd name="T36" fmla="*/ 73728 w 10"/>
                <a:gd name="T37" fmla="*/ 0 h 52"/>
                <a:gd name="T38" fmla="*/ 81920 w 10"/>
                <a:gd name="T39" fmla="*/ 0 h 52"/>
                <a:gd name="T40" fmla="*/ 81920 w 10"/>
                <a:gd name="T41" fmla="*/ 8192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52"/>
                <a:gd name="T65" fmla="*/ 10 w 10"/>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52">
                  <a:moveTo>
                    <a:pt x="10" y="1"/>
                  </a:moveTo>
                  <a:cubicBezTo>
                    <a:pt x="10" y="2"/>
                    <a:pt x="10" y="3"/>
                    <a:pt x="9" y="4"/>
                  </a:cubicBezTo>
                  <a:cubicBezTo>
                    <a:pt x="9" y="6"/>
                    <a:pt x="8" y="7"/>
                    <a:pt x="8" y="8"/>
                  </a:cubicBezTo>
                  <a:cubicBezTo>
                    <a:pt x="7" y="11"/>
                    <a:pt x="6" y="14"/>
                    <a:pt x="6" y="17"/>
                  </a:cubicBezTo>
                  <a:cubicBezTo>
                    <a:pt x="5" y="20"/>
                    <a:pt x="5" y="23"/>
                    <a:pt x="5" y="26"/>
                  </a:cubicBezTo>
                  <a:cubicBezTo>
                    <a:pt x="5" y="28"/>
                    <a:pt x="5" y="31"/>
                    <a:pt x="5" y="34"/>
                  </a:cubicBezTo>
                  <a:cubicBezTo>
                    <a:pt x="6" y="36"/>
                    <a:pt x="6" y="39"/>
                    <a:pt x="7" y="42"/>
                  </a:cubicBezTo>
                  <a:cubicBezTo>
                    <a:pt x="7" y="43"/>
                    <a:pt x="8" y="45"/>
                    <a:pt x="9" y="47"/>
                  </a:cubicBezTo>
                  <a:cubicBezTo>
                    <a:pt x="9" y="48"/>
                    <a:pt x="10" y="50"/>
                    <a:pt x="10" y="50"/>
                  </a:cubicBezTo>
                  <a:cubicBezTo>
                    <a:pt x="10" y="51"/>
                    <a:pt x="9" y="51"/>
                    <a:pt x="9" y="51"/>
                  </a:cubicBezTo>
                  <a:cubicBezTo>
                    <a:pt x="9" y="52"/>
                    <a:pt x="9" y="52"/>
                    <a:pt x="9" y="52"/>
                  </a:cubicBezTo>
                  <a:cubicBezTo>
                    <a:pt x="8" y="52"/>
                    <a:pt x="8" y="51"/>
                    <a:pt x="7" y="50"/>
                  </a:cubicBezTo>
                  <a:cubicBezTo>
                    <a:pt x="6" y="50"/>
                    <a:pt x="6" y="49"/>
                    <a:pt x="5" y="47"/>
                  </a:cubicBezTo>
                  <a:cubicBezTo>
                    <a:pt x="3" y="44"/>
                    <a:pt x="2" y="40"/>
                    <a:pt x="1" y="37"/>
                  </a:cubicBezTo>
                  <a:cubicBezTo>
                    <a:pt x="1" y="33"/>
                    <a:pt x="0" y="30"/>
                    <a:pt x="0" y="26"/>
                  </a:cubicBezTo>
                  <a:cubicBezTo>
                    <a:pt x="0" y="22"/>
                    <a:pt x="1" y="19"/>
                    <a:pt x="1" y="15"/>
                  </a:cubicBezTo>
                  <a:cubicBezTo>
                    <a:pt x="2" y="12"/>
                    <a:pt x="3" y="9"/>
                    <a:pt x="5" y="6"/>
                  </a:cubicBezTo>
                  <a:cubicBezTo>
                    <a:pt x="6" y="4"/>
                    <a:pt x="6" y="2"/>
                    <a:pt x="7" y="2"/>
                  </a:cubicBezTo>
                  <a:cubicBezTo>
                    <a:pt x="8" y="0"/>
                    <a:pt x="9" y="0"/>
                    <a:pt x="9" y="0"/>
                  </a:cubicBezTo>
                  <a:cubicBezTo>
                    <a:pt x="10" y="0"/>
                    <a:pt x="10" y="0"/>
                    <a:pt x="10" y="0"/>
                  </a:cubicBezTo>
                  <a:cubicBezTo>
                    <a:pt x="10" y="1"/>
                    <a:pt x="10" y="1"/>
                    <a:pt x="10" y="1"/>
                  </a:cubicBez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8" name="Freeform 188"/>
            <p:cNvSpPr>
              <a:spLocks noChangeAspect="1"/>
            </p:cNvSpPr>
            <p:nvPr/>
          </p:nvSpPr>
          <p:spPr bwMode="auto">
            <a:xfrm>
              <a:off x="2362" y="1331"/>
              <a:ext cx="18" cy="82"/>
            </a:xfrm>
            <a:custGeom>
              <a:avLst/>
              <a:gdLst>
                <a:gd name="T0" fmla="*/ 73728 w 9"/>
                <a:gd name="T1" fmla="*/ 16384 h 41"/>
                <a:gd name="T2" fmla="*/ 65536 w 9"/>
                <a:gd name="T3" fmla="*/ 32768 h 41"/>
                <a:gd name="T4" fmla="*/ 57344 w 9"/>
                <a:gd name="T5" fmla="*/ 57344 h 41"/>
                <a:gd name="T6" fmla="*/ 40960 w 9"/>
                <a:gd name="T7" fmla="*/ 114688 h 41"/>
                <a:gd name="T8" fmla="*/ 32768 w 9"/>
                <a:gd name="T9" fmla="*/ 172032 h 41"/>
                <a:gd name="T10" fmla="*/ 40960 w 9"/>
                <a:gd name="T11" fmla="*/ 221184 h 41"/>
                <a:gd name="T12" fmla="*/ 49152 w 9"/>
                <a:gd name="T13" fmla="*/ 270336 h 41"/>
                <a:gd name="T14" fmla="*/ 57344 w 9"/>
                <a:gd name="T15" fmla="*/ 303104 h 41"/>
                <a:gd name="T16" fmla="*/ 65536 w 9"/>
                <a:gd name="T17" fmla="*/ 327680 h 41"/>
                <a:gd name="T18" fmla="*/ 65536 w 9"/>
                <a:gd name="T19" fmla="*/ 335872 h 41"/>
                <a:gd name="T20" fmla="*/ 57344 w 9"/>
                <a:gd name="T21" fmla="*/ 335872 h 41"/>
                <a:gd name="T22" fmla="*/ 49152 w 9"/>
                <a:gd name="T23" fmla="*/ 327680 h 41"/>
                <a:gd name="T24" fmla="*/ 32768 w 9"/>
                <a:gd name="T25" fmla="*/ 311296 h 41"/>
                <a:gd name="T26" fmla="*/ 8192 w 9"/>
                <a:gd name="T27" fmla="*/ 237568 h 41"/>
                <a:gd name="T28" fmla="*/ 8192 w 9"/>
                <a:gd name="T29" fmla="*/ 172032 h 41"/>
                <a:gd name="T30" fmla="*/ 8192 w 9"/>
                <a:gd name="T31" fmla="*/ 98304 h 41"/>
                <a:gd name="T32" fmla="*/ 32768 w 9"/>
                <a:gd name="T33" fmla="*/ 40960 h 41"/>
                <a:gd name="T34" fmla="*/ 49152 w 9"/>
                <a:gd name="T35" fmla="*/ 16384 h 41"/>
                <a:gd name="T36" fmla="*/ 65536 w 9"/>
                <a:gd name="T37" fmla="*/ 0 h 41"/>
                <a:gd name="T38" fmla="*/ 65536 w 9"/>
                <a:gd name="T39" fmla="*/ 8192 h 41"/>
                <a:gd name="T40" fmla="*/ 73728 w 9"/>
                <a:gd name="T41" fmla="*/ 16384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
                <a:gd name="T64" fmla="*/ 0 h 41"/>
                <a:gd name="T65" fmla="*/ 9 w 9"/>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 h="41">
                  <a:moveTo>
                    <a:pt x="9" y="2"/>
                  </a:moveTo>
                  <a:cubicBezTo>
                    <a:pt x="9" y="2"/>
                    <a:pt x="8" y="3"/>
                    <a:pt x="8" y="4"/>
                  </a:cubicBezTo>
                  <a:cubicBezTo>
                    <a:pt x="7" y="5"/>
                    <a:pt x="7" y="6"/>
                    <a:pt x="7" y="7"/>
                  </a:cubicBezTo>
                  <a:cubicBezTo>
                    <a:pt x="6" y="9"/>
                    <a:pt x="5" y="12"/>
                    <a:pt x="5" y="14"/>
                  </a:cubicBezTo>
                  <a:cubicBezTo>
                    <a:pt x="5" y="16"/>
                    <a:pt x="4" y="18"/>
                    <a:pt x="4" y="21"/>
                  </a:cubicBezTo>
                  <a:cubicBezTo>
                    <a:pt x="4" y="23"/>
                    <a:pt x="4" y="25"/>
                    <a:pt x="5" y="27"/>
                  </a:cubicBezTo>
                  <a:cubicBezTo>
                    <a:pt x="5" y="29"/>
                    <a:pt x="5" y="31"/>
                    <a:pt x="6" y="33"/>
                  </a:cubicBezTo>
                  <a:cubicBezTo>
                    <a:pt x="6" y="34"/>
                    <a:pt x="7" y="36"/>
                    <a:pt x="7" y="37"/>
                  </a:cubicBezTo>
                  <a:cubicBezTo>
                    <a:pt x="8" y="39"/>
                    <a:pt x="8" y="39"/>
                    <a:pt x="8" y="40"/>
                  </a:cubicBezTo>
                  <a:cubicBezTo>
                    <a:pt x="8" y="40"/>
                    <a:pt x="8" y="41"/>
                    <a:pt x="8" y="41"/>
                  </a:cubicBezTo>
                  <a:cubicBezTo>
                    <a:pt x="7" y="41"/>
                    <a:pt x="7" y="41"/>
                    <a:pt x="7" y="41"/>
                  </a:cubicBezTo>
                  <a:cubicBezTo>
                    <a:pt x="7" y="41"/>
                    <a:pt x="7" y="41"/>
                    <a:pt x="6" y="40"/>
                  </a:cubicBezTo>
                  <a:cubicBezTo>
                    <a:pt x="6" y="40"/>
                    <a:pt x="5" y="39"/>
                    <a:pt x="4" y="38"/>
                  </a:cubicBezTo>
                  <a:cubicBezTo>
                    <a:pt x="3" y="35"/>
                    <a:pt x="2" y="32"/>
                    <a:pt x="1" y="29"/>
                  </a:cubicBezTo>
                  <a:cubicBezTo>
                    <a:pt x="1" y="27"/>
                    <a:pt x="0" y="24"/>
                    <a:pt x="1" y="21"/>
                  </a:cubicBezTo>
                  <a:cubicBezTo>
                    <a:pt x="1" y="18"/>
                    <a:pt x="1" y="15"/>
                    <a:pt x="1" y="12"/>
                  </a:cubicBezTo>
                  <a:cubicBezTo>
                    <a:pt x="2" y="10"/>
                    <a:pt x="3" y="7"/>
                    <a:pt x="4" y="5"/>
                  </a:cubicBezTo>
                  <a:cubicBezTo>
                    <a:pt x="5" y="3"/>
                    <a:pt x="6" y="2"/>
                    <a:pt x="6" y="2"/>
                  </a:cubicBezTo>
                  <a:cubicBezTo>
                    <a:pt x="7" y="1"/>
                    <a:pt x="7" y="0"/>
                    <a:pt x="8" y="0"/>
                  </a:cubicBezTo>
                  <a:cubicBezTo>
                    <a:pt x="8" y="1"/>
                    <a:pt x="8" y="1"/>
                    <a:pt x="8" y="1"/>
                  </a:cubicBezTo>
                  <a:lnTo>
                    <a:pt x="9" y="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29" name="Freeform 189"/>
            <p:cNvSpPr>
              <a:spLocks noChangeAspect="1"/>
            </p:cNvSpPr>
            <p:nvPr/>
          </p:nvSpPr>
          <p:spPr bwMode="auto">
            <a:xfrm>
              <a:off x="2404" y="1343"/>
              <a:ext cx="15" cy="62"/>
            </a:xfrm>
            <a:custGeom>
              <a:avLst/>
              <a:gdLst>
                <a:gd name="T0" fmla="*/ 140863 w 7"/>
                <a:gd name="T1" fmla="*/ 0 h 31"/>
                <a:gd name="T2" fmla="*/ 122593 w 7"/>
                <a:gd name="T3" fmla="*/ 16384 h 31"/>
                <a:gd name="T4" fmla="*/ 122593 w 7"/>
                <a:gd name="T5" fmla="*/ 32768 h 31"/>
                <a:gd name="T6" fmla="*/ 84041 w 7"/>
                <a:gd name="T7" fmla="*/ 81920 h 31"/>
                <a:gd name="T8" fmla="*/ 57210 w 7"/>
                <a:gd name="T9" fmla="*/ 122880 h 31"/>
                <a:gd name="T10" fmla="*/ 84041 w 7"/>
                <a:gd name="T11" fmla="*/ 163840 h 31"/>
                <a:gd name="T12" fmla="*/ 103963 w 7"/>
                <a:gd name="T13" fmla="*/ 204800 h 31"/>
                <a:gd name="T14" fmla="*/ 122593 w 7"/>
                <a:gd name="T15" fmla="*/ 221184 h 31"/>
                <a:gd name="T16" fmla="*/ 122593 w 7"/>
                <a:gd name="T17" fmla="*/ 245760 h 31"/>
                <a:gd name="T18" fmla="*/ 122593 w 7"/>
                <a:gd name="T19" fmla="*/ 245760 h 31"/>
                <a:gd name="T20" fmla="*/ 122593 w 7"/>
                <a:gd name="T21" fmla="*/ 253952 h 31"/>
                <a:gd name="T22" fmla="*/ 103963 w 7"/>
                <a:gd name="T23" fmla="*/ 245760 h 31"/>
                <a:gd name="T24" fmla="*/ 57210 w 7"/>
                <a:gd name="T25" fmla="*/ 229376 h 31"/>
                <a:gd name="T26" fmla="*/ 18302 w 7"/>
                <a:gd name="T27" fmla="*/ 180224 h 31"/>
                <a:gd name="T28" fmla="*/ 0 w 7"/>
                <a:gd name="T29" fmla="*/ 122880 h 31"/>
                <a:gd name="T30" fmla="*/ 18302 w 7"/>
                <a:gd name="T31" fmla="*/ 73728 h 31"/>
                <a:gd name="T32" fmla="*/ 57210 w 7"/>
                <a:gd name="T33" fmla="*/ 24576 h 31"/>
                <a:gd name="T34" fmla="*/ 103963 w 7"/>
                <a:gd name="T35" fmla="*/ 8192 h 31"/>
                <a:gd name="T36" fmla="*/ 122593 w 7"/>
                <a:gd name="T37" fmla="*/ 0 h 31"/>
                <a:gd name="T38" fmla="*/ 140863 w 7"/>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31"/>
                <a:gd name="T62" fmla="*/ 7 w 7"/>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31">
                  <a:moveTo>
                    <a:pt x="7" y="0"/>
                  </a:moveTo>
                  <a:cubicBezTo>
                    <a:pt x="7" y="1"/>
                    <a:pt x="7" y="1"/>
                    <a:pt x="6" y="2"/>
                  </a:cubicBezTo>
                  <a:cubicBezTo>
                    <a:pt x="6" y="3"/>
                    <a:pt x="6" y="4"/>
                    <a:pt x="6" y="4"/>
                  </a:cubicBezTo>
                  <a:cubicBezTo>
                    <a:pt x="5" y="6"/>
                    <a:pt x="4" y="8"/>
                    <a:pt x="4" y="10"/>
                  </a:cubicBezTo>
                  <a:cubicBezTo>
                    <a:pt x="4" y="11"/>
                    <a:pt x="3" y="13"/>
                    <a:pt x="3" y="15"/>
                  </a:cubicBezTo>
                  <a:cubicBezTo>
                    <a:pt x="3" y="17"/>
                    <a:pt x="3" y="18"/>
                    <a:pt x="4" y="20"/>
                  </a:cubicBezTo>
                  <a:cubicBezTo>
                    <a:pt x="4" y="21"/>
                    <a:pt x="4" y="23"/>
                    <a:pt x="5" y="25"/>
                  </a:cubicBezTo>
                  <a:cubicBezTo>
                    <a:pt x="5" y="25"/>
                    <a:pt x="5" y="26"/>
                    <a:pt x="6" y="27"/>
                  </a:cubicBezTo>
                  <a:cubicBezTo>
                    <a:pt x="6" y="29"/>
                    <a:pt x="6" y="29"/>
                    <a:pt x="6" y="30"/>
                  </a:cubicBezTo>
                  <a:cubicBezTo>
                    <a:pt x="6" y="30"/>
                    <a:pt x="6" y="30"/>
                    <a:pt x="6" y="30"/>
                  </a:cubicBezTo>
                  <a:cubicBezTo>
                    <a:pt x="6" y="31"/>
                    <a:pt x="6" y="31"/>
                    <a:pt x="6" y="31"/>
                  </a:cubicBezTo>
                  <a:cubicBezTo>
                    <a:pt x="6" y="30"/>
                    <a:pt x="5" y="30"/>
                    <a:pt x="5" y="30"/>
                  </a:cubicBezTo>
                  <a:cubicBezTo>
                    <a:pt x="4" y="29"/>
                    <a:pt x="4" y="29"/>
                    <a:pt x="3" y="28"/>
                  </a:cubicBezTo>
                  <a:cubicBezTo>
                    <a:pt x="2" y="26"/>
                    <a:pt x="2" y="24"/>
                    <a:pt x="1" y="22"/>
                  </a:cubicBezTo>
                  <a:cubicBezTo>
                    <a:pt x="1" y="20"/>
                    <a:pt x="0" y="17"/>
                    <a:pt x="0" y="15"/>
                  </a:cubicBezTo>
                  <a:cubicBezTo>
                    <a:pt x="0" y="13"/>
                    <a:pt x="1" y="11"/>
                    <a:pt x="1" y="9"/>
                  </a:cubicBezTo>
                  <a:cubicBezTo>
                    <a:pt x="2" y="7"/>
                    <a:pt x="2" y="5"/>
                    <a:pt x="3" y="3"/>
                  </a:cubicBezTo>
                  <a:cubicBezTo>
                    <a:pt x="4" y="2"/>
                    <a:pt x="4" y="1"/>
                    <a:pt x="5" y="1"/>
                  </a:cubicBezTo>
                  <a:cubicBezTo>
                    <a:pt x="5" y="0"/>
                    <a:pt x="6" y="0"/>
                    <a:pt x="6" y="0"/>
                  </a:cubicBezTo>
                  <a:cubicBezTo>
                    <a:pt x="7" y="0"/>
                    <a:pt x="7" y="0"/>
                    <a:pt x="7" y="0"/>
                  </a:cubicBez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0" name="Freeform 191"/>
            <p:cNvSpPr>
              <a:spLocks noChangeAspect="1"/>
            </p:cNvSpPr>
            <p:nvPr/>
          </p:nvSpPr>
          <p:spPr bwMode="auto">
            <a:xfrm>
              <a:off x="2555" y="1331"/>
              <a:ext cx="18" cy="82"/>
            </a:xfrm>
            <a:custGeom>
              <a:avLst/>
              <a:gdLst>
                <a:gd name="T0" fmla="*/ 0 w 9"/>
                <a:gd name="T1" fmla="*/ 16384 h 41"/>
                <a:gd name="T2" fmla="*/ 8192 w 9"/>
                <a:gd name="T3" fmla="*/ 32768 h 41"/>
                <a:gd name="T4" fmla="*/ 16384 w 9"/>
                <a:gd name="T5" fmla="*/ 57344 h 41"/>
                <a:gd name="T6" fmla="*/ 32768 w 9"/>
                <a:gd name="T7" fmla="*/ 114688 h 41"/>
                <a:gd name="T8" fmla="*/ 40960 w 9"/>
                <a:gd name="T9" fmla="*/ 172032 h 41"/>
                <a:gd name="T10" fmla="*/ 32768 w 9"/>
                <a:gd name="T11" fmla="*/ 221184 h 41"/>
                <a:gd name="T12" fmla="*/ 24576 w 9"/>
                <a:gd name="T13" fmla="*/ 270336 h 41"/>
                <a:gd name="T14" fmla="*/ 16384 w 9"/>
                <a:gd name="T15" fmla="*/ 303104 h 41"/>
                <a:gd name="T16" fmla="*/ 8192 w 9"/>
                <a:gd name="T17" fmla="*/ 327680 h 41"/>
                <a:gd name="T18" fmla="*/ 8192 w 9"/>
                <a:gd name="T19" fmla="*/ 335872 h 41"/>
                <a:gd name="T20" fmla="*/ 16384 w 9"/>
                <a:gd name="T21" fmla="*/ 335872 h 41"/>
                <a:gd name="T22" fmla="*/ 24576 w 9"/>
                <a:gd name="T23" fmla="*/ 327680 h 41"/>
                <a:gd name="T24" fmla="*/ 40960 w 9"/>
                <a:gd name="T25" fmla="*/ 311296 h 41"/>
                <a:gd name="T26" fmla="*/ 65536 w 9"/>
                <a:gd name="T27" fmla="*/ 237568 h 41"/>
                <a:gd name="T28" fmla="*/ 73728 w 9"/>
                <a:gd name="T29" fmla="*/ 172032 h 41"/>
                <a:gd name="T30" fmla="*/ 65536 w 9"/>
                <a:gd name="T31" fmla="*/ 98304 h 41"/>
                <a:gd name="T32" fmla="*/ 40960 w 9"/>
                <a:gd name="T33" fmla="*/ 40960 h 41"/>
                <a:gd name="T34" fmla="*/ 24576 w 9"/>
                <a:gd name="T35" fmla="*/ 16384 h 41"/>
                <a:gd name="T36" fmla="*/ 8192 w 9"/>
                <a:gd name="T37" fmla="*/ 0 h 41"/>
                <a:gd name="T38" fmla="*/ 8192 w 9"/>
                <a:gd name="T39" fmla="*/ 8192 h 41"/>
                <a:gd name="T40" fmla="*/ 0 w 9"/>
                <a:gd name="T41" fmla="*/ 16384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
                <a:gd name="T64" fmla="*/ 0 h 41"/>
                <a:gd name="T65" fmla="*/ 9 w 9"/>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 h="41">
                  <a:moveTo>
                    <a:pt x="0" y="2"/>
                  </a:moveTo>
                  <a:cubicBezTo>
                    <a:pt x="0" y="2"/>
                    <a:pt x="1" y="3"/>
                    <a:pt x="1" y="4"/>
                  </a:cubicBezTo>
                  <a:cubicBezTo>
                    <a:pt x="2" y="5"/>
                    <a:pt x="2" y="6"/>
                    <a:pt x="2" y="7"/>
                  </a:cubicBezTo>
                  <a:cubicBezTo>
                    <a:pt x="3" y="9"/>
                    <a:pt x="4" y="12"/>
                    <a:pt x="4" y="14"/>
                  </a:cubicBezTo>
                  <a:cubicBezTo>
                    <a:pt x="5" y="16"/>
                    <a:pt x="5" y="18"/>
                    <a:pt x="5" y="21"/>
                  </a:cubicBezTo>
                  <a:cubicBezTo>
                    <a:pt x="5" y="23"/>
                    <a:pt x="5" y="25"/>
                    <a:pt x="4" y="27"/>
                  </a:cubicBezTo>
                  <a:cubicBezTo>
                    <a:pt x="4" y="29"/>
                    <a:pt x="4" y="31"/>
                    <a:pt x="3" y="33"/>
                  </a:cubicBezTo>
                  <a:cubicBezTo>
                    <a:pt x="3" y="34"/>
                    <a:pt x="2" y="36"/>
                    <a:pt x="2" y="37"/>
                  </a:cubicBezTo>
                  <a:cubicBezTo>
                    <a:pt x="1" y="39"/>
                    <a:pt x="1" y="39"/>
                    <a:pt x="1" y="40"/>
                  </a:cubicBezTo>
                  <a:cubicBezTo>
                    <a:pt x="1" y="40"/>
                    <a:pt x="1" y="41"/>
                    <a:pt x="1" y="41"/>
                  </a:cubicBezTo>
                  <a:cubicBezTo>
                    <a:pt x="2" y="41"/>
                    <a:pt x="2" y="41"/>
                    <a:pt x="2" y="41"/>
                  </a:cubicBezTo>
                  <a:cubicBezTo>
                    <a:pt x="2" y="41"/>
                    <a:pt x="3" y="41"/>
                    <a:pt x="3" y="40"/>
                  </a:cubicBezTo>
                  <a:cubicBezTo>
                    <a:pt x="3" y="40"/>
                    <a:pt x="4" y="39"/>
                    <a:pt x="5" y="38"/>
                  </a:cubicBezTo>
                  <a:cubicBezTo>
                    <a:pt x="6" y="35"/>
                    <a:pt x="7" y="32"/>
                    <a:pt x="8" y="29"/>
                  </a:cubicBezTo>
                  <a:cubicBezTo>
                    <a:pt x="8" y="27"/>
                    <a:pt x="9" y="24"/>
                    <a:pt x="9" y="21"/>
                  </a:cubicBezTo>
                  <a:cubicBezTo>
                    <a:pt x="9" y="18"/>
                    <a:pt x="8" y="15"/>
                    <a:pt x="8" y="12"/>
                  </a:cubicBezTo>
                  <a:cubicBezTo>
                    <a:pt x="7" y="10"/>
                    <a:pt x="6" y="7"/>
                    <a:pt x="5" y="5"/>
                  </a:cubicBezTo>
                  <a:cubicBezTo>
                    <a:pt x="4" y="3"/>
                    <a:pt x="3" y="2"/>
                    <a:pt x="3" y="2"/>
                  </a:cubicBezTo>
                  <a:cubicBezTo>
                    <a:pt x="2" y="1"/>
                    <a:pt x="2" y="0"/>
                    <a:pt x="1" y="0"/>
                  </a:cubicBezTo>
                  <a:cubicBezTo>
                    <a:pt x="1" y="1"/>
                    <a:pt x="1" y="1"/>
                    <a:pt x="1" y="1"/>
                  </a:cubicBezTo>
                  <a:lnTo>
                    <a:pt x="0" y="2"/>
                  </a:ln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sp>
          <p:nvSpPr>
            <p:cNvPr id="31" name="Freeform 192"/>
            <p:cNvSpPr>
              <a:spLocks noChangeAspect="1"/>
            </p:cNvSpPr>
            <p:nvPr/>
          </p:nvSpPr>
          <p:spPr bwMode="auto">
            <a:xfrm>
              <a:off x="2517" y="1343"/>
              <a:ext cx="14" cy="62"/>
            </a:xfrm>
            <a:custGeom>
              <a:avLst/>
              <a:gdLst>
                <a:gd name="T0" fmla="*/ 0 w 7"/>
                <a:gd name="T1" fmla="*/ 0 h 31"/>
                <a:gd name="T2" fmla="*/ 8192 w 7"/>
                <a:gd name="T3" fmla="*/ 16384 h 31"/>
                <a:gd name="T4" fmla="*/ 16384 w 7"/>
                <a:gd name="T5" fmla="*/ 32768 h 31"/>
                <a:gd name="T6" fmla="*/ 24576 w 7"/>
                <a:gd name="T7" fmla="*/ 81920 h 31"/>
                <a:gd name="T8" fmla="*/ 32768 w 7"/>
                <a:gd name="T9" fmla="*/ 122880 h 31"/>
                <a:gd name="T10" fmla="*/ 24576 w 7"/>
                <a:gd name="T11" fmla="*/ 163840 h 31"/>
                <a:gd name="T12" fmla="*/ 16384 w 7"/>
                <a:gd name="T13" fmla="*/ 204800 h 31"/>
                <a:gd name="T14" fmla="*/ 8192 w 7"/>
                <a:gd name="T15" fmla="*/ 221184 h 31"/>
                <a:gd name="T16" fmla="*/ 8192 w 7"/>
                <a:gd name="T17" fmla="*/ 245760 h 31"/>
                <a:gd name="T18" fmla="*/ 8192 w 7"/>
                <a:gd name="T19" fmla="*/ 245760 h 31"/>
                <a:gd name="T20" fmla="*/ 8192 w 7"/>
                <a:gd name="T21" fmla="*/ 253952 h 31"/>
                <a:gd name="T22" fmla="*/ 16384 w 7"/>
                <a:gd name="T23" fmla="*/ 245760 h 31"/>
                <a:gd name="T24" fmla="*/ 32768 w 7"/>
                <a:gd name="T25" fmla="*/ 229376 h 31"/>
                <a:gd name="T26" fmla="*/ 49152 w 7"/>
                <a:gd name="T27" fmla="*/ 180224 h 31"/>
                <a:gd name="T28" fmla="*/ 57344 w 7"/>
                <a:gd name="T29" fmla="*/ 122880 h 31"/>
                <a:gd name="T30" fmla="*/ 49152 w 7"/>
                <a:gd name="T31" fmla="*/ 73728 h 31"/>
                <a:gd name="T32" fmla="*/ 32768 w 7"/>
                <a:gd name="T33" fmla="*/ 24576 h 31"/>
                <a:gd name="T34" fmla="*/ 16384 w 7"/>
                <a:gd name="T35" fmla="*/ 8192 h 31"/>
                <a:gd name="T36" fmla="*/ 8192 w 7"/>
                <a:gd name="T37" fmla="*/ 0 h 31"/>
                <a:gd name="T38" fmla="*/ 0 w 7"/>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31"/>
                <a:gd name="T62" fmla="*/ 7 w 7"/>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31">
                  <a:moveTo>
                    <a:pt x="0" y="0"/>
                  </a:moveTo>
                  <a:cubicBezTo>
                    <a:pt x="0" y="1"/>
                    <a:pt x="0" y="1"/>
                    <a:pt x="1" y="2"/>
                  </a:cubicBezTo>
                  <a:cubicBezTo>
                    <a:pt x="1" y="3"/>
                    <a:pt x="1" y="4"/>
                    <a:pt x="2" y="4"/>
                  </a:cubicBezTo>
                  <a:cubicBezTo>
                    <a:pt x="2" y="6"/>
                    <a:pt x="3" y="8"/>
                    <a:pt x="3" y="10"/>
                  </a:cubicBezTo>
                  <a:cubicBezTo>
                    <a:pt x="3" y="11"/>
                    <a:pt x="4" y="13"/>
                    <a:pt x="4" y="15"/>
                  </a:cubicBezTo>
                  <a:cubicBezTo>
                    <a:pt x="4" y="17"/>
                    <a:pt x="4" y="18"/>
                    <a:pt x="3" y="20"/>
                  </a:cubicBezTo>
                  <a:cubicBezTo>
                    <a:pt x="3" y="21"/>
                    <a:pt x="3" y="23"/>
                    <a:pt x="2" y="25"/>
                  </a:cubicBezTo>
                  <a:cubicBezTo>
                    <a:pt x="2" y="25"/>
                    <a:pt x="2" y="26"/>
                    <a:pt x="1" y="27"/>
                  </a:cubicBezTo>
                  <a:cubicBezTo>
                    <a:pt x="1" y="29"/>
                    <a:pt x="1" y="29"/>
                    <a:pt x="1" y="30"/>
                  </a:cubicBezTo>
                  <a:cubicBezTo>
                    <a:pt x="1" y="30"/>
                    <a:pt x="1" y="30"/>
                    <a:pt x="1" y="30"/>
                  </a:cubicBezTo>
                  <a:cubicBezTo>
                    <a:pt x="1" y="31"/>
                    <a:pt x="1" y="31"/>
                    <a:pt x="1" y="31"/>
                  </a:cubicBezTo>
                  <a:cubicBezTo>
                    <a:pt x="1" y="30"/>
                    <a:pt x="2" y="30"/>
                    <a:pt x="2" y="30"/>
                  </a:cubicBezTo>
                  <a:cubicBezTo>
                    <a:pt x="3" y="29"/>
                    <a:pt x="3" y="29"/>
                    <a:pt x="4" y="28"/>
                  </a:cubicBezTo>
                  <a:cubicBezTo>
                    <a:pt x="5" y="26"/>
                    <a:pt x="5" y="24"/>
                    <a:pt x="6" y="22"/>
                  </a:cubicBezTo>
                  <a:cubicBezTo>
                    <a:pt x="7" y="20"/>
                    <a:pt x="7" y="17"/>
                    <a:pt x="7" y="15"/>
                  </a:cubicBezTo>
                  <a:cubicBezTo>
                    <a:pt x="7" y="13"/>
                    <a:pt x="6" y="11"/>
                    <a:pt x="6" y="9"/>
                  </a:cubicBezTo>
                  <a:cubicBezTo>
                    <a:pt x="5" y="7"/>
                    <a:pt x="5" y="5"/>
                    <a:pt x="4" y="3"/>
                  </a:cubicBezTo>
                  <a:cubicBezTo>
                    <a:pt x="3" y="2"/>
                    <a:pt x="3" y="1"/>
                    <a:pt x="2" y="1"/>
                  </a:cubicBezTo>
                  <a:cubicBezTo>
                    <a:pt x="2" y="0"/>
                    <a:pt x="1" y="0"/>
                    <a:pt x="1" y="0"/>
                  </a:cubicBezTo>
                  <a:cubicBezTo>
                    <a:pt x="0" y="0"/>
                    <a:pt x="0" y="0"/>
                    <a:pt x="0" y="0"/>
                  </a:cubicBezTo>
                  <a:close/>
                </a:path>
              </a:pathLst>
            </a:custGeom>
            <a:grp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endParaRPr lang="zh-CN" altLang="en-US" sz="1333" kern="0" dirty="0">
                <a:latin typeface="Arial" panose="020B0604020202020204" pitchFamily="34" charset="0"/>
                <a:ea typeface="微软雅黑" panose="020B0503020204020204" pitchFamily="34" charset="-122"/>
                <a:cs typeface="Arial" pitchFamily="34" charset="0"/>
              </a:endParaRPr>
            </a:p>
          </p:txBody>
        </p:sp>
      </p:grpSp>
      <p:sp>
        <p:nvSpPr>
          <p:cNvPr id="32" name="Freeform 77"/>
          <p:cNvSpPr>
            <a:spLocks/>
          </p:cNvSpPr>
          <p:nvPr/>
        </p:nvSpPr>
        <p:spPr bwMode="auto">
          <a:xfrm rot="7747517" flipH="1">
            <a:off x="4170165" y="3308711"/>
            <a:ext cx="810698" cy="323844"/>
          </a:xfrm>
          <a:custGeom>
            <a:avLst/>
            <a:gdLst>
              <a:gd name="T0" fmla="*/ 0 w 652"/>
              <a:gd name="T1" fmla="*/ 460375 h 391"/>
              <a:gd name="T2" fmla="*/ 108456 w 652"/>
              <a:gd name="T3" fmla="*/ 135404 h 391"/>
              <a:gd name="T4" fmla="*/ 104405 w 652"/>
              <a:gd name="T5" fmla="*/ 264922 h 391"/>
              <a:gd name="T6" fmla="*/ 203200 w 652"/>
              <a:gd name="T7" fmla="*/ 0 h 391"/>
              <a:gd name="T8" fmla="*/ 95367 w 652"/>
              <a:gd name="T9" fmla="*/ 324971 h 391"/>
              <a:gd name="T10" fmla="*/ 99418 w 652"/>
              <a:gd name="T11" fmla="*/ 196631 h 391"/>
              <a:gd name="T12" fmla="*/ 0 w 652"/>
              <a:gd name="T13" fmla="*/ 460375 h 391"/>
              <a:gd name="T14" fmla="*/ 0 60000 65536"/>
              <a:gd name="T15" fmla="*/ 0 60000 65536"/>
              <a:gd name="T16" fmla="*/ 0 60000 65536"/>
              <a:gd name="T17" fmla="*/ 0 60000 65536"/>
              <a:gd name="T18" fmla="*/ 0 60000 65536"/>
              <a:gd name="T19" fmla="*/ 0 60000 65536"/>
              <a:gd name="T20" fmla="*/ 0 60000 65536"/>
              <a:gd name="T21" fmla="*/ 0 w 652"/>
              <a:gd name="T22" fmla="*/ 0 h 391"/>
              <a:gd name="T23" fmla="*/ 652 w 652"/>
              <a:gd name="T24" fmla="*/ 391 h 3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2" h="391">
                <a:moveTo>
                  <a:pt x="0" y="391"/>
                </a:moveTo>
                <a:lnTo>
                  <a:pt x="348" y="115"/>
                </a:lnTo>
                <a:lnTo>
                  <a:pt x="335" y="225"/>
                </a:lnTo>
                <a:lnTo>
                  <a:pt x="652" y="0"/>
                </a:lnTo>
                <a:lnTo>
                  <a:pt x="306" y="276"/>
                </a:lnTo>
                <a:lnTo>
                  <a:pt x="319" y="167"/>
                </a:lnTo>
                <a:lnTo>
                  <a:pt x="0" y="391"/>
                </a:lnTo>
                <a:close/>
              </a:path>
            </a:pathLst>
          </a:custGeom>
          <a:noFill/>
          <a:ln w="19050" cap="flat" cmpd="sng" algn="ctr">
            <a:solidFill>
              <a:srgbClr val="C00000"/>
            </a:solidFill>
            <a:prstDash val="sysDash"/>
            <a:round/>
            <a:headEnd type="none" w="med" len="med"/>
            <a:tailEnd type="none" w="med" len="med"/>
          </a:ln>
          <a:effec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09" algn="l" rtl="0" fontAlgn="base">
              <a:spcBef>
                <a:spcPct val="0"/>
              </a:spcBef>
              <a:spcAft>
                <a:spcPct val="0"/>
              </a:spcAft>
              <a:defRPr kern="1200">
                <a:solidFill>
                  <a:schemeClr val="tx1"/>
                </a:solidFill>
                <a:latin typeface="Calibri" pitchFamily="34" charset="0"/>
                <a:ea typeface="宋体" pitchFamily="2" charset="-122"/>
                <a:cs typeface="+mn-cs"/>
              </a:defRPr>
            </a:lvl2pPr>
            <a:lvl3pPr marL="9136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41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22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025" algn="l" defTabSz="913611" rtl="0" eaLnBrk="1" latinLnBrk="0" hangingPunct="1">
              <a:defRPr kern="1200">
                <a:solidFill>
                  <a:schemeClr val="tx1"/>
                </a:solidFill>
                <a:latin typeface="Calibri" pitchFamily="34" charset="0"/>
                <a:ea typeface="宋体" pitchFamily="2" charset="-122"/>
                <a:cs typeface="+mn-cs"/>
              </a:defRPr>
            </a:lvl6pPr>
            <a:lvl7pPr marL="2740833" algn="l" defTabSz="913611" rtl="0" eaLnBrk="1" latinLnBrk="0" hangingPunct="1">
              <a:defRPr kern="1200">
                <a:solidFill>
                  <a:schemeClr val="tx1"/>
                </a:solidFill>
                <a:latin typeface="Calibri" pitchFamily="34" charset="0"/>
                <a:ea typeface="宋体" pitchFamily="2" charset="-122"/>
                <a:cs typeface="+mn-cs"/>
              </a:defRPr>
            </a:lvl7pPr>
            <a:lvl8pPr marL="3197636" algn="l" defTabSz="913611" rtl="0" eaLnBrk="1" latinLnBrk="0" hangingPunct="1">
              <a:defRPr kern="1200">
                <a:solidFill>
                  <a:schemeClr val="tx1"/>
                </a:solidFill>
                <a:latin typeface="Calibri" pitchFamily="34" charset="0"/>
                <a:ea typeface="宋体" pitchFamily="2" charset="-122"/>
                <a:cs typeface="+mn-cs"/>
              </a:defRPr>
            </a:lvl8pPr>
            <a:lvl9pPr marL="3654439" algn="l" defTabSz="913611" rtl="0" eaLnBrk="1" latinLnBrk="0" hangingPunct="1">
              <a:defRPr kern="1200">
                <a:solidFill>
                  <a:schemeClr val="tx1"/>
                </a:solidFill>
                <a:latin typeface="Calibri" pitchFamily="34" charset="0"/>
                <a:ea typeface="宋体" pitchFamily="2" charset="-122"/>
                <a:cs typeface="+mn-cs"/>
              </a:defRPr>
            </a:lvl9pPr>
          </a:lstStyle>
          <a:p>
            <a:pPr algn="ctr" fontAlgn="auto">
              <a:lnSpc>
                <a:spcPct val="120000"/>
              </a:lnSpc>
              <a:spcBef>
                <a:spcPts val="0"/>
              </a:spcBef>
              <a:spcAft>
                <a:spcPts val="0"/>
              </a:spcAft>
              <a:buFont typeface="Wingdings" pitchFamily="2" charset="2"/>
              <a:buChar char="l"/>
              <a:defRPr/>
            </a:pPr>
            <a:endParaRPr lang="zh-CN" altLang="en-US" sz="933" kern="0" dirty="0">
              <a:latin typeface="Arial" panose="020B0604020202020204" pitchFamily="34" charset="0"/>
              <a:ea typeface="微软雅黑" panose="020B0503020204020204" pitchFamily="34" charset="-122"/>
              <a:cs typeface="Arial" pitchFamily="34" charset="0"/>
            </a:endParaRPr>
          </a:p>
        </p:txBody>
      </p:sp>
      <p:pic>
        <p:nvPicPr>
          <p:cNvPr id="33" name="Picture 231" descr="图片99"/>
          <p:cNvPicPr preferRelativeResize="0">
            <a:picLocks noChangeArrowheads="1"/>
          </p:cNvPicPr>
          <p:nvPr/>
        </p:nvPicPr>
        <p:blipFill>
          <a:blip r:embed="rId5" cstate="print">
            <a:duotone>
              <a:prstClr val="black"/>
              <a:schemeClr val="accent2">
                <a:tint val="45000"/>
                <a:satMod val="400000"/>
              </a:schemeClr>
            </a:duotone>
          </a:blip>
          <a:srcRect/>
          <a:stretch>
            <a:fillRect/>
          </a:stretch>
        </p:blipFill>
        <p:spPr bwMode="auto">
          <a:xfrm>
            <a:off x="6904951" y="2969798"/>
            <a:ext cx="445413" cy="371975"/>
          </a:xfrm>
          <a:prstGeom prst="rect">
            <a:avLst/>
          </a:prstGeom>
          <a:noFill/>
          <a:ln w="9525">
            <a:noFill/>
            <a:miter lim="800000"/>
            <a:headEnd/>
            <a:tailEnd/>
          </a:ln>
        </p:spPr>
      </p:pic>
      <p:cxnSp>
        <p:nvCxnSpPr>
          <p:cNvPr id="34" name="直接连接符 33"/>
          <p:cNvCxnSpPr/>
          <p:nvPr/>
        </p:nvCxnSpPr>
        <p:spPr bwMode="auto">
          <a:xfrm flipV="1">
            <a:off x="5841915" y="3163406"/>
            <a:ext cx="971596" cy="52132"/>
          </a:xfrm>
          <a:prstGeom prst="line">
            <a:avLst/>
          </a:prstGeom>
          <a:noFill/>
          <a:ln w="19050">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5169" name="Picture 1"/>
          <p:cNvPicPr>
            <a:picLocks noChangeAspect="1" noChangeArrowheads="1"/>
          </p:cNvPicPr>
          <p:nvPr/>
        </p:nvPicPr>
        <p:blipFill>
          <a:blip r:embed="rId6"/>
          <a:srcRect/>
          <a:stretch>
            <a:fillRect/>
          </a:stretch>
        </p:blipFill>
        <p:spPr bwMode="auto">
          <a:xfrm>
            <a:off x="9125903" y="2579370"/>
            <a:ext cx="1362075" cy="1181100"/>
          </a:xfrm>
          <a:prstGeom prst="rect">
            <a:avLst/>
          </a:prstGeom>
          <a:noFill/>
          <a:ln w="9525">
            <a:noFill/>
            <a:miter lim="800000"/>
            <a:headEnd/>
            <a:tailEnd/>
          </a:ln>
          <a:effectLst/>
        </p:spPr>
      </p:pic>
      <p:cxnSp>
        <p:nvCxnSpPr>
          <p:cNvPr id="38" name="直接连接符 37"/>
          <p:cNvCxnSpPr>
            <a:stCxn id="9" idx="3"/>
            <a:endCxn id="10" idx="1"/>
          </p:cNvCxnSpPr>
          <p:nvPr/>
        </p:nvCxnSpPr>
        <p:spPr>
          <a:xfrm flipV="1">
            <a:off x="1596577" y="3691164"/>
            <a:ext cx="1986612" cy="3815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3" idx="3"/>
            <a:endCxn id="135169" idx="1"/>
          </p:cNvCxnSpPr>
          <p:nvPr/>
        </p:nvCxnSpPr>
        <p:spPr>
          <a:xfrm>
            <a:off x="7350364" y="3155786"/>
            <a:ext cx="1775539" cy="1413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3878580" y="1805940"/>
            <a:ext cx="3276600" cy="3238500"/>
          </a:xfrm>
          <a:prstGeom prst="roundRect">
            <a:avLst/>
          </a:prstGeom>
          <a:no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内容占位符 7"/>
          <p:cNvSpPr txBox="1">
            <a:spLocks/>
          </p:cNvSpPr>
          <p:nvPr/>
        </p:nvSpPr>
        <p:spPr>
          <a:xfrm>
            <a:off x="1912620" y="3307081"/>
            <a:ext cx="1379220" cy="281940"/>
          </a:xfrm>
          <a:prstGeom prst="rect">
            <a:avLst/>
          </a:prstGeom>
        </p:spPr>
        <p:txBody>
          <a:bodyPr vert="horz" lIns="91440" tIns="45720" rIns="91440" bIns="45720" rtlCol="0">
            <a:normAutofit fontScale="92500"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“123”</a:t>
            </a:r>
          </a:p>
        </p:txBody>
      </p:sp>
      <p:sp>
        <p:nvSpPr>
          <p:cNvPr id="45" name="内容占位符 7"/>
          <p:cNvSpPr txBox="1">
            <a:spLocks/>
          </p:cNvSpPr>
          <p:nvPr/>
        </p:nvSpPr>
        <p:spPr>
          <a:xfrm>
            <a:off x="7833360" y="2781300"/>
            <a:ext cx="815340" cy="327661"/>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smtClean="0">
                <a:ln>
                  <a:noFill/>
                </a:ln>
                <a:solidFill>
                  <a:schemeClr val="tx1"/>
                </a:solidFill>
                <a:effectLst/>
                <a:uLnTx/>
                <a:uFillTx/>
                <a:latin typeface="+mn-lt"/>
                <a:ea typeface="+mn-ea"/>
                <a:cs typeface="+mn-cs"/>
              </a:rPr>
              <a:t>“123”</a:t>
            </a:r>
          </a:p>
        </p:txBody>
      </p:sp>
      <p:sp>
        <p:nvSpPr>
          <p:cNvPr id="47" name="矩形 46"/>
          <p:cNvSpPr/>
          <p:nvPr/>
        </p:nvSpPr>
        <p:spPr>
          <a:xfrm>
            <a:off x="1980649" y="3738244"/>
            <a:ext cx="1440972" cy="341632"/>
          </a:xfrm>
          <a:prstGeom prst="rect">
            <a:avLst/>
          </a:prstGeom>
        </p:spPr>
        <p:txBody>
          <a:bodyPr wrap="none">
            <a:spAutoFit/>
          </a:bodyPr>
          <a:lstStyle/>
          <a:p>
            <a:pPr marL="228600" lvl="0" indent="-228600">
              <a:lnSpc>
                <a:spcPct val="90000"/>
              </a:lnSpc>
              <a:spcBef>
                <a:spcPts val="1000"/>
              </a:spcBef>
              <a:defRPr/>
            </a:pPr>
            <a:r>
              <a:rPr lang="en-US" altLang="zh-CN" dirty="0" smtClean="0"/>
              <a:t>over AT@232</a:t>
            </a:r>
          </a:p>
        </p:txBody>
      </p:sp>
      <p:sp>
        <p:nvSpPr>
          <p:cNvPr id="48" name="矩形 47"/>
          <p:cNvSpPr/>
          <p:nvPr/>
        </p:nvSpPr>
        <p:spPr>
          <a:xfrm>
            <a:off x="7758235" y="3197224"/>
            <a:ext cx="1064650" cy="341632"/>
          </a:xfrm>
          <a:prstGeom prst="rect">
            <a:avLst/>
          </a:prstGeom>
        </p:spPr>
        <p:txBody>
          <a:bodyPr wrap="none">
            <a:spAutoFit/>
          </a:bodyPr>
          <a:lstStyle/>
          <a:p>
            <a:pPr marL="228600" lvl="0" indent="-228600">
              <a:lnSpc>
                <a:spcPct val="90000"/>
              </a:lnSpc>
              <a:spcBef>
                <a:spcPts val="1000"/>
              </a:spcBef>
              <a:defRPr/>
            </a:pPr>
            <a:r>
              <a:rPr lang="en-US" altLang="zh-CN" dirty="0" smtClean="0"/>
              <a:t>over UDP</a:t>
            </a:r>
          </a:p>
        </p:txBody>
      </p:sp>
      <p:sp>
        <p:nvSpPr>
          <p:cNvPr id="49" name="矩形 48"/>
          <p:cNvSpPr/>
          <p:nvPr/>
        </p:nvSpPr>
        <p:spPr>
          <a:xfrm>
            <a:off x="4678129" y="4469764"/>
            <a:ext cx="1797287" cy="341632"/>
          </a:xfrm>
          <a:prstGeom prst="rect">
            <a:avLst/>
          </a:prstGeom>
        </p:spPr>
        <p:txBody>
          <a:bodyPr wrap="none">
            <a:spAutoFit/>
          </a:bodyPr>
          <a:lstStyle/>
          <a:p>
            <a:pPr marL="228600" lvl="0" indent="-228600">
              <a:lnSpc>
                <a:spcPct val="90000"/>
              </a:lnSpc>
              <a:spcBef>
                <a:spcPts val="1000"/>
              </a:spcBef>
              <a:defRPr/>
            </a:pPr>
            <a:r>
              <a:rPr lang="en-US" altLang="zh-CN" dirty="0" smtClean="0"/>
              <a:t>NB-</a:t>
            </a:r>
            <a:r>
              <a:rPr lang="en-US" altLang="zh-CN" dirty="0" err="1" smtClean="0"/>
              <a:t>IoT</a:t>
            </a:r>
            <a:r>
              <a:rPr lang="en-US" altLang="zh-CN" dirty="0" smtClean="0"/>
              <a:t> </a:t>
            </a:r>
            <a:r>
              <a:rPr lang="zh-CN" altLang="en-US" dirty="0" smtClean="0"/>
              <a:t>核心网络</a:t>
            </a:r>
            <a:endParaRPr lang="en-US" altLang="zh-CN" dirty="0" smtClean="0"/>
          </a:p>
        </p:txBody>
      </p:sp>
      <p:sp>
        <p:nvSpPr>
          <p:cNvPr id="50" name="矩形 49"/>
          <p:cNvSpPr/>
          <p:nvPr/>
        </p:nvSpPr>
        <p:spPr>
          <a:xfrm>
            <a:off x="789914" y="4494014"/>
            <a:ext cx="1261884" cy="307777"/>
          </a:xfrm>
          <a:prstGeom prst="rect">
            <a:avLst/>
          </a:prstGeom>
        </p:spPr>
        <p:txBody>
          <a:bodyPr wrap="none">
            <a:spAutoFit/>
          </a:bodyPr>
          <a:lstStyle/>
          <a:p>
            <a:r>
              <a:rPr lang="zh-CN" altLang="en-US" sz="1400" dirty="0" smtClean="0"/>
              <a:t>行业终端产品</a:t>
            </a:r>
            <a:endParaRPr lang="zh-CN" altLang="en-US" sz="1400" dirty="0"/>
          </a:p>
        </p:txBody>
      </p:sp>
      <p:sp>
        <p:nvSpPr>
          <p:cNvPr id="51" name="矩形 50"/>
          <p:cNvSpPr/>
          <p:nvPr/>
        </p:nvSpPr>
        <p:spPr>
          <a:xfrm>
            <a:off x="9240494" y="3800594"/>
            <a:ext cx="1441420" cy="307777"/>
          </a:xfrm>
          <a:prstGeom prst="rect">
            <a:avLst/>
          </a:prstGeom>
        </p:spPr>
        <p:txBody>
          <a:bodyPr wrap="none">
            <a:spAutoFit/>
          </a:bodyPr>
          <a:lstStyle/>
          <a:p>
            <a:r>
              <a:rPr lang="zh-CN" altLang="en-US" sz="1400" dirty="0" smtClean="0"/>
              <a:t>终端数据服务器</a:t>
            </a:r>
            <a:endParaRPr lang="zh-CN" altLang="en-US" sz="1400" dirty="0"/>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16" name="标题 6"/>
          <p:cNvSpPr>
            <a:spLocks noGrp="1"/>
          </p:cNvSpPr>
          <p:nvPr>
            <p:ph type="title"/>
          </p:nvPr>
        </p:nvSpPr>
        <p:spPr>
          <a:xfrm>
            <a:off x="178997" y="179316"/>
            <a:ext cx="8965005" cy="723727"/>
          </a:xfrm>
        </p:spPr>
        <p:txBody>
          <a:bodyPr>
            <a:normAutofit/>
          </a:bodyPr>
          <a:lstStyle/>
          <a:p>
            <a:r>
              <a:rPr lang="zh-CN" altLang="en-US" sz="3200" dirty="0" smtClean="0">
                <a:latin typeface="微软雅黑" panose="020B0503020204020204" pitchFamily="34" charset="-122"/>
                <a:ea typeface="微软雅黑" panose="020B0503020204020204" pitchFamily="34" charset="-122"/>
              </a:rPr>
              <a:t>不同的网络满足多样性的需求</a:t>
            </a:r>
            <a:endParaRPr lang="zh-CN" altLang="en-US" sz="3200" dirty="0">
              <a:latin typeface="微软雅黑" panose="020B0503020204020204" pitchFamily="34" charset="-122"/>
              <a:ea typeface="微软雅黑" panose="020B0503020204020204" pitchFamily="34" charset="-122"/>
            </a:endParaRPr>
          </a:p>
        </p:txBody>
      </p:sp>
      <p:pic>
        <p:nvPicPr>
          <p:cNvPr id="13" name="Picture 2"/>
          <p:cNvPicPr>
            <a:picLocks noChangeAspect="1" noChangeArrowheads="1"/>
          </p:cNvPicPr>
          <p:nvPr/>
        </p:nvPicPr>
        <p:blipFill>
          <a:blip r:embed="rId2"/>
          <a:srcRect/>
          <a:stretch>
            <a:fillRect/>
          </a:stretch>
        </p:blipFill>
        <p:spPr bwMode="auto">
          <a:xfrm>
            <a:off x="735623" y="1288073"/>
            <a:ext cx="11071733" cy="4690696"/>
          </a:xfrm>
          <a:prstGeom prst="rect">
            <a:avLst/>
          </a:prstGeom>
          <a:noFill/>
          <a:ln w="9525">
            <a:noFill/>
            <a:miter lim="800000"/>
            <a:headEnd/>
            <a:tailEnd/>
          </a:ln>
          <a:effectLst/>
        </p:spPr>
      </p:pic>
      <p:sp>
        <p:nvSpPr>
          <p:cNvPr id="14" name="object 27"/>
          <p:cNvSpPr txBox="1"/>
          <p:nvPr/>
        </p:nvSpPr>
        <p:spPr>
          <a:xfrm>
            <a:off x="983082" y="6072210"/>
            <a:ext cx="8369300" cy="276999"/>
          </a:xfrm>
          <a:prstGeom prst="rect">
            <a:avLst/>
          </a:prstGeom>
        </p:spPr>
        <p:txBody>
          <a:bodyPr vert="horz" wrap="square" lIns="0" tIns="0" rIns="0" bIns="0" rtlCol="0">
            <a:spAutoFit/>
          </a:bodyPr>
          <a:lstStyle/>
          <a:p>
            <a:pPr marL="12700">
              <a:lnSpc>
                <a:spcPct val="100000"/>
              </a:lnSpc>
            </a:pPr>
            <a:r>
              <a:rPr sz="1800" b="1" dirty="0" smtClean="0">
                <a:solidFill>
                  <a:srgbClr val="FF0000"/>
                </a:solidFill>
                <a:latin typeface="Arial"/>
                <a:cs typeface="Arial"/>
              </a:rPr>
              <a:t>L</a:t>
            </a:r>
            <a:r>
              <a:rPr lang="en-US" sz="1800" b="1" dirty="0" smtClean="0">
                <a:solidFill>
                  <a:srgbClr val="FF0000"/>
                </a:solidFill>
                <a:latin typeface="Arial"/>
                <a:cs typeface="Arial"/>
              </a:rPr>
              <a:t>TE</a:t>
            </a:r>
            <a:r>
              <a:rPr sz="1800" b="1" dirty="0" smtClean="0">
                <a:latin typeface="Arial"/>
                <a:cs typeface="Arial"/>
              </a:rPr>
              <a:t>(L</a:t>
            </a:r>
            <a:r>
              <a:rPr lang="en-US" b="1" dirty="0" err="1" smtClean="0">
                <a:latin typeface="Arial"/>
                <a:cs typeface="Arial"/>
              </a:rPr>
              <a:t>ong</a:t>
            </a:r>
            <a:r>
              <a:rPr lang="en-US" b="1" dirty="0" smtClean="0">
                <a:latin typeface="Arial"/>
                <a:cs typeface="Arial"/>
              </a:rPr>
              <a:t> Term Evolution</a:t>
            </a:r>
            <a:r>
              <a:rPr sz="1800" b="1" dirty="0" smtClean="0">
                <a:latin typeface="Arial"/>
                <a:cs typeface="Arial"/>
              </a:rPr>
              <a:t>,</a:t>
            </a:r>
            <a:r>
              <a:rPr sz="1800" b="1" spc="45" dirty="0" smtClean="0">
                <a:latin typeface="Arial"/>
                <a:cs typeface="Arial"/>
              </a:rPr>
              <a:t> </a:t>
            </a:r>
            <a:r>
              <a:rPr lang="zh-CN" altLang="en-US" sz="1800" b="1" spc="-5" dirty="0" smtClean="0">
                <a:latin typeface="微软雅黑"/>
                <a:cs typeface="Arial"/>
              </a:rPr>
              <a:t>长期演进）</a:t>
            </a:r>
            <a:endParaRPr sz="1800" dirty="0">
              <a:latin typeface="Arial"/>
              <a:cs typeface="Arial"/>
            </a:endParaRPr>
          </a:p>
        </p:txBody>
      </p:sp>
    </p:spTree>
    <p:extLst>
      <p:ext uri="{BB962C8B-B14F-4D97-AF65-F5344CB8AC3E}">
        <p14:creationId xmlns:p14="http://schemas.microsoft.com/office/powerpoint/2010/main" val="15860842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平台功能特性：延伸价值空间，提升管道价值</a:t>
            </a:r>
          </a:p>
        </p:txBody>
      </p:sp>
      <p:pic>
        <p:nvPicPr>
          <p:cNvPr id="137217" name="Picture 1"/>
          <p:cNvPicPr>
            <a:picLocks noChangeAspect="1" noChangeArrowheads="1"/>
          </p:cNvPicPr>
          <p:nvPr/>
        </p:nvPicPr>
        <p:blipFill>
          <a:blip r:embed="rId2"/>
          <a:srcRect/>
          <a:stretch>
            <a:fillRect/>
          </a:stretch>
        </p:blipFill>
        <p:spPr bwMode="auto">
          <a:xfrm>
            <a:off x="279400" y="1231900"/>
            <a:ext cx="11633200" cy="43942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基于中国电信的</a:t>
            </a:r>
            <a:r>
              <a:rPr lang="en-US" altLang="zh-CN" sz="2800" dirty="0" err="1"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平台对接流程</a:t>
            </a:r>
          </a:p>
        </p:txBody>
      </p:sp>
      <p:pic>
        <p:nvPicPr>
          <p:cNvPr id="95233" name="Picture 1"/>
          <p:cNvPicPr>
            <a:picLocks noChangeAspect="1" noChangeArrowheads="1"/>
          </p:cNvPicPr>
          <p:nvPr/>
        </p:nvPicPr>
        <p:blipFill>
          <a:blip r:embed="rId3"/>
          <a:srcRect/>
          <a:stretch>
            <a:fillRect/>
          </a:stretch>
        </p:blipFill>
        <p:spPr bwMode="auto">
          <a:xfrm>
            <a:off x="2034540" y="1046480"/>
            <a:ext cx="6438900" cy="5281028"/>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基于中国电信的</a:t>
            </a:r>
            <a:r>
              <a:rPr lang="en-US" altLang="zh-CN" sz="2800" dirty="0" err="1"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平台集成开发内容</a:t>
            </a:r>
          </a:p>
        </p:txBody>
      </p:sp>
      <p:pic>
        <p:nvPicPr>
          <p:cNvPr id="119810" name="Picture 2"/>
          <p:cNvPicPr>
            <a:picLocks noChangeAspect="1" noChangeArrowheads="1"/>
          </p:cNvPicPr>
          <p:nvPr/>
        </p:nvPicPr>
        <p:blipFill>
          <a:blip r:embed="rId3"/>
          <a:srcRect/>
          <a:stretch>
            <a:fillRect/>
          </a:stretch>
        </p:blipFill>
        <p:spPr bwMode="auto">
          <a:xfrm>
            <a:off x="952500" y="1073785"/>
            <a:ext cx="10888980" cy="5340832"/>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平台关键技术：离线命令下发管理</a:t>
            </a:r>
          </a:p>
        </p:txBody>
      </p:sp>
      <p:pic>
        <p:nvPicPr>
          <p:cNvPr id="136193" name="Picture 1"/>
          <p:cNvPicPr>
            <a:picLocks noChangeAspect="1" noChangeArrowheads="1"/>
          </p:cNvPicPr>
          <p:nvPr/>
        </p:nvPicPr>
        <p:blipFill>
          <a:blip r:embed="rId2"/>
          <a:srcRect/>
          <a:stretch>
            <a:fillRect/>
          </a:stretch>
        </p:blipFill>
        <p:spPr bwMode="auto">
          <a:xfrm>
            <a:off x="812800" y="1104900"/>
            <a:ext cx="9804400" cy="52578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平台关键技术：低功耗命令即时下发方案</a:t>
            </a:r>
          </a:p>
        </p:txBody>
      </p:sp>
      <p:pic>
        <p:nvPicPr>
          <p:cNvPr id="145410" name="Picture 2"/>
          <p:cNvPicPr>
            <a:picLocks noChangeAspect="1" noChangeArrowheads="1"/>
          </p:cNvPicPr>
          <p:nvPr/>
        </p:nvPicPr>
        <p:blipFill>
          <a:blip r:embed="rId2"/>
          <a:srcRect/>
          <a:stretch>
            <a:fillRect/>
          </a:stretch>
        </p:blipFill>
        <p:spPr bwMode="auto">
          <a:xfrm>
            <a:off x="1084580" y="1066800"/>
            <a:ext cx="9779000" cy="52578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平台关键技术：大批量远程低功耗升级</a:t>
            </a:r>
          </a:p>
        </p:txBody>
      </p:sp>
      <p:pic>
        <p:nvPicPr>
          <p:cNvPr id="146434" name="Picture 2"/>
          <p:cNvPicPr>
            <a:picLocks noChangeAspect="1" noChangeArrowheads="1"/>
          </p:cNvPicPr>
          <p:nvPr/>
        </p:nvPicPr>
        <p:blipFill>
          <a:blip r:embed="rId2"/>
          <a:srcRect/>
          <a:stretch>
            <a:fillRect/>
          </a:stretch>
        </p:blipFill>
        <p:spPr bwMode="auto">
          <a:xfrm>
            <a:off x="899795" y="1041400"/>
            <a:ext cx="9340850" cy="53086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IOT</a:t>
            </a:r>
            <a:r>
              <a:rPr lang="zh-CN" altLang="en-US" sz="2800" dirty="0" smtClean="0">
                <a:latin typeface="微软雅黑" panose="020B0503020204020204" pitchFamily="34" charset="-122"/>
                <a:ea typeface="微软雅黑" panose="020B0503020204020204" pitchFamily="34" charset="-122"/>
              </a:rPr>
              <a:t>平台关键技术：发挥端到端优势，实现故障快速定界</a:t>
            </a:r>
          </a:p>
        </p:txBody>
      </p:sp>
      <p:pic>
        <p:nvPicPr>
          <p:cNvPr id="147458" name="Picture 2"/>
          <p:cNvPicPr>
            <a:picLocks noChangeAspect="1" noChangeArrowheads="1"/>
          </p:cNvPicPr>
          <p:nvPr/>
        </p:nvPicPr>
        <p:blipFill>
          <a:blip r:embed="rId2"/>
          <a:srcRect/>
          <a:stretch>
            <a:fillRect/>
          </a:stretch>
        </p:blipFill>
        <p:spPr bwMode="auto">
          <a:xfrm>
            <a:off x="1018540" y="989330"/>
            <a:ext cx="10109200" cy="5168900"/>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目录</a:t>
            </a:r>
          </a:p>
        </p:txBody>
      </p:sp>
      <p:sp>
        <p:nvSpPr>
          <p:cNvPr id="4" name="标题 1"/>
          <p:cNvSpPr>
            <a:spLocks noGrp="1"/>
          </p:cNvSpPr>
          <p:nvPr>
            <p:ph type="title"/>
          </p:nvPr>
        </p:nvSpPr>
        <p:spPr>
          <a:xfrm>
            <a:off x="1397056" y="1188720"/>
            <a:ext cx="8166044" cy="4465320"/>
          </a:xfrm>
        </p:spPr>
        <p:txBody>
          <a:bodyPr>
            <a:normAutofit/>
          </a:bodyPr>
          <a:lstStyle/>
          <a:p>
            <a:pPr>
              <a:lnSpc>
                <a:spcPct val="200000"/>
              </a:lnSpc>
            </a:pPr>
            <a:r>
              <a:rPr lang="en-US" altLang="zh-CN" sz="2400" dirty="0" smtClean="0">
                <a:latin typeface="微软雅黑" panose="020B0503020204020204" charset="-122"/>
                <a:ea typeface="微软雅黑" panose="020B0503020204020204" charset="-122"/>
              </a:rPr>
              <a:t>1. </a:t>
            </a:r>
            <a:r>
              <a:rPr lang="zh-CN" altLang="en-US" sz="2400" dirty="0" smtClean="0">
                <a:latin typeface="微软雅黑" panose="020B0503020204020204" charset="-122"/>
                <a:ea typeface="微软雅黑" panose="020B0503020204020204" charset="-122"/>
              </a:rPr>
              <a:t>物联网发展趋势及</a:t>
            </a:r>
            <a:r>
              <a:rPr lang="en-US" altLang="zh-CN" sz="2400" dirty="0" smtClean="0">
                <a:latin typeface="微软雅黑" panose="020B0503020204020204" charset="-122"/>
                <a:ea typeface="微软雅黑" panose="020B0503020204020204" charset="-122"/>
              </a:rPr>
              <a:t>LPWA</a:t>
            </a:r>
            <a:r>
              <a:rPr lang="zh-CN" altLang="en-US" sz="2400" dirty="0" smtClean="0">
                <a:latin typeface="微软雅黑" panose="020B0503020204020204" charset="-122"/>
                <a:ea typeface="微软雅黑" panose="020B0503020204020204" charset="-122"/>
              </a:rPr>
              <a:t>兴起</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2. </a:t>
            </a:r>
            <a:r>
              <a:rPr lang="zh-CN" altLang="en-US" sz="2400" dirty="0" smtClean="0">
                <a:latin typeface="微软雅黑" panose="020B0503020204020204" charset="-122"/>
                <a:ea typeface="微软雅黑" panose="020B0503020204020204" charset="-122"/>
              </a:rPr>
              <a:t>窄带物联网</a:t>
            </a:r>
            <a:r>
              <a:rPr lang="en-US" altLang="zh-CN" sz="2400" dirty="0" smtClean="0">
                <a:latin typeface="微软雅黑" panose="020B0503020204020204" charset="-122"/>
                <a:ea typeface="微软雅黑" panose="020B0503020204020204" charset="-122"/>
              </a:rPr>
              <a:t>NB-</a:t>
            </a:r>
            <a:r>
              <a:rPr lang="en-US" altLang="zh-CN" sz="2400" dirty="0" err="1" smtClean="0">
                <a:latin typeface="微软雅黑" panose="020B0503020204020204" charset="-122"/>
                <a:ea typeface="微软雅黑" panose="020B0503020204020204" charset="-122"/>
              </a:rPr>
              <a:t>IoT</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400" dirty="0" smtClean="0">
                <a:latin typeface="微软雅黑" panose="020B0503020204020204" charset="-122"/>
                <a:ea typeface="微软雅黑" panose="020B0503020204020204" charset="-122"/>
              </a:rPr>
              <a:t>3. </a:t>
            </a:r>
            <a:r>
              <a:rPr lang="zh-CN" altLang="en-US" sz="2400" dirty="0" smtClean="0">
                <a:latin typeface="微软雅黑" panose="020B0503020204020204" charset="-122"/>
                <a:ea typeface="微软雅黑" panose="020B0503020204020204" charset="-122"/>
              </a:rPr>
              <a:t>基本</a:t>
            </a:r>
            <a:r>
              <a:rPr lang="en-US" altLang="zh-CN" sz="2400" dirty="0" smtClean="0">
                <a:latin typeface="微软雅黑" panose="020B0503020204020204" charset="-122"/>
                <a:ea typeface="微软雅黑" panose="020B0503020204020204" charset="-122"/>
              </a:rPr>
              <a:t>NB-</a:t>
            </a:r>
            <a:r>
              <a:rPr lang="en-US" altLang="zh-CN" sz="2400" dirty="0" err="1" smtClean="0">
                <a:latin typeface="微软雅黑" panose="020B0503020204020204" charset="-122"/>
                <a:ea typeface="微软雅黑" panose="020B0503020204020204" charset="-122"/>
              </a:rPr>
              <a:t>IoT</a:t>
            </a:r>
            <a:r>
              <a:rPr lang="zh-CN" altLang="en-US" sz="2400" dirty="0" smtClean="0">
                <a:latin typeface="微软雅黑" panose="020B0503020204020204" charset="-122"/>
                <a:ea typeface="微软雅黑" panose="020B0503020204020204" charset="-122"/>
              </a:rPr>
              <a:t>物联网应用系统的架构及开发</a:t>
            </a:r>
            <a:r>
              <a:rPr lang="en-US" altLang="zh-CN" sz="2400" dirty="0" smtClean="0">
                <a:latin typeface="微软雅黑" panose="020B0503020204020204" charset="-122"/>
                <a:ea typeface="微软雅黑" panose="020B0503020204020204" charset="-122"/>
              </a:rPr>
              <a:t/>
            </a:r>
            <a:br>
              <a:rPr lang="en-US" altLang="zh-CN" sz="2400" dirty="0" smtClean="0">
                <a:latin typeface="微软雅黑" panose="020B0503020204020204" charset="-122"/>
                <a:ea typeface="微软雅黑" panose="020B0503020204020204" charset="-122"/>
              </a:rPr>
            </a:br>
            <a:r>
              <a:rPr lang="en-US" altLang="zh-CN" sz="2800" b="1" dirty="0" smtClean="0">
                <a:solidFill>
                  <a:srgbClr val="0070C0"/>
                </a:solidFill>
                <a:latin typeface="微软雅黑" panose="020B0503020204020204" charset="-122"/>
                <a:ea typeface="微软雅黑" panose="020B0503020204020204" charset="-122"/>
              </a:rPr>
              <a:t>4. NB-</a:t>
            </a:r>
            <a:r>
              <a:rPr lang="en-US" altLang="zh-CN" sz="2800" b="1" dirty="0" err="1" smtClean="0">
                <a:solidFill>
                  <a:srgbClr val="0070C0"/>
                </a:solidFill>
                <a:latin typeface="微软雅黑" panose="020B0503020204020204" charset="-122"/>
                <a:ea typeface="微软雅黑" panose="020B0503020204020204" charset="-122"/>
              </a:rPr>
              <a:t>IoT</a:t>
            </a:r>
            <a:r>
              <a:rPr lang="zh-CN" altLang="en-US" sz="2800" b="1" dirty="0" smtClean="0">
                <a:solidFill>
                  <a:srgbClr val="0070C0"/>
                </a:solidFill>
                <a:latin typeface="微软雅黑" panose="020B0503020204020204" charset="-122"/>
                <a:ea typeface="微软雅黑" panose="020B0503020204020204" charset="-122"/>
              </a:rPr>
              <a:t>应用</a:t>
            </a:r>
            <a:r>
              <a:rPr lang="zh-CN" altLang="en-US" sz="2400" dirty="0" smtClean="0">
                <a:latin typeface="微软雅黑" panose="020B0503020204020204" charset="-122"/>
                <a:ea typeface="微软雅黑" panose="020B0503020204020204" charset="-122"/>
              </a:rPr>
              <a:t/>
            </a:r>
            <a:br>
              <a:rPr lang="zh-CN" altLang="en-US" sz="2400" dirty="0" smtClean="0">
                <a:latin typeface="微软雅黑" panose="020B0503020204020204" charset="-122"/>
                <a:ea typeface="微软雅黑" panose="020B0503020204020204" charset="-122"/>
              </a:rPr>
            </a:b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94" name="object 2"/>
          <p:cNvSpPr txBox="1">
            <a:spLocks noGrp="1"/>
          </p:cNvSpPr>
          <p:nvPr>
            <p:ph type="title"/>
          </p:nvPr>
        </p:nvSpPr>
        <p:spPr>
          <a:xfrm>
            <a:off x="228523" y="216535"/>
            <a:ext cx="11540388" cy="436017"/>
          </a:xfrm>
          <a:prstGeom prst="rect">
            <a:avLst/>
          </a:prstGeom>
        </p:spPr>
        <p:txBody>
          <a:bodyPr vert="horz" wrap="square" lIns="0" tIns="0" rIns="0" bIns="0" rtlCol="0">
            <a:spAutoFit/>
          </a:bodyPr>
          <a:lstStyle/>
          <a:p>
            <a:pPr marL="4445">
              <a:lnSpc>
                <a:spcPts val="3354"/>
              </a:lnSpc>
            </a:pPr>
            <a:r>
              <a:rPr lang="zh-CN" altLang="en-US" sz="3600" spc="-10" dirty="0" smtClean="0">
                <a:latin typeface="黑体" panose="02010609060101010101" pitchFamily="49" charset="-122"/>
                <a:ea typeface="黑体" panose="02010609060101010101" pitchFamily="49" charset="-122"/>
              </a:rPr>
              <a:t>典型应用：</a:t>
            </a:r>
            <a:r>
              <a:rPr sz="3600" spc="-10" dirty="0" err="1" smtClean="0">
                <a:latin typeface="黑体" panose="02010609060101010101" pitchFamily="49" charset="-122"/>
                <a:ea typeface="黑体" panose="02010609060101010101" pitchFamily="49" charset="-122"/>
              </a:rPr>
              <a:t>智慧城市</a:t>
            </a:r>
            <a:endParaRPr sz="3600" spc="-10" dirty="0">
              <a:latin typeface="黑体" panose="02010609060101010101" pitchFamily="49" charset="-122"/>
              <a:ea typeface="黑体" panose="02010609060101010101" pitchFamily="49" charset="-122"/>
            </a:endParaRPr>
          </a:p>
        </p:txBody>
      </p:sp>
      <p:sp>
        <p:nvSpPr>
          <p:cNvPr id="95" name="object 3"/>
          <p:cNvSpPr/>
          <p:nvPr/>
        </p:nvSpPr>
        <p:spPr>
          <a:xfrm>
            <a:off x="7811134" y="1053464"/>
            <a:ext cx="0" cy="5112385"/>
          </a:xfrm>
          <a:custGeom>
            <a:avLst/>
            <a:gdLst/>
            <a:ahLst/>
            <a:cxnLst/>
            <a:rect l="l" t="t" r="r" b="b"/>
            <a:pathLst>
              <a:path h="5112385">
                <a:moveTo>
                  <a:pt x="0" y="0"/>
                </a:moveTo>
                <a:lnTo>
                  <a:pt x="0" y="5111838"/>
                </a:lnTo>
              </a:path>
            </a:pathLst>
          </a:custGeom>
          <a:ln w="19050">
            <a:solidFill>
              <a:srgbClr val="7E7E7E"/>
            </a:solidFill>
            <a:prstDash val="lgDash"/>
          </a:ln>
        </p:spPr>
        <p:txBody>
          <a:bodyPr wrap="square" lIns="0" tIns="0" rIns="0" bIns="0" rtlCol="0"/>
          <a:lstStyle/>
          <a:p>
            <a:endParaRPr/>
          </a:p>
        </p:txBody>
      </p:sp>
      <p:sp>
        <p:nvSpPr>
          <p:cNvPr id="96" name="object 4"/>
          <p:cNvSpPr/>
          <p:nvPr/>
        </p:nvSpPr>
        <p:spPr>
          <a:xfrm>
            <a:off x="560831" y="947927"/>
            <a:ext cx="1845564" cy="335279"/>
          </a:xfrm>
          <a:prstGeom prst="rect">
            <a:avLst/>
          </a:prstGeom>
          <a:blipFill>
            <a:blip r:embed="rId2" cstate="print"/>
            <a:stretch>
              <a:fillRect/>
            </a:stretch>
          </a:blipFill>
        </p:spPr>
        <p:txBody>
          <a:bodyPr wrap="square" lIns="0" tIns="0" rIns="0" bIns="0" rtlCol="0"/>
          <a:lstStyle/>
          <a:p>
            <a:endParaRPr/>
          </a:p>
        </p:txBody>
      </p:sp>
      <p:sp>
        <p:nvSpPr>
          <p:cNvPr id="97" name="object 5"/>
          <p:cNvSpPr/>
          <p:nvPr/>
        </p:nvSpPr>
        <p:spPr>
          <a:xfrm>
            <a:off x="656844" y="918972"/>
            <a:ext cx="899160" cy="341375"/>
          </a:xfrm>
          <a:prstGeom prst="rect">
            <a:avLst/>
          </a:prstGeom>
          <a:blipFill>
            <a:blip r:embed="rId3" cstate="print"/>
            <a:stretch>
              <a:fillRect/>
            </a:stretch>
          </a:blipFill>
        </p:spPr>
        <p:txBody>
          <a:bodyPr wrap="square" lIns="0" tIns="0" rIns="0" bIns="0" rtlCol="0"/>
          <a:lstStyle/>
          <a:p>
            <a:endParaRPr/>
          </a:p>
        </p:txBody>
      </p:sp>
      <p:sp>
        <p:nvSpPr>
          <p:cNvPr id="98" name="object 6"/>
          <p:cNvSpPr/>
          <p:nvPr/>
        </p:nvSpPr>
        <p:spPr>
          <a:xfrm>
            <a:off x="617905" y="980719"/>
            <a:ext cx="1701800" cy="216535"/>
          </a:xfrm>
          <a:custGeom>
            <a:avLst/>
            <a:gdLst/>
            <a:ahLst/>
            <a:cxnLst/>
            <a:rect l="l" t="t" r="r" b="b"/>
            <a:pathLst>
              <a:path w="1701800" h="216534">
                <a:moveTo>
                  <a:pt x="0" y="216001"/>
                </a:moveTo>
                <a:lnTo>
                  <a:pt x="1701203" y="216001"/>
                </a:lnTo>
                <a:lnTo>
                  <a:pt x="1701203" y="0"/>
                </a:lnTo>
                <a:lnTo>
                  <a:pt x="0" y="0"/>
                </a:lnTo>
                <a:lnTo>
                  <a:pt x="0" y="216001"/>
                </a:lnTo>
                <a:close/>
              </a:path>
            </a:pathLst>
          </a:custGeom>
          <a:solidFill>
            <a:srgbClr val="00AF50"/>
          </a:solidFill>
        </p:spPr>
        <p:txBody>
          <a:bodyPr wrap="square" lIns="0" tIns="0" rIns="0" bIns="0" rtlCol="0"/>
          <a:lstStyle/>
          <a:p>
            <a:endParaRPr/>
          </a:p>
        </p:txBody>
      </p:sp>
      <p:sp>
        <p:nvSpPr>
          <p:cNvPr id="99" name="object 7"/>
          <p:cNvSpPr/>
          <p:nvPr/>
        </p:nvSpPr>
        <p:spPr>
          <a:xfrm>
            <a:off x="593940" y="980719"/>
            <a:ext cx="1725295" cy="216535"/>
          </a:xfrm>
          <a:custGeom>
            <a:avLst/>
            <a:gdLst/>
            <a:ahLst/>
            <a:cxnLst/>
            <a:rect l="l" t="t" r="r" b="b"/>
            <a:pathLst>
              <a:path w="1725295" h="216534">
                <a:moveTo>
                  <a:pt x="0" y="216001"/>
                </a:moveTo>
                <a:lnTo>
                  <a:pt x="1725168" y="216001"/>
                </a:lnTo>
                <a:lnTo>
                  <a:pt x="1725168" y="0"/>
                </a:lnTo>
                <a:lnTo>
                  <a:pt x="0" y="0"/>
                </a:lnTo>
                <a:lnTo>
                  <a:pt x="0" y="216001"/>
                </a:lnTo>
                <a:close/>
              </a:path>
            </a:pathLst>
          </a:custGeom>
          <a:ln w="12699">
            <a:solidFill>
              <a:srgbClr val="A6A6A6"/>
            </a:solidFill>
          </a:ln>
        </p:spPr>
        <p:txBody>
          <a:bodyPr wrap="square" lIns="0" tIns="0" rIns="0" bIns="0" rtlCol="0"/>
          <a:lstStyle/>
          <a:p>
            <a:endParaRPr/>
          </a:p>
        </p:txBody>
      </p:sp>
      <p:sp>
        <p:nvSpPr>
          <p:cNvPr id="100" name="object 8"/>
          <p:cNvSpPr/>
          <p:nvPr/>
        </p:nvSpPr>
        <p:spPr>
          <a:xfrm>
            <a:off x="329907" y="980719"/>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solidFill>
            <a:srgbClr val="7E7E7E"/>
          </a:solidFill>
        </p:spPr>
        <p:txBody>
          <a:bodyPr wrap="square" lIns="0" tIns="0" rIns="0" bIns="0" rtlCol="0"/>
          <a:lstStyle/>
          <a:p>
            <a:endParaRPr/>
          </a:p>
        </p:txBody>
      </p:sp>
      <p:sp>
        <p:nvSpPr>
          <p:cNvPr id="101" name="object 9"/>
          <p:cNvSpPr/>
          <p:nvPr/>
        </p:nvSpPr>
        <p:spPr>
          <a:xfrm>
            <a:off x="329907" y="980719"/>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ln w="12700">
            <a:solidFill>
              <a:srgbClr val="7E7E7E"/>
            </a:solidFill>
          </a:ln>
        </p:spPr>
        <p:txBody>
          <a:bodyPr wrap="square" lIns="0" tIns="0" rIns="0" bIns="0" rtlCol="0"/>
          <a:lstStyle/>
          <a:p>
            <a:endParaRPr/>
          </a:p>
        </p:txBody>
      </p:sp>
      <p:sp>
        <p:nvSpPr>
          <p:cNvPr id="102" name="object 10"/>
          <p:cNvSpPr txBox="1"/>
          <p:nvPr/>
        </p:nvSpPr>
        <p:spPr>
          <a:xfrm>
            <a:off x="424078" y="1005453"/>
            <a:ext cx="972819" cy="164465"/>
          </a:xfrm>
          <a:prstGeom prst="rect">
            <a:avLst/>
          </a:prstGeom>
        </p:spPr>
        <p:txBody>
          <a:bodyPr vert="horz" wrap="square" lIns="0" tIns="0" rIns="0" bIns="0" rtlCol="0">
            <a:spAutoFit/>
          </a:bodyPr>
          <a:lstStyle/>
          <a:p>
            <a:pPr marL="12700">
              <a:lnSpc>
                <a:spcPts val="1420"/>
              </a:lnSpc>
              <a:tabLst>
                <a:tab pos="349885" algn="l"/>
              </a:tabLst>
            </a:pPr>
            <a:r>
              <a:rPr sz="1875" i="1" spc="-44" baseline="4444" dirty="0">
                <a:solidFill>
                  <a:srgbClr val="FFFFFF"/>
                </a:solidFill>
                <a:latin typeface="Malgun Gothic"/>
                <a:cs typeface="Malgun Gothic"/>
              </a:rPr>
              <a:t>a	</a:t>
            </a:r>
            <a:r>
              <a:rPr sz="1200" spc="-30" dirty="0">
                <a:latin typeface="宋体"/>
                <a:cs typeface="宋体"/>
              </a:rPr>
              <a:t>智能停车</a:t>
            </a:r>
            <a:endParaRPr sz="1200">
              <a:latin typeface="宋体"/>
              <a:cs typeface="宋体"/>
            </a:endParaRPr>
          </a:p>
        </p:txBody>
      </p:sp>
      <p:sp>
        <p:nvSpPr>
          <p:cNvPr id="103" name="object 11"/>
          <p:cNvSpPr txBox="1"/>
          <p:nvPr/>
        </p:nvSpPr>
        <p:spPr>
          <a:xfrm>
            <a:off x="271678" y="4017193"/>
            <a:ext cx="1444625" cy="1508105"/>
          </a:xfrm>
          <a:prstGeom prst="rect">
            <a:avLst/>
          </a:prstGeom>
        </p:spPr>
        <p:txBody>
          <a:bodyPr vert="horz" wrap="square" lIns="0" tIns="0" rIns="0" bIns="0" rtlCol="0">
            <a:spAutoFit/>
          </a:bodyPr>
          <a:lstStyle/>
          <a:p>
            <a:pPr marL="12700" marR="5080">
              <a:lnSpc>
                <a:spcPct val="100000"/>
              </a:lnSpc>
            </a:pPr>
            <a:r>
              <a:rPr sz="1800" b="1" spc="5" dirty="0" err="1">
                <a:latin typeface="方正姚体" panose="02010601030101010101" pitchFamily="2" charset="-122"/>
                <a:ea typeface="方正姚体" panose="02010601030101010101" pitchFamily="2" charset="-122"/>
                <a:cs typeface="华文细黑"/>
              </a:rPr>
              <a:t>行业应</a:t>
            </a:r>
            <a:r>
              <a:rPr sz="1800" b="1" dirty="0" err="1">
                <a:latin typeface="方正姚体" panose="02010601030101010101" pitchFamily="2" charset="-122"/>
                <a:ea typeface="方正姚体" panose="02010601030101010101" pitchFamily="2" charset="-122"/>
                <a:cs typeface="华文细黑"/>
              </a:rPr>
              <a:t>用</a:t>
            </a:r>
            <a:r>
              <a:rPr sz="1800" b="1" dirty="0" smtClean="0">
                <a:latin typeface="方正姚体" panose="02010601030101010101" pitchFamily="2" charset="-122"/>
                <a:ea typeface="方正姚体" panose="02010601030101010101" pitchFamily="2" charset="-122"/>
                <a:cs typeface="华文细黑"/>
              </a:rPr>
              <a:t>：</a:t>
            </a:r>
            <a:endParaRPr lang="en-US" sz="1800" b="1"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监测车位是否有</a:t>
            </a:r>
            <a:r>
              <a:rPr sz="1600" spc="-5" dirty="0" smtClean="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车，将车位信息 上报到平台，通 过引导屏和终端 引导车主停车。</a:t>
            </a:r>
            <a:endParaRPr sz="1600" dirty="0">
              <a:latin typeface="方正姚体" panose="02010601030101010101" pitchFamily="2" charset="-122"/>
              <a:ea typeface="方正姚体" panose="02010601030101010101" pitchFamily="2" charset="-122"/>
              <a:cs typeface="华文细黑"/>
            </a:endParaRPr>
          </a:p>
        </p:txBody>
      </p:sp>
      <p:sp>
        <p:nvSpPr>
          <p:cNvPr id="104" name="object 12"/>
          <p:cNvSpPr/>
          <p:nvPr/>
        </p:nvSpPr>
        <p:spPr>
          <a:xfrm>
            <a:off x="475272" y="1281201"/>
            <a:ext cx="2377821" cy="1215618"/>
          </a:xfrm>
          <a:prstGeom prst="rect">
            <a:avLst/>
          </a:prstGeom>
          <a:blipFill>
            <a:blip r:embed="rId4" cstate="print"/>
            <a:stretch>
              <a:fillRect/>
            </a:stretch>
          </a:blipFill>
        </p:spPr>
        <p:txBody>
          <a:bodyPr wrap="square" lIns="0" tIns="0" rIns="0" bIns="0" rtlCol="0"/>
          <a:lstStyle/>
          <a:p>
            <a:endParaRPr/>
          </a:p>
        </p:txBody>
      </p:sp>
      <p:sp>
        <p:nvSpPr>
          <p:cNvPr id="105" name="object 13"/>
          <p:cNvSpPr/>
          <p:nvPr/>
        </p:nvSpPr>
        <p:spPr>
          <a:xfrm>
            <a:off x="473913" y="2013585"/>
            <a:ext cx="990295" cy="1626870"/>
          </a:xfrm>
          <a:prstGeom prst="rect">
            <a:avLst/>
          </a:prstGeom>
          <a:blipFill>
            <a:blip r:embed="rId5" cstate="print"/>
            <a:stretch>
              <a:fillRect/>
            </a:stretch>
          </a:blipFill>
        </p:spPr>
        <p:txBody>
          <a:bodyPr wrap="square" lIns="0" tIns="0" rIns="0" bIns="0" rtlCol="0"/>
          <a:lstStyle/>
          <a:p>
            <a:endParaRPr/>
          </a:p>
        </p:txBody>
      </p:sp>
      <p:sp>
        <p:nvSpPr>
          <p:cNvPr id="106" name="object 14"/>
          <p:cNvSpPr/>
          <p:nvPr/>
        </p:nvSpPr>
        <p:spPr>
          <a:xfrm>
            <a:off x="1464183" y="2648369"/>
            <a:ext cx="1388872" cy="803744"/>
          </a:xfrm>
          <a:prstGeom prst="rect">
            <a:avLst/>
          </a:prstGeom>
          <a:blipFill>
            <a:blip r:embed="rId6" cstate="print"/>
            <a:stretch>
              <a:fillRect/>
            </a:stretch>
          </a:blipFill>
        </p:spPr>
        <p:txBody>
          <a:bodyPr wrap="square" lIns="0" tIns="0" rIns="0" bIns="0" rtlCol="0"/>
          <a:lstStyle/>
          <a:p>
            <a:endParaRPr/>
          </a:p>
        </p:txBody>
      </p:sp>
      <p:sp>
        <p:nvSpPr>
          <p:cNvPr id="107" name="object 15"/>
          <p:cNvSpPr txBox="1"/>
          <p:nvPr/>
        </p:nvSpPr>
        <p:spPr>
          <a:xfrm>
            <a:off x="1458849" y="1336547"/>
            <a:ext cx="405130" cy="152400"/>
          </a:xfrm>
          <a:prstGeom prst="rect">
            <a:avLst/>
          </a:prstGeom>
        </p:spPr>
        <p:txBody>
          <a:bodyPr vert="horz" wrap="square" lIns="0" tIns="0" rIns="0" bIns="0" rtlCol="0">
            <a:spAutoFit/>
          </a:bodyPr>
          <a:lstStyle/>
          <a:p>
            <a:pPr marL="12700">
              <a:lnSpc>
                <a:spcPct val="100000"/>
              </a:lnSpc>
            </a:pPr>
            <a:r>
              <a:rPr sz="1000" spc="-10" dirty="0">
                <a:latin typeface="宋体"/>
                <a:cs typeface="宋体"/>
              </a:rPr>
              <a:t>停车场</a:t>
            </a:r>
            <a:endParaRPr sz="1000">
              <a:latin typeface="宋体"/>
              <a:cs typeface="宋体"/>
            </a:endParaRPr>
          </a:p>
        </p:txBody>
      </p:sp>
      <p:sp>
        <p:nvSpPr>
          <p:cNvPr id="108" name="object 16"/>
          <p:cNvSpPr txBox="1"/>
          <p:nvPr/>
        </p:nvSpPr>
        <p:spPr>
          <a:xfrm>
            <a:off x="1726183" y="3531996"/>
            <a:ext cx="229870" cy="152400"/>
          </a:xfrm>
          <a:prstGeom prst="rect">
            <a:avLst/>
          </a:prstGeom>
        </p:spPr>
        <p:txBody>
          <a:bodyPr vert="horz" wrap="square" lIns="0" tIns="0" rIns="0" bIns="0" rtlCol="0">
            <a:spAutoFit/>
          </a:bodyPr>
          <a:lstStyle/>
          <a:p>
            <a:pPr marL="12700">
              <a:lnSpc>
                <a:spcPct val="100000"/>
              </a:lnSpc>
            </a:pPr>
            <a:r>
              <a:rPr sz="1000" spc="-5" dirty="0">
                <a:latin typeface="Calibri"/>
                <a:cs typeface="Calibri"/>
              </a:rPr>
              <a:t>APP</a:t>
            </a:r>
            <a:endParaRPr sz="1000">
              <a:latin typeface="Calibri"/>
              <a:cs typeface="Calibri"/>
            </a:endParaRPr>
          </a:p>
        </p:txBody>
      </p:sp>
      <p:grpSp>
        <p:nvGrpSpPr>
          <p:cNvPr id="2" name="组合 2"/>
          <p:cNvGrpSpPr/>
          <p:nvPr/>
        </p:nvGrpSpPr>
        <p:grpSpPr>
          <a:xfrm>
            <a:off x="1877695" y="4017193"/>
            <a:ext cx="1849755" cy="1991472"/>
            <a:chOff x="1877695" y="4017193"/>
            <a:chExt cx="1849755" cy="1991472"/>
          </a:xfrm>
        </p:grpSpPr>
        <p:sp>
          <p:nvSpPr>
            <p:cNvPr id="109" name="object 17"/>
            <p:cNvSpPr txBox="1"/>
            <p:nvPr/>
          </p:nvSpPr>
          <p:spPr>
            <a:xfrm>
              <a:off x="1877695" y="4017193"/>
              <a:ext cx="1172845" cy="276999"/>
            </a:xfrm>
            <a:prstGeom prst="rect">
              <a:avLst/>
            </a:prstGeom>
          </p:spPr>
          <p:txBody>
            <a:bodyPr vert="horz" wrap="square" lIns="0" tIns="0" rIns="0" bIns="0" rtlCol="0">
              <a:spAutoFit/>
            </a:bodyPr>
            <a:lstStyle/>
            <a:p>
              <a:pPr marL="12700">
                <a:lnSpc>
                  <a:spcPct val="100000"/>
                </a:lnSpc>
              </a:pPr>
              <a:r>
                <a:rPr sz="1800" b="1" spc="5" dirty="0">
                  <a:latin typeface="方正姚体" panose="02010601030101010101" pitchFamily="2" charset="-122"/>
                  <a:ea typeface="方正姚体" panose="02010601030101010101" pitchFamily="2" charset="-122"/>
                  <a:cs typeface="华文细黑"/>
                </a:rPr>
                <a:t>业务特</a:t>
              </a:r>
              <a:r>
                <a:rPr sz="1800" b="1" dirty="0">
                  <a:latin typeface="方正姚体" panose="02010601030101010101" pitchFamily="2" charset="-122"/>
                  <a:ea typeface="方正姚体" panose="02010601030101010101" pitchFamily="2" charset="-122"/>
                  <a:cs typeface="华文细黑"/>
                </a:rPr>
                <a:t>点：</a:t>
              </a:r>
              <a:endParaRPr sz="1800" dirty="0">
                <a:latin typeface="方正姚体" panose="02010601030101010101" pitchFamily="2" charset="-122"/>
                <a:ea typeface="方正姚体" panose="02010601030101010101" pitchFamily="2" charset="-122"/>
                <a:cs typeface="华文细黑"/>
              </a:endParaRPr>
            </a:p>
          </p:txBody>
        </p:sp>
        <p:sp>
          <p:nvSpPr>
            <p:cNvPr id="110" name="object 18"/>
            <p:cNvSpPr txBox="1"/>
            <p:nvPr/>
          </p:nvSpPr>
          <p:spPr>
            <a:xfrm>
              <a:off x="1877695" y="4287497"/>
              <a:ext cx="1849755"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低速率小包业务为主</a:t>
              </a:r>
              <a:endParaRPr sz="1600" dirty="0">
                <a:latin typeface="方正姚体" panose="02010601030101010101" pitchFamily="2" charset="-122"/>
                <a:ea typeface="方正姚体" panose="02010601030101010101" pitchFamily="2" charset="-122"/>
                <a:cs typeface="华文细黑"/>
              </a:endParaRPr>
            </a:p>
          </p:txBody>
        </p:sp>
        <p:sp>
          <p:nvSpPr>
            <p:cNvPr id="111" name="object 19"/>
            <p:cNvSpPr txBox="1"/>
            <p:nvPr/>
          </p:nvSpPr>
          <p:spPr>
            <a:xfrm>
              <a:off x="1877695" y="4531337"/>
              <a:ext cx="1843658" cy="1477328"/>
            </a:xfrm>
            <a:prstGeom prst="rect">
              <a:avLst/>
            </a:prstGeom>
          </p:spPr>
          <p:txBody>
            <a:bodyPr vert="horz" wrap="square" lIns="0" tIns="0" rIns="0" bIns="0" rtlCol="0">
              <a:spAutoFit/>
            </a:bodyPr>
            <a:lstStyle/>
            <a:p>
              <a:pPr marL="12700" marR="5080">
                <a:lnSpc>
                  <a:spcPct val="100000"/>
                </a:lnSpc>
              </a:pPr>
              <a:r>
                <a:rPr sz="1600" spc="-5" dirty="0">
                  <a:latin typeface="方正姚体" panose="02010601030101010101" pitchFamily="2" charset="-122"/>
                  <a:ea typeface="方正姚体" panose="02010601030101010101" pitchFamily="2" charset="-122"/>
                  <a:cs typeface="华文细黑"/>
                </a:rPr>
                <a:t>移动性：</a:t>
              </a:r>
              <a:r>
                <a:rPr sz="1600" spc="5" dirty="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不要求</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时延</a:t>
              </a:r>
              <a:r>
                <a:rPr sz="1600" spc="-5" dirty="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不敏感</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能耗</a:t>
              </a:r>
              <a:r>
                <a:rPr sz="1600" spc="-5" dirty="0" err="1">
                  <a:latin typeface="方正姚体" panose="02010601030101010101" pitchFamily="2" charset="-122"/>
                  <a:ea typeface="方正姚体" panose="02010601030101010101" pitchFamily="2" charset="-122"/>
                  <a:cs typeface="华文细黑"/>
                </a:rPr>
                <a:t>：敏感</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成本</a:t>
              </a:r>
              <a:r>
                <a:rPr sz="1600" spc="-5" dirty="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敏感</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10" dirty="0" err="1" smtClean="0">
                  <a:latin typeface="方正姚体" panose="02010601030101010101" pitchFamily="2" charset="-122"/>
                  <a:ea typeface="方正姚体" panose="02010601030101010101" pitchFamily="2" charset="-122"/>
                  <a:cs typeface="华文细黑"/>
                </a:rPr>
                <a:t>可靠性</a:t>
              </a:r>
              <a:r>
                <a:rPr sz="1600" spc="-5" dirty="0">
                  <a:latin typeface="方正姚体" panose="02010601030101010101" pitchFamily="2" charset="-122"/>
                  <a:ea typeface="方正姚体" panose="02010601030101010101" pitchFamily="2" charset="-122"/>
                  <a:cs typeface="华文细黑"/>
                </a:rPr>
                <a:t>：</a:t>
              </a:r>
              <a:r>
                <a:rPr sz="1600" spc="5" dirty="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&gt;90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定位</a:t>
              </a:r>
              <a:r>
                <a:rPr sz="1600" spc="-5" dirty="0">
                  <a:latin typeface="方正姚体" panose="02010601030101010101" pitchFamily="2" charset="-122"/>
                  <a:ea typeface="方正姚体" panose="02010601030101010101" pitchFamily="2" charset="-122"/>
                  <a:cs typeface="华文细黑"/>
                </a:rPr>
                <a:t>： 不要求</a:t>
              </a:r>
              <a:endParaRPr sz="1600" dirty="0">
                <a:latin typeface="方正姚体" panose="02010601030101010101" pitchFamily="2" charset="-122"/>
                <a:ea typeface="方正姚体" panose="02010601030101010101" pitchFamily="2" charset="-122"/>
                <a:cs typeface="华文细黑"/>
              </a:endParaRPr>
            </a:p>
          </p:txBody>
        </p:sp>
      </p:grpSp>
      <p:sp>
        <p:nvSpPr>
          <p:cNvPr id="112" name="object 20"/>
          <p:cNvSpPr/>
          <p:nvPr/>
        </p:nvSpPr>
        <p:spPr>
          <a:xfrm>
            <a:off x="8423147" y="947927"/>
            <a:ext cx="1844040" cy="335279"/>
          </a:xfrm>
          <a:prstGeom prst="rect">
            <a:avLst/>
          </a:prstGeom>
          <a:blipFill>
            <a:blip r:embed="rId7" cstate="print"/>
            <a:stretch>
              <a:fillRect/>
            </a:stretch>
          </a:blipFill>
        </p:spPr>
        <p:txBody>
          <a:bodyPr wrap="square" lIns="0" tIns="0" rIns="0" bIns="0" rtlCol="0"/>
          <a:lstStyle/>
          <a:p>
            <a:endParaRPr/>
          </a:p>
        </p:txBody>
      </p:sp>
      <p:sp>
        <p:nvSpPr>
          <p:cNvPr id="113" name="object 21"/>
          <p:cNvSpPr/>
          <p:nvPr/>
        </p:nvSpPr>
        <p:spPr>
          <a:xfrm>
            <a:off x="8517635" y="918972"/>
            <a:ext cx="960120" cy="341375"/>
          </a:xfrm>
          <a:prstGeom prst="rect">
            <a:avLst/>
          </a:prstGeom>
          <a:blipFill>
            <a:blip r:embed="rId8" cstate="print"/>
            <a:stretch>
              <a:fillRect/>
            </a:stretch>
          </a:blipFill>
        </p:spPr>
        <p:txBody>
          <a:bodyPr wrap="square" lIns="0" tIns="0" rIns="0" bIns="0" rtlCol="0"/>
          <a:lstStyle/>
          <a:p>
            <a:endParaRPr/>
          </a:p>
        </p:txBody>
      </p:sp>
      <p:sp>
        <p:nvSpPr>
          <p:cNvPr id="114" name="object 22"/>
          <p:cNvSpPr/>
          <p:nvPr/>
        </p:nvSpPr>
        <p:spPr>
          <a:xfrm>
            <a:off x="8480132" y="980719"/>
            <a:ext cx="1701800" cy="216535"/>
          </a:xfrm>
          <a:custGeom>
            <a:avLst/>
            <a:gdLst/>
            <a:ahLst/>
            <a:cxnLst/>
            <a:rect l="l" t="t" r="r" b="b"/>
            <a:pathLst>
              <a:path w="1701800" h="216534">
                <a:moveTo>
                  <a:pt x="0" y="216001"/>
                </a:moveTo>
                <a:lnTo>
                  <a:pt x="1701203" y="216001"/>
                </a:lnTo>
                <a:lnTo>
                  <a:pt x="1701203" y="0"/>
                </a:lnTo>
                <a:lnTo>
                  <a:pt x="0" y="0"/>
                </a:lnTo>
                <a:lnTo>
                  <a:pt x="0" y="216001"/>
                </a:lnTo>
                <a:close/>
              </a:path>
            </a:pathLst>
          </a:custGeom>
          <a:solidFill>
            <a:srgbClr val="00AF50"/>
          </a:solidFill>
        </p:spPr>
        <p:txBody>
          <a:bodyPr wrap="square" lIns="0" tIns="0" rIns="0" bIns="0" rtlCol="0"/>
          <a:lstStyle/>
          <a:p>
            <a:endParaRPr/>
          </a:p>
        </p:txBody>
      </p:sp>
      <p:sp>
        <p:nvSpPr>
          <p:cNvPr id="115" name="object 23"/>
          <p:cNvSpPr/>
          <p:nvPr/>
        </p:nvSpPr>
        <p:spPr>
          <a:xfrm>
            <a:off x="8456168" y="980719"/>
            <a:ext cx="1725295" cy="216535"/>
          </a:xfrm>
          <a:custGeom>
            <a:avLst/>
            <a:gdLst/>
            <a:ahLst/>
            <a:cxnLst/>
            <a:rect l="l" t="t" r="r" b="b"/>
            <a:pathLst>
              <a:path w="1725295" h="216534">
                <a:moveTo>
                  <a:pt x="0" y="216001"/>
                </a:moveTo>
                <a:lnTo>
                  <a:pt x="1725168" y="216001"/>
                </a:lnTo>
                <a:lnTo>
                  <a:pt x="1725168" y="0"/>
                </a:lnTo>
                <a:lnTo>
                  <a:pt x="0" y="0"/>
                </a:lnTo>
                <a:lnTo>
                  <a:pt x="0" y="216001"/>
                </a:lnTo>
                <a:close/>
              </a:path>
            </a:pathLst>
          </a:custGeom>
          <a:ln w="12699">
            <a:solidFill>
              <a:srgbClr val="A6A6A6"/>
            </a:solidFill>
          </a:ln>
        </p:spPr>
        <p:txBody>
          <a:bodyPr wrap="square" lIns="0" tIns="0" rIns="0" bIns="0" rtlCol="0"/>
          <a:lstStyle/>
          <a:p>
            <a:endParaRPr/>
          </a:p>
        </p:txBody>
      </p:sp>
      <p:sp>
        <p:nvSpPr>
          <p:cNvPr id="116" name="object 24"/>
          <p:cNvSpPr txBox="1"/>
          <p:nvPr/>
        </p:nvSpPr>
        <p:spPr>
          <a:xfrm>
            <a:off x="8624443" y="1004792"/>
            <a:ext cx="695960" cy="184150"/>
          </a:xfrm>
          <a:prstGeom prst="rect">
            <a:avLst/>
          </a:prstGeom>
        </p:spPr>
        <p:txBody>
          <a:bodyPr vert="horz" wrap="square" lIns="0" tIns="0" rIns="0" bIns="0" rtlCol="0">
            <a:spAutoFit/>
          </a:bodyPr>
          <a:lstStyle/>
          <a:p>
            <a:pPr marL="12700">
              <a:lnSpc>
                <a:spcPct val="100000"/>
              </a:lnSpc>
            </a:pPr>
            <a:r>
              <a:rPr sz="1200" dirty="0">
                <a:latin typeface="宋体"/>
                <a:cs typeface="宋体"/>
              </a:rPr>
              <a:t>公共</a:t>
            </a:r>
            <a:r>
              <a:rPr sz="1200" dirty="0">
                <a:latin typeface="Malgun Gothic"/>
                <a:cs typeface="Malgun Gothic"/>
              </a:rPr>
              <a:t>/</a:t>
            </a:r>
            <a:r>
              <a:rPr sz="1200" dirty="0">
                <a:latin typeface="宋体"/>
                <a:cs typeface="宋体"/>
              </a:rPr>
              <a:t>安全</a:t>
            </a:r>
            <a:endParaRPr sz="1200">
              <a:latin typeface="宋体"/>
              <a:cs typeface="宋体"/>
            </a:endParaRPr>
          </a:p>
        </p:txBody>
      </p:sp>
      <p:sp>
        <p:nvSpPr>
          <p:cNvPr id="117" name="object 25"/>
          <p:cNvSpPr/>
          <p:nvPr/>
        </p:nvSpPr>
        <p:spPr>
          <a:xfrm>
            <a:off x="8192134" y="980719"/>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solidFill>
            <a:srgbClr val="7E7E7E"/>
          </a:solidFill>
        </p:spPr>
        <p:txBody>
          <a:bodyPr wrap="square" lIns="0" tIns="0" rIns="0" bIns="0" rtlCol="0"/>
          <a:lstStyle/>
          <a:p>
            <a:endParaRPr/>
          </a:p>
        </p:txBody>
      </p:sp>
      <p:sp>
        <p:nvSpPr>
          <p:cNvPr id="118" name="object 26"/>
          <p:cNvSpPr/>
          <p:nvPr/>
        </p:nvSpPr>
        <p:spPr>
          <a:xfrm>
            <a:off x="8192134" y="980719"/>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ln w="12700">
            <a:solidFill>
              <a:srgbClr val="7E7E7E"/>
            </a:solidFill>
          </a:ln>
        </p:spPr>
        <p:txBody>
          <a:bodyPr wrap="square" lIns="0" tIns="0" rIns="0" bIns="0" rtlCol="0"/>
          <a:lstStyle/>
          <a:p>
            <a:endParaRPr/>
          </a:p>
        </p:txBody>
      </p:sp>
      <p:sp>
        <p:nvSpPr>
          <p:cNvPr id="119" name="object 27"/>
          <p:cNvSpPr txBox="1"/>
          <p:nvPr/>
        </p:nvSpPr>
        <p:spPr>
          <a:xfrm>
            <a:off x="8291830" y="992753"/>
            <a:ext cx="97790" cy="186055"/>
          </a:xfrm>
          <a:prstGeom prst="rect">
            <a:avLst/>
          </a:prstGeom>
        </p:spPr>
        <p:txBody>
          <a:bodyPr vert="horz" wrap="square" lIns="0" tIns="0" rIns="0" bIns="0" rtlCol="0">
            <a:spAutoFit/>
          </a:bodyPr>
          <a:lstStyle/>
          <a:p>
            <a:pPr marL="12700">
              <a:lnSpc>
                <a:spcPct val="100000"/>
              </a:lnSpc>
            </a:pPr>
            <a:r>
              <a:rPr sz="1250" i="1" spc="-25" dirty="0">
                <a:solidFill>
                  <a:srgbClr val="FFFFFF"/>
                </a:solidFill>
                <a:latin typeface="Malgun Gothic"/>
                <a:cs typeface="Malgun Gothic"/>
              </a:rPr>
              <a:t>c</a:t>
            </a:r>
            <a:endParaRPr sz="1250">
              <a:latin typeface="Malgun Gothic"/>
              <a:cs typeface="Malgun Gothic"/>
            </a:endParaRPr>
          </a:p>
        </p:txBody>
      </p:sp>
      <p:grpSp>
        <p:nvGrpSpPr>
          <p:cNvPr id="3" name="组合 5"/>
          <p:cNvGrpSpPr/>
          <p:nvPr/>
        </p:nvGrpSpPr>
        <p:grpSpPr>
          <a:xfrm>
            <a:off x="7926069" y="3978440"/>
            <a:ext cx="1731010" cy="1986951"/>
            <a:chOff x="7926069" y="3978440"/>
            <a:chExt cx="1731010" cy="1986951"/>
          </a:xfrm>
        </p:grpSpPr>
        <p:sp>
          <p:nvSpPr>
            <p:cNvPr id="120" name="object 28"/>
            <p:cNvSpPr txBox="1"/>
            <p:nvPr/>
          </p:nvSpPr>
          <p:spPr>
            <a:xfrm>
              <a:off x="7926069" y="3978440"/>
              <a:ext cx="1172845" cy="276999"/>
            </a:xfrm>
            <a:prstGeom prst="rect">
              <a:avLst/>
            </a:prstGeom>
          </p:spPr>
          <p:txBody>
            <a:bodyPr vert="horz" wrap="square" lIns="0" tIns="0" rIns="0" bIns="0" rtlCol="0">
              <a:spAutoFit/>
            </a:bodyPr>
            <a:lstStyle/>
            <a:p>
              <a:pPr marL="12700">
                <a:lnSpc>
                  <a:spcPct val="100000"/>
                </a:lnSpc>
              </a:pPr>
              <a:r>
                <a:rPr sz="1800" b="1" spc="0" dirty="0">
                  <a:latin typeface="方正姚体" panose="02010601030101010101" pitchFamily="2" charset="-122"/>
                  <a:ea typeface="方正姚体" panose="02010601030101010101" pitchFamily="2" charset="-122"/>
                  <a:cs typeface="华文细黑"/>
                </a:rPr>
                <a:t>行业应</a:t>
              </a:r>
              <a:r>
                <a:rPr sz="1800" b="1" spc="-5" dirty="0">
                  <a:latin typeface="方正姚体" panose="02010601030101010101" pitchFamily="2" charset="-122"/>
                  <a:ea typeface="方正姚体" panose="02010601030101010101" pitchFamily="2" charset="-122"/>
                  <a:cs typeface="华文细黑"/>
                </a:rPr>
                <a:t>用：</a:t>
              </a:r>
              <a:endParaRPr sz="1800" dirty="0">
                <a:latin typeface="方正姚体" panose="02010601030101010101" pitchFamily="2" charset="-122"/>
                <a:ea typeface="方正姚体" panose="02010601030101010101" pitchFamily="2" charset="-122"/>
                <a:cs typeface="华文细黑"/>
              </a:endParaRPr>
            </a:p>
          </p:txBody>
        </p:sp>
        <p:sp>
          <p:nvSpPr>
            <p:cNvPr id="121" name="object 29"/>
            <p:cNvSpPr txBox="1"/>
            <p:nvPr/>
          </p:nvSpPr>
          <p:spPr>
            <a:xfrm>
              <a:off x="7926069" y="4241842"/>
              <a:ext cx="1731010" cy="1723549"/>
            </a:xfrm>
            <a:prstGeom prst="rect">
              <a:avLst/>
            </a:prstGeom>
          </p:spPr>
          <p:txBody>
            <a:bodyPr vert="horz" wrap="square" lIns="0" tIns="0" rIns="0" bIns="0" rtlCol="0">
              <a:spAutoFit/>
            </a:bodyPr>
            <a:lstStyle/>
            <a:p>
              <a:pPr marR="5080" algn="just">
                <a:lnSpc>
                  <a:spcPct val="100000"/>
                </a:lnSpc>
              </a:pPr>
              <a:r>
                <a:rPr sz="1600" spc="-5" dirty="0" err="1" smtClean="0">
                  <a:latin typeface="方正姚体" panose="02010601030101010101" pitchFamily="2" charset="-122"/>
                  <a:ea typeface="方正姚体" panose="02010601030101010101" pitchFamily="2" charset="-122"/>
                  <a:cs typeface="华文细黑"/>
                </a:rPr>
                <a:t>智能垃圾箱</a:t>
              </a:r>
              <a:r>
                <a:rPr sz="1600" spc="-5" dirty="0" err="1">
                  <a:latin typeface="方正姚体" panose="02010601030101010101" pitchFamily="2" charset="-122"/>
                  <a:ea typeface="方正姚体" panose="02010601030101010101" pitchFamily="2" charset="-122"/>
                  <a:cs typeface="华文细黑"/>
                </a:rPr>
                <a:t>：</a:t>
              </a:r>
              <a:r>
                <a:rPr sz="1600" spc="-5" dirty="0" err="1" smtClean="0">
                  <a:latin typeface="方正姚体" panose="02010601030101010101" pitchFamily="2" charset="-122"/>
                  <a:ea typeface="方正姚体" panose="02010601030101010101" pitchFamily="2" charset="-122"/>
                  <a:cs typeface="华文细黑"/>
                </a:rPr>
                <a:t>太阳能供电</a:t>
              </a:r>
              <a:r>
                <a:rPr sz="1600" spc="-5" dirty="0" err="1">
                  <a:latin typeface="方正姚体" panose="02010601030101010101" pitchFamily="2" charset="-122"/>
                  <a:ea typeface="方正姚体" panose="02010601030101010101" pitchFamily="2" charset="-122"/>
                  <a:cs typeface="华文细黑"/>
                </a:rPr>
                <a:t>，</a:t>
              </a:r>
              <a:r>
                <a:rPr sz="1600" spc="-5" dirty="0" err="1" smtClean="0">
                  <a:latin typeface="方正姚体" panose="02010601030101010101" pitchFamily="2" charset="-122"/>
                  <a:ea typeface="方正姚体" panose="02010601030101010101" pitchFamily="2" charset="-122"/>
                  <a:cs typeface="华文细黑"/>
                </a:rPr>
                <a:t>实时</a:t>
              </a:r>
              <a:r>
                <a:rPr sz="1600" spc="-10" dirty="0" err="1" smtClean="0">
                  <a:latin typeface="方正姚体" panose="02010601030101010101" pitchFamily="2" charset="-122"/>
                  <a:ea typeface="方正姚体" panose="02010601030101010101" pitchFamily="2" charset="-122"/>
                  <a:cs typeface="华文细黑"/>
                </a:rPr>
                <a:t>监控垃圾箱是否</a:t>
              </a:r>
              <a:r>
                <a:rPr sz="1600" spc="-5" dirty="0" err="1" smtClean="0">
                  <a:latin typeface="方正姚体" panose="02010601030101010101" pitchFamily="2" charset="-122"/>
                  <a:ea typeface="方正姚体" panose="02010601030101010101" pitchFamily="2" charset="-122"/>
                  <a:cs typeface="华文细黑"/>
                </a:rPr>
                <a:t>满</a:t>
              </a:r>
              <a:r>
                <a:rPr sz="1600" spc="-5" dirty="0">
                  <a:latin typeface="方正姚体" panose="02010601030101010101" pitchFamily="2" charset="-122"/>
                  <a:ea typeface="方正姚体" panose="02010601030101010101" pitchFamily="2" charset="-122"/>
                  <a:cs typeface="华文细黑"/>
                </a:rPr>
                <a:t>。</a:t>
              </a:r>
              <a:endParaRPr sz="1600" dirty="0">
                <a:latin typeface="方正姚体" panose="02010601030101010101" pitchFamily="2" charset="-122"/>
                <a:ea typeface="方正姚体" panose="02010601030101010101" pitchFamily="2" charset="-122"/>
                <a:cs typeface="华文细黑"/>
              </a:endParaRPr>
            </a:p>
            <a:p>
              <a:pPr marR="5080" algn="just">
                <a:lnSpc>
                  <a:spcPct val="100000"/>
                </a:lnSpc>
                <a:tabLst>
                  <a:tab pos="180975" algn="l"/>
                </a:tabLst>
              </a:pPr>
              <a:r>
                <a:rPr sz="1600" spc="-5" dirty="0" err="1" smtClean="0">
                  <a:latin typeface="方正姚体" panose="02010601030101010101" pitchFamily="2" charset="-122"/>
                  <a:ea typeface="方正姚体" panose="02010601030101010101" pitchFamily="2" charset="-122"/>
                  <a:cs typeface="华文细黑"/>
                </a:rPr>
                <a:t>城市路灯监控：下发路灯配置信息</a:t>
              </a:r>
              <a:r>
                <a:rPr sz="1600" spc="-5" dirty="0" err="1">
                  <a:latin typeface="方正姚体" panose="02010601030101010101" pitchFamily="2" charset="-122"/>
                  <a:ea typeface="方正姚体" panose="02010601030101010101" pitchFamily="2" charset="-122"/>
                  <a:cs typeface="华文细黑"/>
                </a:rPr>
                <a:t>，</a:t>
              </a:r>
              <a:r>
                <a:rPr sz="1600" spc="-5" dirty="0" err="1" smtClean="0">
                  <a:latin typeface="方正姚体" panose="02010601030101010101" pitchFamily="2" charset="-122"/>
                  <a:ea typeface="方正姚体" panose="02010601030101010101" pitchFamily="2" charset="-122"/>
                  <a:cs typeface="华文细黑"/>
                </a:rPr>
                <a:t>上报故障告警信息</a:t>
              </a:r>
              <a:r>
                <a:rPr sz="1600" spc="-5" dirty="0">
                  <a:latin typeface="方正姚体" panose="02010601030101010101" pitchFamily="2" charset="-122"/>
                  <a:ea typeface="方正姚体" panose="02010601030101010101" pitchFamily="2" charset="-122"/>
                  <a:cs typeface="华文细黑"/>
                </a:rPr>
                <a:t>。</a:t>
              </a:r>
              <a:endParaRPr sz="1600" dirty="0">
                <a:latin typeface="方正姚体" panose="02010601030101010101" pitchFamily="2" charset="-122"/>
                <a:ea typeface="方正姚体" panose="02010601030101010101" pitchFamily="2" charset="-122"/>
                <a:cs typeface="华文细黑"/>
              </a:endParaRPr>
            </a:p>
          </p:txBody>
        </p:sp>
      </p:grpSp>
      <p:sp>
        <p:nvSpPr>
          <p:cNvPr id="122" name="object 30"/>
          <p:cNvSpPr/>
          <p:nvPr/>
        </p:nvSpPr>
        <p:spPr>
          <a:xfrm>
            <a:off x="8443721" y="2522473"/>
            <a:ext cx="2906903" cy="1348232"/>
          </a:xfrm>
          <a:prstGeom prst="rect">
            <a:avLst/>
          </a:prstGeom>
          <a:blipFill>
            <a:blip r:embed="rId9" cstate="print"/>
            <a:stretch>
              <a:fillRect/>
            </a:stretch>
          </a:blipFill>
        </p:spPr>
        <p:txBody>
          <a:bodyPr wrap="square" lIns="0" tIns="0" rIns="0" bIns="0" rtlCol="0"/>
          <a:lstStyle/>
          <a:p>
            <a:endParaRPr/>
          </a:p>
        </p:txBody>
      </p:sp>
      <p:sp>
        <p:nvSpPr>
          <p:cNvPr id="123" name="object 31"/>
          <p:cNvSpPr/>
          <p:nvPr/>
        </p:nvSpPr>
        <p:spPr>
          <a:xfrm>
            <a:off x="8427084" y="1439989"/>
            <a:ext cx="1865249" cy="1005014"/>
          </a:xfrm>
          <a:prstGeom prst="rect">
            <a:avLst/>
          </a:prstGeom>
          <a:blipFill>
            <a:blip r:embed="rId10" cstate="print"/>
            <a:stretch>
              <a:fillRect/>
            </a:stretch>
          </a:blipFill>
        </p:spPr>
        <p:txBody>
          <a:bodyPr wrap="square" lIns="0" tIns="0" rIns="0" bIns="0" rtlCol="0"/>
          <a:lstStyle/>
          <a:p>
            <a:endParaRPr/>
          </a:p>
        </p:txBody>
      </p:sp>
      <p:sp>
        <p:nvSpPr>
          <p:cNvPr id="124" name="object 32"/>
          <p:cNvSpPr/>
          <p:nvPr/>
        </p:nvSpPr>
        <p:spPr>
          <a:xfrm>
            <a:off x="10288143" y="1970341"/>
            <a:ext cx="1150708" cy="413067"/>
          </a:xfrm>
          <a:prstGeom prst="rect">
            <a:avLst/>
          </a:prstGeom>
          <a:blipFill>
            <a:blip r:embed="rId11" cstate="print"/>
            <a:stretch>
              <a:fillRect/>
            </a:stretch>
          </a:blipFill>
        </p:spPr>
        <p:txBody>
          <a:bodyPr wrap="square" lIns="0" tIns="0" rIns="0" bIns="0" rtlCol="0"/>
          <a:lstStyle/>
          <a:p>
            <a:endParaRPr/>
          </a:p>
        </p:txBody>
      </p:sp>
      <p:sp>
        <p:nvSpPr>
          <p:cNvPr id="125" name="object 33"/>
          <p:cNvSpPr txBox="1"/>
          <p:nvPr/>
        </p:nvSpPr>
        <p:spPr>
          <a:xfrm>
            <a:off x="9327260" y="2229238"/>
            <a:ext cx="657860" cy="152400"/>
          </a:xfrm>
          <a:prstGeom prst="rect">
            <a:avLst/>
          </a:prstGeom>
        </p:spPr>
        <p:txBody>
          <a:bodyPr vert="horz" wrap="square" lIns="0" tIns="0" rIns="0" bIns="0" rtlCol="0">
            <a:spAutoFit/>
          </a:bodyPr>
          <a:lstStyle/>
          <a:p>
            <a:pPr marL="12700">
              <a:lnSpc>
                <a:spcPct val="100000"/>
              </a:lnSpc>
            </a:pPr>
            <a:r>
              <a:rPr sz="1000" spc="-5" dirty="0">
                <a:solidFill>
                  <a:srgbClr val="FF0000"/>
                </a:solidFill>
                <a:latin typeface="宋体"/>
                <a:cs typeface="宋体"/>
              </a:rPr>
              <a:t>智能垃圾箱</a:t>
            </a:r>
            <a:endParaRPr sz="1000">
              <a:latin typeface="宋体"/>
              <a:cs typeface="宋体"/>
            </a:endParaRPr>
          </a:p>
        </p:txBody>
      </p:sp>
      <p:sp>
        <p:nvSpPr>
          <p:cNvPr id="126" name="object 34"/>
          <p:cNvSpPr txBox="1"/>
          <p:nvPr/>
        </p:nvSpPr>
        <p:spPr>
          <a:xfrm>
            <a:off x="8686927" y="2939422"/>
            <a:ext cx="531495" cy="152400"/>
          </a:xfrm>
          <a:prstGeom prst="rect">
            <a:avLst/>
          </a:prstGeom>
        </p:spPr>
        <p:txBody>
          <a:bodyPr vert="horz" wrap="square" lIns="0" tIns="0" rIns="0" bIns="0" rtlCol="0">
            <a:spAutoFit/>
          </a:bodyPr>
          <a:lstStyle/>
          <a:p>
            <a:pPr marL="12700">
              <a:lnSpc>
                <a:spcPct val="100000"/>
              </a:lnSpc>
            </a:pPr>
            <a:r>
              <a:rPr sz="1000" spc="-5" dirty="0">
                <a:latin typeface="宋体"/>
                <a:cs typeface="宋体"/>
              </a:rPr>
              <a:t>路灯监测</a:t>
            </a:r>
            <a:endParaRPr sz="1000">
              <a:latin typeface="宋体"/>
              <a:cs typeface="宋体"/>
            </a:endParaRPr>
          </a:p>
        </p:txBody>
      </p:sp>
      <p:sp>
        <p:nvSpPr>
          <p:cNvPr id="127" name="object 35"/>
          <p:cNvSpPr/>
          <p:nvPr/>
        </p:nvSpPr>
        <p:spPr>
          <a:xfrm>
            <a:off x="9738994" y="1364348"/>
            <a:ext cx="1153020" cy="570623"/>
          </a:xfrm>
          <a:prstGeom prst="rect">
            <a:avLst/>
          </a:prstGeom>
          <a:blipFill>
            <a:blip r:embed="rId12" cstate="print"/>
            <a:stretch>
              <a:fillRect/>
            </a:stretch>
          </a:blipFill>
        </p:spPr>
        <p:txBody>
          <a:bodyPr wrap="square" lIns="0" tIns="0" rIns="0" bIns="0" rtlCol="0"/>
          <a:lstStyle/>
          <a:p>
            <a:endParaRPr/>
          </a:p>
        </p:txBody>
      </p:sp>
      <p:sp>
        <p:nvSpPr>
          <p:cNvPr id="128" name="object 36"/>
          <p:cNvSpPr txBox="1"/>
          <p:nvPr/>
        </p:nvSpPr>
        <p:spPr>
          <a:xfrm>
            <a:off x="9880218" y="3978440"/>
            <a:ext cx="2297812" cy="2000548"/>
          </a:xfrm>
          <a:prstGeom prst="rect">
            <a:avLst/>
          </a:prstGeom>
        </p:spPr>
        <p:txBody>
          <a:bodyPr vert="horz" wrap="square" lIns="0" tIns="0" rIns="0" bIns="0" rtlCol="0">
            <a:spAutoFit/>
          </a:bodyPr>
          <a:lstStyle/>
          <a:p>
            <a:pPr marL="12700" marR="5080">
              <a:lnSpc>
                <a:spcPct val="100000"/>
              </a:lnSpc>
            </a:pPr>
            <a:r>
              <a:rPr sz="1800" b="1" spc="0" dirty="0">
                <a:latin typeface="方正姚体" panose="02010601030101010101" pitchFamily="2" charset="-122"/>
                <a:ea typeface="方正姚体" panose="02010601030101010101" pitchFamily="2" charset="-122"/>
                <a:cs typeface="华文细黑"/>
              </a:rPr>
              <a:t>业务特</a:t>
            </a:r>
            <a:r>
              <a:rPr sz="1800" b="1" spc="-5" dirty="0">
                <a:latin typeface="方正姚体" panose="02010601030101010101" pitchFamily="2" charset="-122"/>
                <a:ea typeface="方正姚体" panose="02010601030101010101" pitchFamily="2" charset="-122"/>
                <a:cs typeface="华文细黑"/>
              </a:rPr>
              <a:t>点： </a:t>
            </a:r>
            <a:endParaRPr lang="en-US" sz="1800" b="1"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低速率小包业务为主</a:t>
            </a:r>
            <a:r>
              <a:rPr sz="1600" spc="-5" dirty="0" smtClean="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移动性：不要求</a:t>
            </a:r>
            <a:r>
              <a:rPr sz="1600" spc="-5" dirty="0" smtClean="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10" dirty="0" err="1" smtClean="0">
                <a:latin typeface="方正姚体" panose="02010601030101010101" pitchFamily="2" charset="-122"/>
                <a:ea typeface="方正姚体" panose="02010601030101010101" pitchFamily="2" charset="-122"/>
                <a:cs typeface="华文细黑"/>
              </a:rPr>
              <a:t>时延</a:t>
            </a:r>
            <a:r>
              <a:rPr sz="1600" spc="-5" dirty="0" err="1" smtClean="0">
                <a:latin typeface="方正姚体" panose="02010601030101010101" pitchFamily="2" charset="-122"/>
                <a:ea typeface="方正姚体" panose="02010601030101010101" pitchFamily="2" charset="-122"/>
                <a:cs typeface="华文细黑"/>
              </a:rPr>
              <a:t>：</a:t>
            </a:r>
            <a:r>
              <a:rPr sz="1600" spc="-10" dirty="0" err="1" smtClean="0">
                <a:latin typeface="方正姚体" panose="02010601030101010101" pitchFamily="2" charset="-122"/>
                <a:ea typeface="方正姚体" panose="02010601030101010101" pitchFamily="2" charset="-122"/>
                <a:cs typeface="华文细黑"/>
              </a:rPr>
              <a:t>不敏感</a:t>
            </a:r>
            <a:r>
              <a:rPr sz="1600" spc="-10" dirty="0" smtClean="0">
                <a:latin typeface="方正姚体" panose="02010601030101010101" pitchFamily="2" charset="-122"/>
                <a:ea typeface="方正姚体" panose="02010601030101010101" pitchFamily="2" charset="-122"/>
                <a:cs typeface="华文细黑"/>
              </a:rPr>
              <a:t> </a:t>
            </a:r>
            <a:endParaRPr lang="en-US" sz="1600" spc="-10"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能耗</a:t>
            </a:r>
            <a:r>
              <a:rPr sz="1600" spc="-5" dirty="0" err="1">
                <a:latin typeface="方正姚体" panose="02010601030101010101" pitchFamily="2" charset="-122"/>
                <a:ea typeface="方正姚体" panose="02010601030101010101" pitchFamily="2" charset="-122"/>
                <a:cs typeface="华文细黑"/>
              </a:rPr>
              <a:t>：不敏感（</a:t>
            </a:r>
            <a:r>
              <a:rPr sz="1600" spc="-5" dirty="0" err="1" smtClean="0">
                <a:latin typeface="方正姚体" panose="02010601030101010101" pitchFamily="2" charset="-122"/>
                <a:ea typeface="方正姚体" panose="02010601030101010101" pitchFamily="2" charset="-122"/>
                <a:cs typeface="华文细黑"/>
              </a:rPr>
              <a:t>太阳能</a:t>
            </a:r>
            <a:r>
              <a:rPr sz="1600" spc="-5" dirty="0">
                <a:latin typeface="方正姚体" panose="02010601030101010101" pitchFamily="2" charset="-122"/>
                <a:ea typeface="方正姚体" panose="02010601030101010101" pitchFamily="2" charset="-122"/>
                <a:cs typeface="华文细黑"/>
              </a:rPr>
              <a:t>）</a:t>
            </a:r>
            <a:endParaRPr sz="1600" dirty="0">
              <a:latin typeface="方正姚体" panose="02010601030101010101" pitchFamily="2" charset="-122"/>
              <a:ea typeface="方正姚体" panose="02010601030101010101" pitchFamily="2" charset="-122"/>
              <a:cs typeface="华文细黑"/>
            </a:endParaRPr>
          </a:p>
          <a:p>
            <a:pPr marL="12700" marR="562610">
              <a:lnSpc>
                <a:spcPct val="100000"/>
              </a:lnSpc>
            </a:pPr>
            <a:r>
              <a:rPr sz="1600" spc="-5" dirty="0">
                <a:latin typeface="方正姚体" panose="02010601030101010101" pitchFamily="2" charset="-122"/>
                <a:ea typeface="方正姚体" panose="02010601030101010101" pitchFamily="2" charset="-122"/>
                <a:cs typeface="华文细黑"/>
              </a:rPr>
              <a:t>成本： </a:t>
            </a:r>
            <a:r>
              <a:rPr sz="1600" spc="-5" dirty="0" err="1">
                <a:latin typeface="方正姚体" panose="02010601030101010101" pitchFamily="2" charset="-122"/>
                <a:ea typeface="方正姚体" panose="02010601030101010101" pitchFamily="2" charset="-122"/>
                <a:cs typeface="华文细黑"/>
              </a:rPr>
              <a:t>敏感</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62610">
              <a:lnSpc>
                <a:spcPct val="100000"/>
              </a:lnSpc>
            </a:pPr>
            <a:r>
              <a:rPr sz="1600" spc="-5" dirty="0" err="1" smtClean="0">
                <a:latin typeface="方正姚体" panose="02010601030101010101" pitchFamily="2" charset="-122"/>
                <a:ea typeface="方正姚体" panose="02010601030101010101" pitchFamily="2" charset="-122"/>
                <a:cs typeface="华文细黑"/>
              </a:rPr>
              <a:t>可靠性</a:t>
            </a:r>
            <a:r>
              <a:rPr sz="1600" spc="-5" dirty="0">
                <a:latin typeface="方正姚体" panose="02010601030101010101" pitchFamily="2" charset="-122"/>
                <a:ea typeface="方正姚体" panose="02010601030101010101" pitchFamily="2" charset="-122"/>
                <a:cs typeface="华文细黑"/>
              </a:rPr>
              <a:t>：</a:t>
            </a:r>
            <a:r>
              <a:rPr sz="1600" spc="10" dirty="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&gt;90 </a:t>
            </a:r>
            <a:endParaRPr lang="en-US" sz="1600" spc="-5" dirty="0" smtClean="0">
              <a:latin typeface="方正姚体" panose="02010601030101010101" pitchFamily="2" charset="-122"/>
              <a:ea typeface="方正姚体" panose="02010601030101010101" pitchFamily="2" charset="-122"/>
              <a:cs typeface="华文细黑"/>
            </a:endParaRPr>
          </a:p>
          <a:p>
            <a:pPr marL="12700" marR="562610">
              <a:lnSpc>
                <a:spcPct val="100000"/>
              </a:lnSpc>
            </a:pPr>
            <a:r>
              <a:rPr sz="1600" spc="-5" dirty="0" err="1" smtClean="0">
                <a:latin typeface="方正姚体" panose="02010601030101010101" pitchFamily="2" charset="-122"/>
                <a:ea typeface="方正姚体" panose="02010601030101010101" pitchFamily="2" charset="-122"/>
                <a:cs typeface="华文细黑"/>
              </a:rPr>
              <a:t>定位：不要求</a:t>
            </a:r>
            <a:endParaRPr sz="1600" dirty="0">
              <a:latin typeface="方正姚体" panose="02010601030101010101" pitchFamily="2" charset="-122"/>
              <a:ea typeface="方正姚体" panose="02010601030101010101" pitchFamily="2" charset="-122"/>
              <a:cs typeface="华文细黑"/>
            </a:endParaRPr>
          </a:p>
        </p:txBody>
      </p:sp>
      <p:sp>
        <p:nvSpPr>
          <p:cNvPr id="129" name="object 37"/>
          <p:cNvSpPr/>
          <p:nvPr/>
        </p:nvSpPr>
        <p:spPr>
          <a:xfrm>
            <a:off x="3721353" y="980694"/>
            <a:ext cx="0" cy="5112385"/>
          </a:xfrm>
          <a:custGeom>
            <a:avLst/>
            <a:gdLst/>
            <a:ahLst/>
            <a:cxnLst/>
            <a:rect l="l" t="t" r="r" b="b"/>
            <a:pathLst>
              <a:path h="5112385">
                <a:moveTo>
                  <a:pt x="0" y="0"/>
                </a:moveTo>
                <a:lnTo>
                  <a:pt x="0" y="5111864"/>
                </a:lnTo>
              </a:path>
            </a:pathLst>
          </a:custGeom>
          <a:ln w="19050">
            <a:solidFill>
              <a:srgbClr val="7E7E7E"/>
            </a:solidFill>
            <a:prstDash val="lgDash"/>
          </a:ln>
        </p:spPr>
        <p:txBody>
          <a:bodyPr wrap="square" lIns="0" tIns="0" rIns="0" bIns="0" rtlCol="0"/>
          <a:lstStyle/>
          <a:p>
            <a:endParaRPr/>
          </a:p>
        </p:txBody>
      </p:sp>
      <p:sp>
        <p:nvSpPr>
          <p:cNvPr id="130" name="object 38"/>
          <p:cNvSpPr/>
          <p:nvPr/>
        </p:nvSpPr>
        <p:spPr>
          <a:xfrm>
            <a:off x="4241291" y="947927"/>
            <a:ext cx="1844039" cy="335279"/>
          </a:xfrm>
          <a:prstGeom prst="rect">
            <a:avLst/>
          </a:prstGeom>
          <a:blipFill>
            <a:blip r:embed="rId13" cstate="print"/>
            <a:stretch>
              <a:fillRect/>
            </a:stretch>
          </a:blipFill>
        </p:spPr>
        <p:txBody>
          <a:bodyPr wrap="square" lIns="0" tIns="0" rIns="0" bIns="0" rtlCol="0"/>
          <a:lstStyle/>
          <a:p>
            <a:endParaRPr/>
          </a:p>
        </p:txBody>
      </p:sp>
      <p:sp>
        <p:nvSpPr>
          <p:cNvPr id="132" name="object 39"/>
          <p:cNvSpPr/>
          <p:nvPr/>
        </p:nvSpPr>
        <p:spPr>
          <a:xfrm>
            <a:off x="4335779" y="918972"/>
            <a:ext cx="899160" cy="341375"/>
          </a:xfrm>
          <a:prstGeom prst="rect">
            <a:avLst/>
          </a:prstGeom>
          <a:blipFill>
            <a:blip r:embed="rId14" cstate="print"/>
            <a:stretch>
              <a:fillRect/>
            </a:stretch>
          </a:blipFill>
        </p:spPr>
        <p:txBody>
          <a:bodyPr wrap="square" lIns="0" tIns="0" rIns="0" bIns="0" rtlCol="0"/>
          <a:lstStyle/>
          <a:p>
            <a:endParaRPr/>
          </a:p>
        </p:txBody>
      </p:sp>
      <p:sp>
        <p:nvSpPr>
          <p:cNvPr id="133" name="object 40"/>
          <p:cNvSpPr/>
          <p:nvPr/>
        </p:nvSpPr>
        <p:spPr>
          <a:xfrm>
            <a:off x="4297388" y="980719"/>
            <a:ext cx="1701800" cy="216535"/>
          </a:xfrm>
          <a:custGeom>
            <a:avLst/>
            <a:gdLst/>
            <a:ahLst/>
            <a:cxnLst/>
            <a:rect l="l" t="t" r="r" b="b"/>
            <a:pathLst>
              <a:path w="1701800" h="216534">
                <a:moveTo>
                  <a:pt x="0" y="216001"/>
                </a:moveTo>
                <a:lnTo>
                  <a:pt x="1701203" y="216001"/>
                </a:lnTo>
                <a:lnTo>
                  <a:pt x="1701203" y="0"/>
                </a:lnTo>
                <a:lnTo>
                  <a:pt x="0" y="0"/>
                </a:lnTo>
                <a:lnTo>
                  <a:pt x="0" y="216001"/>
                </a:lnTo>
                <a:close/>
              </a:path>
            </a:pathLst>
          </a:custGeom>
          <a:solidFill>
            <a:srgbClr val="00AF50"/>
          </a:solidFill>
        </p:spPr>
        <p:txBody>
          <a:bodyPr wrap="square" lIns="0" tIns="0" rIns="0" bIns="0" rtlCol="0"/>
          <a:lstStyle/>
          <a:p>
            <a:endParaRPr/>
          </a:p>
        </p:txBody>
      </p:sp>
      <p:sp>
        <p:nvSpPr>
          <p:cNvPr id="134" name="object 41"/>
          <p:cNvSpPr/>
          <p:nvPr/>
        </p:nvSpPr>
        <p:spPr>
          <a:xfrm>
            <a:off x="4273422" y="980719"/>
            <a:ext cx="1725295" cy="216535"/>
          </a:xfrm>
          <a:custGeom>
            <a:avLst/>
            <a:gdLst/>
            <a:ahLst/>
            <a:cxnLst/>
            <a:rect l="l" t="t" r="r" b="b"/>
            <a:pathLst>
              <a:path w="1725295" h="216534">
                <a:moveTo>
                  <a:pt x="0" y="216001"/>
                </a:moveTo>
                <a:lnTo>
                  <a:pt x="1725168" y="216001"/>
                </a:lnTo>
                <a:lnTo>
                  <a:pt x="1725168" y="0"/>
                </a:lnTo>
                <a:lnTo>
                  <a:pt x="0" y="0"/>
                </a:lnTo>
                <a:lnTo>
                  <a:pt x="0" y="216001"/>
                </a:lnTo>
                <a:close/>
              </a:path>
            </a:pathLst>
          </a:custGeom>
          <a:ln w="12699">
            <a:solidFill>
              <a:srgbClr val="A6A6A6"/>
            </a:solidFill>
          </a:ln>
        </p:spPr>
        <p:txBody>
          <a:bodyPr wrap="square" lIns="0" tIns="0" rIns="0" bIns="0" rtlCol="0"/>
          <a:lstStyle/>
          <a:p>
            <a:endParaRPr/>
          </a:p>
        </p:txBody>
      </p:sp>
      <p:sp>
        <p:nvSpPr>
          <p:cNvPr id="135" name="object 42"/>
          <p:cNvSpPr txBox="1"/>
          <p:nvPr/>
        </p:nvSpPr>
        <p:spPr>
          <a:xfrm>
            <a:off x="4441316" y="1004792"/>
            <a:ext cx="635000" cy="177800"/>
          </a:xfrm>
          <a:prstGeom prst="rect">
            <a:avLst/>
          </a:prstGeom>
        </p:spPr>
        <p:txBody>
          <a:bodyPr vert="horz" wrap="square" lIns="0" tIns="0" rIns="0" bIns="0" rtlCol="0">
            <a:spAutoFit/>
          </a:bodyPr>
          <a:lstStyle/>
          <a:p>
            <a:pPr marL="12700">
              <a:lnSpc>
                <a:spcPct val="100000"/>
              </a:lnSpc>
            </a:pPr>
            <a:r>
              <a:rPr sz="1200" dirty="0">
                <a:latin typeface="宋体"/>
                <a:cs typeface="宋体"/>
              </a:rPr>
              <a:t>智能抄表</a:t>
            </a:r>
            <a:endParaRPr sz="1200">
              <a:latin typeface="宋体"/>
              <a:cs typeface="宋体"/>
            </a:endParaRPr>
          </a:p>
        </p:txBody>
      </p:sp>
      <p:sp>
        <p:nvSpPr>
          <p:cNvPr id="136" name="object 43"/>
          <p:cNvSpPr/>
          <p:nvPr/>
        </p:nvSpPr>
        <p:spPr>
          <a:xfrm>
            <a:off x="4009390" y="980719"/>
            <a:ext cx="288290" cy="216535"/>
          </a:xfrm>
          <a:custGeom>
            <a:avLst/>
            <a:gdLst/>
            <a:ahLst/>
            <a:cxnLst/>
            <a:rect l="l" t="t" r="r" b="b"/>
            <a:pathLst>
              <a:path w="288289" h="216534">
                <a:moveTo>
                  <a:pt x="0" y="216001"/>
                </a:moveTo>
                <a:lnTo>
                  <a:pt x="287997" y="216001"/>
                </a:lnTo>
                <a:lnTo>
                  <a:pt x="287997" y="0"/>
                </a:lnTo>
                <a:lnTo>
                  <a:pt x="0" y="0"/>
                </a:lnTo>
                <a:lnTo>
                  <a:pt x="0" y="216001"/>
                </a:lnTo>
                <a:close/>
              </a:path>
            </a:pathLst>
          </a:custGeom>
          <a:solidFill>
            <a:srgbClr val="7E7E7E"/>
          </a:solidFill>
        </p:spPr>
        <p:txBody>
          <a:bodyPr wrap="square" lIns="0" tIns="0" rIns="0" bIns="0" rtlCol="0"/>
          <a:lstStyle/>
          <a:p>
            <a:endParaRPr/>
          </a:p>
        </p:txBody>
      </p:sp>
      <p:sp>
        <p:nvSpPr>
          <p:cNvPr id="137" name="object 44"/>
          <p:cNvSpPr/>
          <p:nvPr/>
        </p:nvSpPr>
        <p:spPr>
          <a:xfrm>
            <a:off x="4009390" y="980719"/>
            <a:ext cx="288290" cy="216535"/>
          </a:xfrm>
          <a:custGeom>
            <a:avLst/>
            <a:gdLst/>
            <a:ahLst/>
            <a:cxnLst/>
            <a:rect l="l" t="t" r="r" b="b"/>
            <a:pathLst>
              <a:path w="288289" h="216534">
                <a:moveTo>
                  <a:pt x="0" y="216001"/>
                </a:moveTo>
                <a:lnTo>
                  <a:pt x="287997" y="216001"/>
                </a:lnTo>
                <a:lnTo>
                  <a:pt x="287997" y="0"/>
                </a:lnTo>
                <a:lnTo>
                  <a:pt x="0" y="0"/>
                </a:lnTo>
                <a:lnTo>
                  <a:pt x="0" y="216001"/>
                </a:lnTo>
                <a:close/>
              </a:path>
            </a:pathLst>
          </a:custGeom>
          <a:ln w="12700">
            <a:solidFill>
              <a:srgbClr val="7E7E7E"/>
            </a:solidFill>
          </a:ln>
        </p:spPr>
        <p:txBody>
          <a:bodyPr wrap="square" lIns="0" tIns="0" rIns="0" bIns="0" rtlCol="0"/>
          <a:lstStyle/>
          <a:p>
            <a:endParaRPr/>
          </a:p>
        </p:txBody>
      </p:sp>
      <p:sp>
        <p:nvSpPr>
          <p:cNvPr id="138" name="object 45"/>
          <p:cNvSpPr txBox="1"/>
          <p:nvPr/>
        </p:nvSpPr>
        <p:spPr>
          <a:xfrm>
            <a:off x="4097782" y="992753"/>
            <a:ext cx="117475" cy="186055"/>
          </a:xfrm>
          <a:prstGeom prst="rect">
            <a:avLst/>
          </a:prstGeom>
        </p:spPr>
        <p:txBody>
          <a:bodyPr vert="horz" wrap="square" lIns="0" tIns="0" rIns="0" bIns="0" rtlCol="0">
            <a:spAutoFit/>
          </a:bodyPr>
          <a:lstStyle/>
          <a:p>
            <a:pPr marL="12700">
              <a:lnSpc>
                <a:spcPct val="100000"/>
              </a:lnSpc>
            </a:pPr>
            <a:r>
              <a:rPr sz="1250" i="1" spc="-35" dirty="0">
                <a:solidFill>
                  <a:srgbClr val="FFFFFF"/>
                </a:solidFill>
                <a:latin typeface="Malgun Gothic"/>
                <a:cs typeface="Malgun Gothic"/>
              </a:rPr>
              <a:t>b</a:t>
            </a:r>
            <a:endParaRPr sz="1250">
              <a:latin typeface="Malgun Gothic"/>
              <a:cs typeface="Malgun Gothic"/>
            </a:endParaRPr>
          </a:p>
        </p:txBody>
      </p:sp>
      <p:sp>
        <p:nvSpPr>
          <p:cNvPr id="139" name="object 46"/>
          <p:cNvSpPr/>
          <p:nvPr/>
        </p:nvSpPr>
        <p:spPr>
          <a:xfrm>
            <a:off x="4067683" y="1431416"/>
            <a:ext cx="2481707" cy="1648840"/>
          </a:xfrm>
          <a:prstGeom prst="rect">
            <a:avLst/>
          </a:prstGeom>
          <a:blipFill>
            <a:blip r:embed="rId15" cstate="print"/>
            <a:stretch>
              <a:fillRect/>
            </a:stretch>
          </a:blipFill>
        </p:spPr>
        <p:txBody>
          <a:bodyPr wrap="square" lIns="0" tIns="0" rIns="0" bIns="0" rtlCol="0"/>
          <a:lstStyle/>
          <a:p>
            <a:endParaRPr/>
          </a:p>
        </p:txBody>
      </p:sp>
      <p:sp>
        <p:nvSpPr>
          <p:cNvPr id="140" name="object 47"/>
          <p:cNvSpPr/>
          <p:nvPr/>
        </p:nvSpPr>
        <p:spPr>
          <a:xfrm>
            <a:off x="4237609" y="1472958"/>
            <a:ext cx="558609" cy="1034656"/>
          </a:xfrm>
          <a:prstGeom prst="rect">
            <a:avLst/>
          </a:prstGeom>
          <a:blipFill>
            <a:blip r:embed="rId16" cstate="print"/>
            <a:stretch>
              <a:fillRect/>
            </a:stretch>
          </a:blipFill>
        </p:spPr>
        <p:txBody>
          <a:bodyPr wrap="square" lIns="0" tIns="0" rIns="0" bIns="0" rtlCol="0"/>
          <a:lstStyle/>
          <a:p>
            <a:endParaRPr/>
          </a:p>
        </p:txBody>
      </p:sp>
      <p:sp>
        <p:nvSpPr>
          <p:cNvPr id="141" name="object 48"/>
          <p:cNvSpPr/>
          <p:nvPr/>
        </p:nvSpPr>
        <p:spPr>
          <a:xfrm>
            <a:off x="4994147" y="1538528"/>
            <a:ext cx="537959" cy="750646"/>
          </a:xfrm>
          <a:prstGeom prst="rect">
            <a:avLst/>
          </a:prstGeom>
          <a:blipFill>
            <a:blip r:embed="rId17" cstate="print"/>
            <a:stretch>
              <a:fillRect/>
            </a:stretch>
          </a:blipFill>
        </p:spPr>
        <p:txBody>
          <a:bodyPr wrap="square" lIns="0" tIns="0" rIns="0" bIns="0" rtlCol="0"/>
          <a:lstStyle/>
          <a:p>
            <a:endParaRPr/>
          </a:p>
        </p:txBody>
      </p:sp>
      <p:sp>
        <p:nvSpPr>
          <p:cNvPr id="142" name="object 49"/>
          <p:cNvSpPr/>
          <p:nvPr/>
        </p:nvSpPr>
        <p:spPr>
          <a:xfrm>
            <a:off x="5626100" y="1618640"/>
            <a:ext cx="810437" cy="600430"/>
          </a:xfrm>
          <a:prstGeom prst="rect">
            <a:avLst/>
          </a:prstGeom>
          <a:blipFill>
            <a:blip r:embed="rId18" cstate="print"/>
            <a:stretch>
              <a:fillRect/>
            </a:stretch>
          </a:blipFill>
        </p:spPr>
        <p:txBody>
          <a:bodyPr wrap="square" lIns="0" tIns="0" rIns="0" bIns="0" rtlCol="0"/>
          <a:lstStyle/>
          <a:p>
            <a:endParaRPr/>
          </a:p>
        </p:txBody>
      </p:sp>
      <p:sp>
        <p:nvSpPr>
          <p:cNvPr id="143" name="object 50"/>
          <p:cNvSpPr txBox="1"/>
          <p:nvPr/>
        </p:nvSpPr>
        <p:spPr>
          <a:xfrm>
            <a:off x="5245481" y="3524750"/>
            <a:ext cx="2353056" cy="2000548"/>
          </a:xfrm>
          <a:prstGeom prst="rect">
            <a:avLst/>
          </a:prstGeom>
        </p:spPr>
        <p:txBody>
          <a:bodyPr vert="horz" wrap="square" lIns="0" tIns="0" rIns="0" bIns="0" rtlCol="0">
            <a:spAutoFit/>
          </a:bodyPr>
          <a:lstStyle/>
          <a:p>
            <a:pPr marL="12700" marR="5080">
              <a:lnSpc>
                <a:spcPct val="100000"/>
              </a:lnSpc>
            </a:pPr>
            <a:r>
              <a:rPr sz="1800" b="1" spc="0" dirty="0">
                <a:latin typeface="方正姚体" panose="02010601030101010101" pitchFamily="2" charset="-122"/>
                <a:ea typeface="方正姚体" panose="02010601030101010101" pitchFamily="2" charset="-122"/>
                <a:cs typeface="华文细黑"/>
              </a:rPr>
              <a:t>业务特</a:t>
            </a:r>
            <a:r>
              <a:rPr sz="1800" b="1" spc="-5" dirty="0">
                <a:latin typeface="方正姚体" panose="02010601030101010101" pitchFamily="2" charset="-122"/>
                <a:ea typeface="方正姚体" panose="02010601030101010101" pitchFamily="2" charset="-122"/>
                <a:cs typeface="华文细黑"/>
              </a:rPr>
              <a:t>点： </a:t>
            </a:r>
            <a:endParaRPr lang="en-US" sz="1800" b="1"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smtClean="0">
                <a:latin typeface="方正姚体" panose="02010601030101010101" pitchFamily="2" charset="-122"/>
                <a:ea typeface="方正姚体" panose="02010601030101010101" pitchFamily="2" charset="-122"/>
                <a:cs typeface="华文细黑"/>
              </a:rPr>
              <a:t>低频小包为主</a:t>
            </a:r>
            <a:r>
              <a:rPr sz="1600" spc="-5" dirty="0">
                <a:latin typeface="方正姚体" panose="02010601030101010101" pitchFamily="2" charset="-122"/>
                <a:ea typeface="方正姚体" panose="02010601030101010101" pitchFamily="2" charset="-122"/>
                <a:cs typeface="华文细黑"/>
              </a:rPr>
              <a:t>（1次/ </a:t>
            </a:r>
            <a:r>
              <a:rPr sz="1600" spc="-5" dirty="0" err="1">
                <a:latin typeface="方正姚体" panose="02010601030101010101" pitchFamily="2" charset="-122"/>
                <a:ea typeface="方正姚体" panose="02010601030101010101" pitchFamily="2" charset="-122"/>
                <a:cs typeface="华文细黑"/>
              </a:rPr>
              <a:t>天</a:t>
            </a:r>
            <a:r>
              <a:rPr sz="1600" spc="-5" dirty="0" err="1" smtClean="0">
                <a:latin typeface="方正姚体" panose="02010601030101010101" pitchFamily="2" charset="-122"/>
                <a:ea typeface="方正姚体" panose="02010601030101010101" pitchFamily="2" charset="-122"/>
                <a:cs typeface="华文细黑"/>
              </a:rPr>
              <a:t>）移动性：不要求</a:t>
            </a:r>
            <a:endParaRPr lang="en-US" sz="1600" spc="-5" dirty="0" smtClean="0">
              <a:latin typeface="方正姚体" panose="02010601030101010101" pitchFamily="2" charset="-122"/>
              <a:ea typeface="方正姚体" panose="02010601030101010101" pitchFamily="2" charset="-122"/>
              <a:cs typeface="华文细黑"/>
            </a:endParaRPr>
          </a:p>
          <a:p>
            <a:pPr marL="12700" marR="356870">
              <a:lnSpc>
                <a:spcPct val="100000"/>
              </a:lnSpc>
            </a:pPr>
            <a:r>
              <a:rPr sz="1600" spc="-5" dirty="0" err="1" smtClean="0">
                <a:latin typeface="方正姚体" panose="02010601030101010101" pitchFamily="2" charset="-122"/>
                <a:ea typeface="方正姚体" panose="02010601030101010101" pitchFamily="2" charset="-122"/>
                <a:cs typeface="华文细黑"/>
              </a:rPr>
              <a:t>时延</a:t>
            </a:r>
            <a:r>
              <a:rPr sz="1600" spc="-5" dirty="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不敏感</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356870">
              <a:lnSpc>
                <a:spcPct val="100000"/>
              </a:lnSpc>
            </a:pPr>
            <a:r>
              <a:rPr sz="1600" spc="-5" dirty="0" err="1" smtClean="0">
                <a:latin typeface="方正姚体" panose="02010601030101010101" pitchFamily="2" charset="-122"/>
                <a:ea typeface="方正姚体" panose="02010601030101010101" pitchFamily="2" charset="-122"/>
                <a:cs typeface="华文细黑"/>
              </a:rPr>
              <a:t>能耗</a:t>
            </a:r>
            <a:r>
              <a:rPr sz="1600" spc="-5" dirty="0" err="1">
                <a:latin typeface="方正姚体" panose="02010601030101010101" pitchFamily="2" charset="-122"/>
                <a:ea typeface="方正姚体" panose="02010601030101010101" pitchFamily="2" charset="-122"/>
                <a:cs typeface="华文细黑"/>
              </a:rPr>
              <a:t>：敏感</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356870">
              <a:lnSpc>
                <a:spcPct val="100000"/>
              </a:lnSpc>
            </a:pPr>
            <a:r>
              <a:rPr sz="1600" spc="-5" dirty="0" err="1" smtClean="0">
                <a:latin typeface="方正姚体" panose="02010601030101010101" pitchFamily="2" charset="-122"/>
                <a:ea typeface="方正姚体" panose="02010601030101010101" pitchFamily="2" charset="-122"/>
                <a:cs typeface="华文细黑"/>
              </a:rPr>
              <a:t>成本</a:t>
            </a:r>
            <a:r>
              <a:rPr sz="1600" spc="-5" dirty="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敏感</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356870">
              <a:lnSpc>
                <a:spcPct val="100000"/>
              </a:lnSpc>
            </a:pPr>
            <a:r>
              <a:rPr sz="1600" spc="-5" dirty="0" err="1" smtClean="0">
                <a:latin typeface="方正姚体" panose="02010601030101010101" pitchFamily="2" charset="-122"/>
                <a:ea typeface="方正姚体" panose="02010601030101010101" pitchFamily="2" charset="-122"/>
                <a:cs typeface="华文细黑"/>
              </a:rPr>
              <a:t>可靠性</a:t>
            </a:r>
            <a:r>
              <a:rPr sz="1600" spc="-5" dirty="0">
                <a:latin typeface="方正姚体" panose="02010601030101010101" pitchFamily="2" charset="-122"/>
                <a:ea typeface="方正姚体" panose="02010601030101010101" pitchFamily="2" charset="-122"/>
                <a:cs typeface="华文细黑"/>
              </a:rPr>
              <a:t>：</a:t>
            </a:r>
            <a:r>
              <a:rPr sz="1600" spc="5" dirty="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&gt;9</a:t>
            </a:r>
            <a:r>
              <a:rPr sz="1600" dirty="0">
                <a:latin typeface="方正姚体" panose="02010601030101010101" pitchFamily="2" charset="-122"/>
                <a:ea typeface="方正姚体" panose="02010601030101010101" pitchFamily="2" charset="-122"/>
                <a:cs typeface="华文细黑"/>
              </a:rPr>
              <a:t>9</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356870">
              <a:lnSpc>
                <a:spcPct val="100000"/>
              </a:lnSpc>
            </a:pPr>
            <a:r>
              <a:rPr sz="1600" spc="-5" dirty="0" err="1" smtClean="0">
                <a:latin typeface="方正姚体" panose="02010601030101010101" pitchFamily="2" charset="-122"/>
                <a:ea typeface="方正姚体" panose="02010601030101010101" pitchFamily="2" charset="-122"/>
                <a:cs typeface="华文细黑"/>
              </a:rPr>
              <a:t>定位</a:t>
            </a:r>
            <a:r>
              <a:rPr sz="1600" spc="-5" dirty="0">
                <a:latin typeface="方正姚体" panose="02010601030101010101" pitchFamily="2" charset="-122"/>
                <a:ea typeface="方正姚体" panose="02010601030101010101" pitchFamily="2" charset="-122"/>
                <a:cs typeface="华文细黑"/>
              </a:rPr>
              <a:t>： 不要求</a:t>
            </a:r>
            <a:endParaRPr sz="1600" dirty="0">
              <a:latin typeface="方正姚体" panose="02010601030101010101" pitchFamily="2" charset="-122"/>
              <a:ea typeface="方正姚体" panose="02010601030101010101" pitchFamily="2" charset="-122"/>
              <a:cs typeface="华文细黑"/>
            </a:endParaRPr>
          </a:p>
        </p:txBody>
      </p:sp>
      <p:sp>
        <p:nvSpPr>
          <p:cNvPr id="144" name="object 51"/>
          <p:cNvSpPr txBox="1"/>
          <p:nvPr/>
        </p:nvSpPr>
        <p:spPr>
          <a:xfrm>
            <a:off x="3902454" y="3534642"/>
            <a:ext cx="1289305" cy="769441"/>
          </a:xfrm>
          <a:prstGeom prst="rect">
            <a:avLst/>
          </a:prstGeom>
        </p:spPr>
        <p:txBody>
          <a:bodyPr vert="horz" wrap="square" lIns="0" tIns="0" rIns="0" bIns="0" rtlCol="0">
            <a:spAutoFit/>
          </a:bodyPr>
          <a:lstStyle/>
          <a:p>
            <a:pPr marL="12700" marR="5080">
              <a:lnSpc>
                <a:spcPct val="100000"/>
              </a:lnSpc>
            </a:pPr>
            <a:r>
              <a:rPr b="1" spc="0" dirty="0">
                <a:latin typeface="方正姚体" panose="02010601030101010101" pitchFamily="2" charset="-122"/>
                <a:ea typeface="方正姚体" panose="02010601030101010101" pitchFamily="2" charset="-122"/>
                <a:cs typeface="华文细黑"/>
              </a:rPr>
              <a:t>行业应用： </a:t>
            </a:r>
            <a:r>
              <a:rPr sz="1600" spc="-5" dirty="0" err="1">
                <a:latin typeface="方正姚体" panose="02010601030101010101" pitchFamily="2" charset="-122"/>
                <a:ea typeface="方正姚体" panose="02010601030101010101" pitchFamily="2" charset="-122"/>
                <a:cs typeface="华文细黑"/>
              </a:rPr>
              <a:t>水、电、</a:t>
            </a:r>
            <a:r>
              <a:rPr sz="1600" spc="-5" dirty="0" err="1" smtClean="0">
                <a:latin typeface="方正姚体" panose="02010601030101010101" pitchFamily="2" charset="-122"/>
                <a:ea typeface="方正姚体" panose="02010601030101010101" pitchFamily="2" charset="-122"/>
                <a:cs typeface="华文细黑"/>
              </a:rPr>
              <a:t>气表自动抄表</a:t>
            </a:r>
            <a:r>
              <a:rPr sz="1600" spc="-5" dirty="0">
                <a:latin typeface="方正姚体" panose="02010601030101010101" pitchFamily="2" charset="-122"/>
                <a:ea typeface="方正姚体" panose="02010601030101010101" pitchFamily="2" charset="-122"/>
                <a:cs typeface="华文细黑"/>
              </a:rPr>
              <a:t>。</a:t>
            </a:r>
            <a:endParaRPr sz="1600" dirty="0">
              <a:latin typeface="方正姚体" panose="02010601030101010101" pitchFamily="2" charset="-122"/>
              <a:ea typeface="方正姚体" panose="02010601030101010101" pitchFamily="2" charset="-122"/>
              <a:cs typeface="华文细黑"/>
            </a:endParaRPr>
          </a:p>
        </p:txBody>
      </p:sp>
    </p:spTree>
    <p:extLst>
      <p:ext uri="{BB962C8B-B14F-4D97-AF65-F5344CB8AC3E}">
        <p14:creationId xmlns:p14="http://schemas.microsoft.com/office/powerpoint/2010/main" val="1752420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94" name="object 2"/>
          <p:cNvSpPr txBox="1">
            <a:spLocks noGrp="1"/>
          </p:cNvSpPr>
          <p:nvPr>
            <p:ph type="title"/>
          </p:nvPr>
        </p:nvSpPr>
        <p:spPr>
          <a:xfrm>
            <a:off x="228523" y="216535"/>
            <a:ext cx="11540388" cy="436017"/>
          </a:xfrm>
          <a:prstGeom prst="rect">
            <a:avLst/>
          </a:prstGeom>
        </p:spPr>
        <p:txBody>
          <a:bodyPr vert="horz" wrap="square" lIns="0" tIns="0" rIns="0" bIns="0" rtlCol="0">
            <a:spAutoFit/>
          </a:bodyPr>
          <a:lstStyle/>
          <a:p>
            <a:pPr marL="4445">
              <a:lnSpc>
                <a:spcPts val="3354"/>
              </a:lnSpc>
            </a:pPr>
            <a:r>
              <a:rPr lang="zh-CN" altLang="en-US" sz="3600" spc="-10" dirty="0" smtClean="0">
                <a:latin typeface="黑体" panose="02010609060101010101" pitchFamily="49" charset="-122"/>
                <a:ea typeface="黑体" panose="02010609060101010101" pitchFamily="49" charset="-122"/>
              </a:rPr>
              <a:t>典型应用：</a:t>
            </a:r>
            <a:r>
              <a:rPr sz="3600" spc="-10" dirty="0" err="1" smtClean="0">
                <a:latin typeface="黑体" panose="02010609060101010101" pitchFamily="49" charset="-122"/>
                <a:ea typeface="黑体" panose="02010609060101010101" pitchFamily="49" charset="-122"/>
              </a:rPr>
              <a:t>智慧</a:t>
            </a:r>
            <a:r>
              <a:rPr lang="zh-CN" altLang="en-US" sz="3600" spc="-10" dirty="0">
                <a:latin typeface="黑体" panose="02010609060101010101" pitchFamily="49" charset="-122"/>
                <a:ea typeface="黑体" panose="02010609060101010101" pitchFamily="49" charset="-122"/>
              </a:rPr>
              <a:t>工业</a:t>
            </a:r>
            <a:endParaRPr sz="3600" spc="-10" dirty="0">
              <a:latin typeface="黑体" panose="02010609060101010101" pitchFamily="49" charset="-122"/>
              <a:ea typeface="黑体" panose="02010609060101010101" pitchFamily="49" charset="-122"/>
            </a:endParaRPr>
          </a:p>
        </p:txBody>
      </p:sp>
      <p:sp>
        <p:nvSpPr>
          <p:cNvPr id="56" name="object 2"/>
          <p:cNvSpPr/>
          <p:nvPr/>
        </p:nvSpPr>
        <p:spPr>
          <a:xfrm>
            <a:off x="586981" y="1272666"/>
            <a:ext cx="3020949" cy="2161286"/>
          </a:xfrm>
          <a:prstGeom prst="rect">
            <a:avLst/>
          </a:prstGeom>
          <a:blipFill>
            <a:blip r:embed="rId2" cstate="print"/>
            <a:stretch>
              <a:fillRect/>
            </a:stretch>
          </a:blipFill>
        </p:spPr>
        <p:txBody>
          <a:bodyPr wrap="square" lIns="0" tIns="0" rIns="0" bIns="0" rtlCol="0"/>
          <a:lstStyle/>
          <a:p>
            <a:endParaRPr/>
          </a:p>
        </p:txBody>
      </p:sp>
      <p:sp>
        <p:nvSpPr>
          <p:cNvPr id="57" name="object 3"/>
          <p:cNvSpPr/>
          <p:nvPr/>
        </p:nvSpPr>
        <p:spPr>
          <a:xfrm>
            <a:off x="1923160" y="2163058"/>
            <a:ext cx="262890" cy="83820"/>
          </a:xfrm>
          <a:custGeom>
            <a:avLst/>
            <a:gdLst/>
            <a:ahLst/>
            <a:cxnLst/>
            <a:rect l="l" t="t" r="r" b="b"/>
            <a:pathLst>
              <a:path w="262889" h="83819">
                <a:moveTo>
                  <a:pt x="0" y="83698"/>
                </a:moveTo>
                <a:lnTo>
                  <a:pt x="262724" y="83698"/>
                </a:lnTo>
                <a:lnTo>
                  <a:pt x="262724" y="0"/>
                </a:lnTo>
                <a:lnTo>
                  <a:pt x="0" y="0"/>
                </a:lnTo>
                <a:lnTo>
                  <a:pt x="0" y="83698"/>
                </a:lnTo>
                <a:close/>
              </a:path>
            </a:pathLst>
          </a:custGeom>
          <a:solidFill>
            <a:srgbClr val="FFFF00"/>
          </a:solidFill>
        </p:spPr>
        <p:txBody>
          <a:bodyPr wrap="square" lIns="0" tIns="0" rIns="0" bIns="0" rtlCol="0"/>
          <a:lstStyle/>
          <a:p>
            <a:endParaRPr/>
          </a:p>
        </p:txBody>
      </p:sp>
      <p:sp>
        <p:nvSpPr>
          <p:cNvPr id="58" name="object 4"/>
          <p:cNvSpPr txBox="1"/>
          <p:nvPr/>
        </p:nvSpPr>
        <p:spPr>
          <a:xfrm>
            <a:off x="1964182" y="2164508"/>
            <a:ext cx="180975" cy="101600"/>
          </a:xfrm>
          <a:prstGeom prst="rect">
            <a:avLst/>
          </a:prstGeom>
        </p:spPr>
        <p:txBody>
          <a:bodyPr vert="horz" wrap="square" lIns="0" tIns="0" rIns="0" bIns="0" rtlCol="0">
            <a:spAutoFit/>
          </a:bodyPr>
          <a:lstStyle/>
          <a:p>
            <a:pPr marL="12700">
              <a:lnSpc>
                <a:spcPct val="100000"/>
              </a:lnSpc>
            </a:pPr>
            <a:r>
              <a:rPr sz="600" b="1" spc="0" dirty="0">
                <a:latin typeface="宋体"/>
                <a:cs typeface="宋体"/>
              </a:rPr>
              <a:t>天线</a:t>
            </a:r>
            <a:endParaRPr sz="600">
              <a:latin typeface="宋体"/>
              <a:cs typeface="宋体"/>
            </a:endParaRPr>
          </a:p>
        </p:txBody>
      </p:sp>
      <p:sp>
        <p:nvSpPr>
          <p:cNvPr id="59" name="object 5"/>
          <p:cNvSpPr/>
          <p:nvPr/>
        </p:nvSpPr>
        <p:spPr>
          <a:xfrm>
            <a:off x="2017902" y="2425433"/>
            <a:ext cx="210185" cy="167640"/>
          </a:xfrm>
          <a:custGeom>
            <a:avLst/>
            <a:gdLst/>
            <a:ahLst/>
            <a:cxnLst/>
            <a:rect l="l" t="t" r="r" b="b"/>
            <a:pathLst>
              <a:path w="210185" h="167639">
                <a:moveTo>
                  <a:pt x="0" y="167398"/>
                </a:moveTo>
                <a:lnTo>
                  <a:pt x="210185" y="167398"/>
                </a:lnTo>
                <a:lnTo>
                  <a:pt x="210185" y="0"/>
                </a:lnTo>
                <a:lnTo>
                  <a:pt x="0" y="0"/>
                </a:lnTo>
                <a:lnTo>
                  <a:pt x="0" y="167398"/>
                </a:lnTo>
                <a:close/>
              </a:path>
            </a:pathLst>
          </a:custGeom>
          <a:solidFill>
            <a:srgbClr val="FFFF00"/>
          </a:solidFill>
        </p:spPr>
        <p:txBody>
          <a:bodyPr wrap="square" lIns="0" tIns="0" rIns="0" bIns="0" rtlCol="0"/>
          <a:lstStyle/>
          <a:p>
            <a:endParaRPr/>
          </a:p>
        </p:txBody>
      </p:sp>
      <p:sp>
        <p:nvSpPr>
          <p:cNvPr id="60" name="object 6"/>
          <p:cNvSpPr txBox="1"/>
          <p:nvPr/>
        </p:nvSpPr>
        <p:spPr>
          <a:xfrm>
            <a:off x="2013330" y="2465117"/>
            <a:ext cx="220345" cy="101600"/>
          </a:xfrm>
          <a:prstGeom prst="rect">
            <a:avLst/>
          </a:prstGeom>
        </p:spPr>
        <p:txBody>
          <a:bodyPr vert="horz" wrap="square" lIns="0" tIns="0" rIns="0" bIns="0" rtlCol="0">
            <a:spAutoFit/>
          </a:bodyPr>
          <a:lstStyle/>
          <a:p>
            <a:pPr marL="12700">
              <a:lnSpc>
                <a:spcPct val="100000"/>
              </a:lnSpc>
            </a:pPr>
            <a:r>
              <a:rPr sz="600" b="1" spc="0" dirty="0">
                <a:latin typeface="宋体"/>
                <a:cs typeface="宋体"/>
              </a:rPr>
              <a:t>Mod</a:t>
            </a:r>
            <a:r>
              <a:rPr sz="600" b="1" spc="-5" dirty="0">
                <a:latin typeface="宋体"/>
                <a:cs typeface="宋体"/>
              </a:rPr>
              <a:t>em</a:t>
            </a:r>
            <a:endParaRPr sz="600">
              <a:latin typeface="宋体"/>
              <a:cs typeface="宋体"/>
            </a:endParaRPr>
          </a:p>
        </p:txBody>
      </p:sp>
      <p:sp>
        <p:nvSpPr>
          <p:cNvPr id="61" name="object 7"/>
          <p:cNvSpPr txBox="1"/>
          <p:nvPr/>
        </p:nvSpPr>
        <p:spPr>
          <a:xfrm>
            <a:off x="954798" y="2578930"/>
            <a:ext cx="473075" cy="114935"/>
          </a:xfrm>
          <a:prstGeom prst="rect">
            <a:avLst/>
          </a:prstGeom>
          <a:solidFill>
            <a:srgbClr val="FFFF00"/>
          </a:solidFill>
        </p:spPr>
        <p:txBody>
          <a:bodyPr vert="horz" wrap="square" lIns="0" tIns="0" rIns="0" bIns="0" rtlCol="0">
            <a:spAutoFit/>
          </a:bodyPr>
          <a:lstStyle/>
          <a:p>
            <a:pPr marL="119380">
              <a:lnSpc>
                <a:spcPct val="100000"/>
              </a:lnSpc>
            </a:pPr>
            <a:r>
              <a:rPr sz="600" b="1" spc="0" dirty="0">
                <a:latin typeface="宋体"/>
                <a:cs typeface="宋体"/>
              </a:rPr>
              <a:t>控制器</a:t>
            </a:r>
            <a:endParaRPr sz="600">
              <a:latin typeface="宋体"/>
              <a:cs typeface="宋体"/>
            </a:endParaRPr>
          </a:p>
        </p:txBody>
      </p:sp>
      <p:sp>
        <p:nvSpPr>
          <p:cNvPr id="62" name="object 8"/>
          <p:cNvSpPr txBox="1"/>
          <p:nvPr/>
        </p:nvSpPr>
        <p:spPr>
          <a:xfrm>
            <a:off x="797166" y="3047306"/>
            <a:ext cx="683260" cy="114935"/>
          </a:xfrm>
          <a:prstGeom prst="rect">
            <a:avLst/>
          </a:prstGeom>
          <a:solidFill>
            <a:srgbClr val="FFFF00"/>
          </a:solidFill>
        </p:spPr>
        <p:txBody>
          <a:bodyPr vert="horz" wrap="square" lIns="0" tIns="0" rIns="0" bIns="0" rtlCol="0">
            <a:spAutoFit/>
          </a:bodyPr>
          <a:lstStyle/>
          <a:p>
            <a:pPr marL="109855">
              <a:lnSpc>
                <a:spcPct val="100000"/>
              </a:lnSpc>
            </a:pPr>
            <a:r>
              <a:rPr sz="600" b="1" spc="0" dirty="0">
                <a:latin typeface="宋体"/>
                <a:cs typeface="宋体"/>
              </a:rPr>
              <a:t>发动机</a:t>
            </a:r>
            <a:r>
              <a:rPr sz="600" b="1" spc="-5" dirty="0">
                <a:latin typeface="宋体"/>
                <a:cs typeface="宋体"/>
              </a:rPr>
              <a:t>控制器</a:t>
            </a:r>
            <a:endParaRPr sz="600">
              <a:latin typeface="宋体"/>
              <a:cs typeface="宋体"/>
            </a:endParaRPr>
          </a:p>
        </p:txBody>
      </p:sp>
      <p:sp>
        <p:nvSpPr>
          <p:cNvPr id="63" name="object 9"/>
          <p:cNvSpPr txBox="1"/>
          <p:nvPr/>
        </p:nvSpPr>
        <p:spPr>
          <a:xfrm>
            <a:off x="797166" y="3219010"/>
            <a:ext cx="683260" cy="114935"/>
          </a:xfrm>
          <a:prstGeom prst="rect">
            <a:avLst/>
          </a:prstGeom>
          <a:solidFill>
            <a:srgbClr val="FFFF00"/>
          </a:solidFill>
        </p:spPr>
        <p:txBody>
          <a:bodyPr vert="horz" wrap="square" lIns="0" tIns="0" rIns="0" bIns="0" rtlCol="0">
            <a:spAutoFit/>
          </a:bodyPr>
          <a:lstStyle/>
          <a:p>
            <a:pPr marL="147955">
              <a:lnSpc>
                <a:spcPct val="100000"/>
              </a:lnSpc>
            </a:pPr>
            <a:r>
              <a:rPr sz="600" b="1" spc="0" dirty="0">
                <a:latin typeface="宋体"/>
                <a:cs typeface="宋体"/>
              </a:rPr>
              <a:t>多重监</a:t>
            </a:r>
            <a:r>
              <a:rPr sz="600" b="1" spc="-5" dirty="0">
                <a:latin typeface="宋体"/>
                <a:cs typeface="宋体"/>
              </a:rPr>
              <a:t>视器</a:t>
            </a:r>
            <a:endParaRPr sz="600">
              <a:latin typeface="宋体"/>
              <a:cs typeface="宋体"/>
            </a:endParaRPr>
          </a:p>
        </p:txBody>
      </p:sp>
      <p:sp>
        <p:nvSpPr>
          <p:cNvPr id="64" name="object 10"/>
          <p:cNvSpPr txBox="1"/>
          <p:nvPr/>
        </p:nvSpPr>
        <p:spPr>
          <a:xfrm>
            <a:off x="797166" y="2864172"/>
            <a:ext cx="683260" cy="114935"/>
          </a:xfrm>
          <a:prstGeom prst="rect">
            <a:avLst/>
          </a:prstGeom>
          <a:solidFill>
            <a:srgbClr val="FFFF00"/>
          </a:solidFill>
        </p:spPr>
        <p:txBody>
          <a:bodyPr vert="horz" wrap="square" lIns="0" tIns="0" rIns="0" bIns="0" rtlCol="0">
            <a:spAutoFit/>
          </a:bodyPr>
          <a:lstStyle/>
          <a:p>
            <a:pPr marL="147955">
              <a:lnSpc>
                <a:spcPct val="100000"/>
              </a:lnSpc>
            </a:pPr>
            <a:r>
              <a:rPr sz="600" b="1" spc="0" dirty="0">
                <a:latin typeface="宋体"/>
                <a:cs typeface="宋体"/>
              </a:rPr>
              <a:t>液压控</a:t>
            </a:r>
            <a:r>
              <a:rPr sz="600" b="1" spc="-5" dirty="0">
                <a:latin typeface="宋体"/>
                <a:cs typeface="宋体"/>
              </a:rPr>
              <a:t>制器</a:t>
            </a:r>
            <a:endParaRPr sz="600">
              <a:latin typeface="宋体"/>
              <a:cs typeface="宋体"/>
            </a:endParaRPr>
          </a:p>
        </p:txBody>
      </p:sp>
      <p:sp>
        <p:nvSpPr>
          <p:cNvPr id="65" name="object 11"/>
          <p:cNvSpPr txBox="1"/>
          <p:nvPr/>
        </p:nvSpPr>
        <p:spPr>
          <a:xfrm>
            <a:off x="2874010" y="1559226"/>
            <a:ext cx="410845" cy="101600"/>
          </a:xfrm>
          <a:prstGeom prst="rect">
            <a:avLst/>
          </a:prstGeom>
        </p:spPr>
        <p:txBody>
          <a:bodyPr vert="horz" wrap="square" lIns="0" tIns="0" rIns="0" bIns="0" rtlCol="0">
            <a:spAutoFit/>
          </a:bodyPr>
          <a:lstStyle/>
          <a:p>
            <a:pPr marL="12700">
              <a:lnSpc>
                <a:spcPct val="100000"/>
              </a:lnSpc>
            </a:pPr>
            <a:r>
              <a:rPr sz="600" b="1" spc="0" dirty="0">
                <a:latin typeface="宋体"/>
                <a:cs typeface="宋体"/>
              </a:rPr>
              <a:t>数据服</a:t>
            </a:r>
            <a:r>
              <a:rPr sz="600" b="1" spc="-5" dirty="0">
                <a:latin typeface="宋体"/>
                <a:cs typeface="宋体"/>
              </a:rPr>
              <a:t>务器</a:t>
            </a:r>
            <a:endParaRPr sz="600">
              <a:latin typeface="宋体"/>
              <a:cs typeface="宋体"/>
            </a:endParaRPr>
          </a:p>
        </p:txBody>
      </p:sp>
      <p:sp>
        <p:nvSpPr>
          <p:cNvPr id="66" name="object 12"/>
          <p:cNvSpPr txBox="1"/>
          <p:nvPr/>
        </p:nvSpPr>
        <p:spPr>
          <a:xfrm>
            <a:off x="2804286" y="2019728"/>
            <a:ext cx="525780" cy="101600"/>
          </a:xfrm>
          <a:prstGeom prst="rect">
            <a:avLst/>
          </a:prstGeom>
        </p:spPr>
        <p:txBody>
          <a:bodyPr vert="horz" wrap="square" lIns="0" tIns="0" rIns="0" bIns="0" rtlCol="0">
            <a:spAutoFit/>
          </a:bodyPr>
          <a:lstStyle/>
          <a:p>
            <a:pPr marL="12700">
              <a:lnSpc>
                <a:spcPct val="100000"/>
              </a:lnSpc>
            </a:pPr>
            <a:r>
              <a:rPr sz="600" b="1" spc="0" dirty="0">
                <a:latin typeface="宋体"/>
                <a:cs typeface="宋体"/>
              </a:rPr>
              <a:t>Web</a:t>
            </a:r>
            <a:r>
              <a:rPr sz="600" b="1" spc="-5" dirty="0">
                <a:latin typeface="宋体"/>
                <a:cs typeface="宋体"/>
              </a:rPr>
              <a:t>应用服务器</a:t>
            </a:r>
            <a:endParaRPr sz="600">
              <a:latin typeface="宋体"/>
              <a:cs typeface="宋体"/>
            </a:endParaRPr>
          </a:p>
        </p:txBody>
      </p:sp>
      <p:sp>
        <p:nvSpPr>
          <p:cNvPr id="67" name="object 13"/>
          <p:cNvSpPr txBox="1"/>
          <p:nvPr/>
        </p:nvSpPr>
        <p:spPr>
          <a:xfrm>
            <a:off x="2910077" y="2414444"/>
            <a:ext cx="334645" cy="101600"/>
          </a:xfrm>
          <a:prstGeom prst="rect">
            <a:avLst/>
          </a:prstGeom>
        </p:spPr>
        <p:txBody>
          <a:bodyPr vert="horz" wrap="square" lIns="0" tIns="0" rIns="0" bIns="0" rtlCol="0">
            <a:spAutoFit/>
          </a:bodyPr>
          <a:lstStyle/>
          <a:p>
            <a:pPr marL="12700">
              <a:lnSpc>
                <a:spcPct val="100000"/>
              </a:lnSpc>
            </a:pPr>
            <a:r>
              <a:rPr sz="600" b="1" spc="0" dirty="0">
                <a:latin typeface="宋体"/>
                <a:cs typeface="宋体"/>
              </a:rPr>
              <a:t>Int</a:t>
            </a:r>
            <a:r>
              <a:rPr sz="600" b="1" spc="-5" dirty="0">
                <a:latin typeface="宋体"/>
                <a:cs typeface="宋体"/>
              </a:rPr>
              <a:t>ernet</a:t>
            </a:r>
            <a:endParaRPr sz="600">
              <a:latin typeface="宋体"/>
              <a:cs typeface="宋体"/>
            </a:endParaRPr>
          </a:p>
        </p:txBody>
      </p:sp>
      <p:sp>
        <p:nvSpPr>
          <p:cNvPr id="68" name="object 14"/>
          <p:cNvSpPr txBox="1"/>
          <p:nvPr/>
        </p:nvSpPr>
        <p:spPr>
          <a:xfrm>
            <a:off x="2706116" y="3148758"/>
            <a:ext cx="868044" cy="284480"/>
          </a:xfrm>
          <a:prstGeom prst="rect">
            <a:avLst/>
          </a:prstGeom>
        </p:spPr>
        <p:txBody>
          <a:bodyPr vert="horz" wrap="square" lIns="0" tIns="0" rIns="0" bIns="0" rtlCol="0">
            <a:spAutoFit/>
          </a:bodyPr>
          <a:lstStyle/>
          <a:p>
            <a:pPr algn="ctr">
              <a:lnSpc>
                <a:spcPct val="100000"/>
              </a:lnSpc>
            </a:pPr>
            <a:r>
              <a:rPr sz="600" b="1" spc="0" dirty="0">
                <a:latin typeface="宋体"/>
                <a:cs typeface="宋体"/>
              </a:rPr>
              <a:t>用户</a:t>
            </a:r>
            <a:endParaRPr sz="600">
              <a:latin typeface="宋体"/>
              <a:cs typeface="宋体"/>
            </a:endParaRPr>
          </a:p>
          <a:p>
            <a:pPr marL="12700" marR="5080" algn="ctr">
              <a:lnSpc>
                <a:spcPct val="100000"/>
              </a:lnSpc>
            </a:pPr>
            <a:r>
              <a:rPr sz="600" b="1" spc="0" dirty="0">
                <a:latin typeface="宋体"/>
                <a:cs typeface="宋体"/>
              </a:rPr>
              <a:t>（顾客</a:t>
            </a:r>
            <a:r>
              <a:rPr sz="600" b="1" spc="-5" dirty="0">
                <a:latin typeface="宋体"/>
                <a:cs typeface="宋体"/>
              </a:rPr>
              <a:t>，代理店，当地法 </a:t>
            </a:r>
            <a:r>
              <a:rPr sz="600" b="1" spc="0" dirty="0">
                <a:latin typeface="宋体"/>
                <a:cs typeface="宋体"/>
              </a:rPr>
              <a:t>人，小</a:t>
            </a:r>
            <a:r>
              <a:rPr sz="600" b="1" spc="-5" dirty="0">
                <a:latin typeface="宋体"/>
                <a:cs typeface="宋体"/>
              </a:rPr>
              <a:t>松制作所）</a:t>
            </a:r>
            <a:endParaRPr sz="600">
              <a:latin typeface="宋体"/>
              <a:cs typeface="宋体"/>
            </a:endParaRPr>
          </a:p>
        </p:txBody>
      </p:sp>
      <p:sp>
        <p:nvSpPr>
          <p:cNvPr id="69" name="object 15"/>
          <p:cNvSpPr/>
          <p:nvPr/>
        </p:nvSpPr>
        <p:spPr>
          <a:xfrm>
            <a:off x="1393697" y="2276215"/>
            <a:ext cx="262890" cy="83820"/>
          </a:xfrm>
          <a:custGeom>
            <a:avLst/>
            <a:gdLst/>
            <a:ahLst/>
            <a:cxnLst/>
            <a:rect l="l" t="t" r="r" b="b"/>
            <a:pathLst>
              <a:path w="262889" h="83819">
                <a:moveTo>
                  <a:pt x="0" y="83698"/>
                </a:moveTo>
                <a:lnTo>
                  <a:pt x="262699" y="83698"/>
                </a:lnTo>
                <a:lnTo>
                  <a:pt x="262699" y="0"/>
                </a:lnTo>
                <a:lnTo>
                  <a:pt x="0" y="0"/>
                </a:lnTo>
                <a:lnTo>
                  <a:pt x="0" y="83698"/>
                </a:lnTo>
                <a:close/>
              </a:path>
            </a:pathLst>
          </a:custGeom>
          <a:solidFill>
            <a:srgbClr val="FFFF00"/>
          </a:solidFill>
        </p:spPr>
        <p:txBody>
          <a:bodyPr wrap="square" lIns="0" tIns="0" rIns="0" bIns="0" rtlCol="0"/>
          <a:lstStyle/>
          <a:p>
            <a:endParaRPr/>
          </a:p>
        </p:txBody>
      </p:sp>
      <p:sp>
        <p:nvSpPr>
          <p:cNvPr id="70" name="object 16"/>
          <p:cNvSpPr txBox="1"/>
          <p:nvPr/>
        </p:nvSpPr>
        <p:spPr>
          <a:xfrm>
            <a:off x="1434846" y="2277919"/>
            <a:ext cx="180975" cy="101600"/>
          </a:xfrm>
          <a:prstGeom prst="rect">
            <a:avLst/>
          </a:prstGeom>
        </p:spPr>
        <p:txBody>
          <a:bodyPr vert="horz" wrap="square" lIns="0" tIns="0" rIns="0" bIns="0" rtlCol="0">
            <a:spAutoFit/>
          </a:bodyPr>
          <a:lstStyle/>
          <a:p>
            <a:pPr marL="12700">
              <a:lnSpc>
                <a:spcPct val="100000"/>
              </a:lnSpc>
            </a:pPr>
            <a:r>
              <a:rPr sz="600" b="1" spc="0" dirty="0">
                <a:latin typeface="宋体"/>
                <a:cs typeface="宋体"/>
              </a:rPr>
              <a:t>天线</a:t>
            </a:r>
            <a:endParaRPr sz="600">
              <a:latin typeface="宋体"/>
              <a:cs typeface="宋体"/>
            </a:endParaRPr>
          </a:p>
        </p:txBody>
      </p:sp>
      <p:sp>
        <p:nvSpPr>
          <p:cNvPr id="71" name="object 17"/>
          <p:cNvSpPr/>
          <p:nvPr/>
        </p:nvSpPr>
        <p:spPr>
          <a:xfrm>
            <a:off x="1715135" y="2884373"/>
            <a:ext cx="210185" cy="401320"/>
          </a:xfrm>
          <a:custGeom>
            <a:avLst/>
            <a:gdLst/>
            <a:ahLst/>
            <a:cxnLst/>
            <a:rect l="l" t="t" r="r" b="b"/>
            <a:pathLst>
              <a:path w="210185" h="401320">
                <a:moveTo>
                  <a:pt x="0" y="400735"/>
                </a:moveTo>
                <a:lnTo>
                  <a:pt x="210159" y="400735"/>
                </a:lnTo>
                <a:lnTo>
                  <a:pt x="210159" y="0"/>
                </a:lnTo>
                <a:lnTo>
                  <a:pt x="0" y="0"/>
                </a:lnTo>
                <a:lnTo>
                  <a:pt x="0" y="400735"/>
                </a:lnTo>
                <a:close/>
              </a:path>
            </a:pathLst>
          </a:custGeom>
          <a:solidFill>
            <a:srgbClr val="FFFFFF"/>
          </a:solidFill>
        </p:spPr>
        <p:txBody>
          <a:bodyPr wrap="square" lIns="0" tIns="0" rIns="0" bIns="0" rtlCol="0"/>
          <a:lstStyle/>
          <a:p>
            <a:endParaRPr/>
          </a:p>
        </p:txBody>
      </p:sp>
      <p:sp>
        <p:nvSpPr>
          <p:cNvPr id="72" name="object 18"/>
          <p:cNvSpPr txBox="1"/>
          <p:nvPr/>
        </p:nvSpPr>
        <p:spPr>
          <a:xfrm>
            <a:off x="1717929" y="2957877"/>
            <a:ext cx="193040" cy="139700"/>
          </a:xfrm>
          <a:prstGeom prst="rect">
            <a:avLst/>
          </a:prstGeom>
        </p:spPr>
        <p:txBody>
          <a:bodyPr vert="horz" wrap="square" lIns="0" tIns="0" rIns="0" bIns="0" rtlCol="0">
            <a:spAutoFit/>
          </a:bodyPr>
          <a:lstStyle/>
          <a:p>
            <a:pPr marL="12700">
              <a:lnSpc>
                <a:spcPct val="100000"/>
              </a:lnSpc>
            </a:pPr>
            <a:r>
              <a:rPr sz="900" b="1" baseline="-27777" dirty="0">
                <a:solidFill>
                  <a:srgbClr val="FF0000"/>
                </a:solidFill>
                <a:latin typeface="Microsoft JhengHei"/>
                <a:cs typeface="Microsoft JhengHei"/>
              </a:rPr>
              <a:t>网</a:t>
            </a:r>
            <a:r>
              <a:rPr sz="900" b="1" spc="-44" baseline="-27777" dirty="0">
                <a:solidFill>
                  <a:srgbClr val="FF0000"/>
                </a:solidFill>
                <a:latin typeface="Microsoft JhengHei"/>
                <a:cs typeface="Microsoft JhengHei"/>
              </a:rPr>
              <a:t> </a:t>
            </a:r>
            <a:r>
              <a:rPr sz="600" b="1" dirty="0">
                <a:solidFill>
                  <a:srgbClr val="FF0000"/>
                </a:solidFill>
                <a:latin typeface="Microsoft JhengHei"/>
                <a:cs typeface="Microsoft JhengHei"/>
              </a:rPr>
              <a:t>车</a:t>
            </a:r>
            <a:endParaRPr sz="600">
              <a:latin typeface="Microsoft JhengHei"/>
              <a:cs typeface="Microsoft JhengHei"/>
            </a:endParaRPr>
          </a:p>
        </p:txBody>
      </p:sp>
      <p:sp>
        <p:nvSpPr>
          <p:cNvPr id="73" name="object 19"/>
          <p:cNvSpPr txBox="1"/>
          <p:nvPr/>
        </p:nvSpPr>
        <p:spPr>
          <a:xfrm>
            <a:off x="1717929" y="3035601"/>
            <a:ext cx="193040" cy="139700"/>
          </a:xfrm>
          <a:prstGeom prst="rect">
            <a:avLst/>
          </a:prstGeom>
        </p:spPr>
        <p:txBody>
          <a:bodyPr vert="horz" wrap="square" lIns="0" tIns="0" rIns="0" bIns="0" rtlCol="0">
            <a:spAutoFit/>
          </a:bodyPr>
          <a:lstStyle/>
          <a:p>
            <a:pPr marL="12700">
              <a:lnSpc>
                <a:spcPct val="100000"/>
              </a:lnSpc>
            </a:pPr>
            <a:r>
              <a:rPr sz="900" b="1" baseline="-27777" dirty="0">
                <a:solidFill>
                  <a:srgbClr val="FF0000"/>
                </a:solidFill>
                <a:latin typeface="Microsoft JhengHei"/>
                <a:cs typeface="Microsoft JhengHei"/>
              </a:rPr>
              <a:t>络</a:t>
            </a:r>
            <a:r>
              <a:rPr sz="900" b="1" spc="-44" baseline="-27777" dirty="0">
                <a:solidFill>
                  <a:srgbClr val="FF0000"/>
                </a:solidFill>
                <a:latin typeface="Microsoft JhengHei"/>
                <a:cs typeface="Microsoft JhengHei"/>
              </a:rPr>
              <a:t> </a:t>
            </a:r>
            <a:r>
              <a:rPr sz="600" b="1" dirty="0">
                <a:solidFill>
                  <a:srgbClr val="FF0000"/>
                </a:solidFill>
                <a:latin typeface="Microsoft JhengHei"/>
                <a:cs typeface="Microsoft JhengHei"/>
              </a:rPr>
              <a:t>辆</a:t>
            </a:r>
            <a:endParaRPr sz="600">
              <a:latin typeface="Microsoft JhengHei"/>
              <a:cs typeface="Microsoft JhengHei"/>
            </a:endParaRPr>
          </a:p>
        </p:txBody>
      </p:sp>
      <p:sp>
        <p:nvSpPr>
          <p:cNvPr id="74" name="object 20"/>
          <p:cNvSpPr txBox="1"/>
          <p:nvPr/>
        </p:nvSpPr>
        <p:spPr>
          <a:xfrm>
            <a:off x="1809369" y="3111801"/>
            <a:ext cx="101600" cy="101600"/>
          </a:xfrm>
          <a:prstGeom prst="rect">
            <a:avLst/>
          </a:prstGeom>
        </p:spPr>
        <p:txBody>
          <a:bodyPr vert="horz" wrap="square" lIns="0" tIns="0" rIns="0" bIns="0" rtlCol="0">
            <a:spAutoFit/>
          </a:bodyPr>
          <a:lstStyle/>
          <a:p>
            <a:pPr marL="12700">
              <a:lnSpc>
                <a:spcPct val="100000"/>
              </a:lnSpc>
            </a:pPr>
            <a:r>
              <a:rPr sz="600" b="1" dirty="0">
                <a:solidFill>
                  <a:srgbClr val="FF0000"/>
                </a:solidFill>
                <a:latin typeface="Microsoft JhengHei"/>
                <a:cs typeface="Microsoft JhengHei"/>
              </a:rPr>
              <a:t>内</a:t>
            </a:r>
            <a:endParaRPr sz="600">
              <a:latin typeface="Microsoft JhengHei"/>
              <a:cs typeface="Microsoft JhengHei"/>
            </a:endParaRPr>
          </a:p>
        </p:txBody>
      </p:sp>
      <p:sp>
        <p:nvSpPr>
          <p:cNvPr id="75" name="object 21"/>
          <p:cNvSpPr txBox="1"/>
          <p:nvPr/>
        </p:nvSpPr>
        <p:spPr>
          <a:xfrm>
            <a:off x="1606677" y="1430321"/>
            <a:ext cx="715645" cy="193040"/>
          </a:xfrm>
          <a:prstGeom prst="rect">
            <a:avLst/>
          </a:prstGeom>
        </p:spPr>
        <p:txBody>
          <a:bodyPr vert="horz" wrap="square" lIns="0" tIns="0" rIns="0" bIns="0" rtlCol="0">
            <a:spAutoFit/>
          </a:bodyPr>
          <a:lstStyle/>
          <a:p>
            <a:pPr marL="12700" marR="5080">
              <a:lnSpc>
                <a:spcPct val="100000"/>
              </a:lnSpc>
            </a:pPr>
            <a:r>
              <a:rPr sz="600" b="1" spc="0" dirty="0">
                <a:latin typeface="宋体"/>
                <a:cs typeface="宋体"/>
              </a:rPr>
              <a:t>通信卫</a:t>
            </a:r>
            <a:r>
              <a:rPr sz="600" b="1" spc="-5" dirty="0">
                <a:latin typeface="宋体"/>
                <a:cs typeface="宋体"/>
              </a:rPr>
              <a:t>星传输网或手 </a:t>
            </a:r>
            <a:r>
              <a:rPr sz="600" b="1" spc="0" dirty="0">
                <a:latin typeface="宋体"/>
                <a:cs typeface="宋体"/>
              </a:rPr>
              <a:t>机传输网</a:t>
            </a:r>
            <a:endParaRPr sz="600">
              <a:latin typeface="宋体"/>
              <a:cs typeface="宋体"/>
            </a:endParaRPr>
          </a:p>
        </p:txBody>
      </p:sp>
      <p:sp>
        <p:nvSpPr>
          <p:cNvPr id="76" name="object 22"/>
          <p:cNvSpPr txBox="1"/>
          <p:nvPr/>
        </p:nvSpPr>
        <p:spPr>
          <a:xfrm>
            <a:off x="918768" y="1335833"/>
            <a:ext cx="297180" cy="101600"/>
          </a:xfrm>
          <a:prstGeom prst="rect">
            <a:avLst/>
          </a:prstGeom>
        </p:spPr>
        <p:txBody>
          <a:bodyPr vert="horz" wrap="square" lIns="0" tIns="0" rIns="0" bIns="0" rtlCol="0">
            <a:spAutoFit/>
          </a:bodyPr>
          <a:lstStyle/>
          <a:p>
            <a:pPr marL="12700">
              <a:lnSpc>
                <a:spcPct val="100000"/>
              </a:lnSpc>
            </a:pPr>
            <a:r>
              <a:rPr sz="600" b="1" spc="0" dirty="0">
                <a:latin typeface="宋体"/>
                <a:cs typeface="宋体"/>
              </a:rPr>
              <a:t>GPS</a:t>
            </a:r>
            <a:r>
              <a:rPr sz="600" b="1" spc="-5" dirty="0">
                <a:latin typeface="宋体"/>
                <a:cs typeface="宋体"/>
              </a:rPr>
              <a:t>卫星</a:t>
            </a:r>
            <a:endParaRPr sz="600">
              <a:latin typeface="宋体"/>
              <a:cs typeface="宋体"/>
            </a:endParaRPr>
          </a:p>
        </p:txBody>
      </p:sp>
      <p:sp>
        <p:nvSpPr>
          <p:cNvPr id="77" name="object 23"/>
          <p:cNvSpPr/>
          <p:nvPr/>
        </p:nvSpPr>
        <p:spPr>
          <a:xfrm>
            <a:off x="2189226" y="2251925"/>
            <a:ext cx="232867" cy="171742"/>
          </a:xfrm>
          <a:prstGeom prst="rect">
            <a:avLst/>
          </a:prstGeom>
          <a:blipFill>
            <a:blip r:embed="rId3" cstate="print"/>
            <a:stretch>
              <a:fillRect/>
            </a:stretch>
          </a:blipFill>
        </p:spPr>
        <p:txBody>
          <a:bodyPr wrap="square" lIns="0" tIns="0" rIns="0" bIns="0" rtlCol="0"/>
          <a:lstStyle/>
          <a:p>
            <a:endParaRPr/>
          </a:p>
        </p:txBody>
      </p:sp>
      <p:sp>
        <p:nvSpPr>
          <p:cNvPr id="78" name="object 24"/>
          <p:cNvSpPr/>
          <p:nvPr/>
        </p:nvSpPr>
        <p:spPr>
          <a:xfrm>
            <a:off x="2226945" y="2447950"/>
            <a:ext cx="157632" cy="232638"/>
          </a:xfrm>
          <a:prstGeom prst="rect">
            <a:avLst/>
          </a:prstGeom>
          <a:blipFill>
            <a:blip r:embed="rId4" cstate="print"/>
            <a:stretch>
              <a:fillRect/>
            </a:stretch>
          </a:blipFill>
        </p:spPr>
        <p:txBody>
          <a:bodyPr wrap="square" lIns="0" tIns="0" rIns="0" bIns="0" rtlCol="0"/>
          <a:lstStyle/>
          <a:p>
            <a:endParaRPr/>
          </a:p>
        </p:txBody>
      </p:sp>
      <p:sp>
        <p:nvSpPr>
          <p:cNvPr id="79" name="object 25"/>
          <p:cNvSpPr/>
          <p:nvPr/>
        </p:nvSpPr>
        <p:spPr>
          <a:xfrm>
            <a:off x="613130" y="1211961"/>
            <a:ext cx="2969895" cy="2264410"/>
          </a:xfrm>
          <a:custGeom>
            <a:avLst/>
            <a:gdLst/>
            <a:ahLst/>
            <a:cxnLst/>
            <a:rect l="l" t="t" r="r" b="b"/>
            <a:pathLst>
              <a:path w="2969895" h="2264410">
                <a:moveTo>
                  <a:pt x="0" y="2264410"/>
                </a:moveTo>
                <a:lnTo>
                  <a:pt x="2969387" y="2264410"/>
                </a:lnTo>
                <a:lnTo>
                  <a:pt x="2969387" y="0"/>
                </a:lnTo>
                <a:lnTo>
                  <a:pt x="0" y="0"/>
                </a:lnTo>
                <a:lnTo>
                  <a:pt x="0" y="2264410"/>
                </a:lnTo>
                <a:close/>
              </a:path>
            </a:pathLst>
          </a:custGeom>
          <a:ln w="12700">
            <a:solidFill>
              <a:srgbClr val="A6A6A6"/>
            </a:solidFill>
            <a:prstDash val="dash"/>
          </a:ln>
        </p:spPr>
        <p:txBody>
          <a:bodyPr wrap="square" lIns="0" tIns="0" rIns="0" bIns="0" rtlCol="0"/>
          <a:lstStyle/>
          <a:p>
            <a:endParaRPr/>
          </a:p>
        </p:txBody>
      </p:sp>
      <p:sp>
        <p:nvSpPr>
          <p:cNvPr id="80" name="object 26"/>
          <p:cNvSpPr/>
          <p:nvPr/>
        </p:nvSpPr>
        <p:spPr>
          <a:xfrm>
            <a:off x="8264652" y="1182789"/>
            <a:ext cx="417220" cy="441413"/>
          </a:xfrm>
          <a:prstGeom prst="rect">
            <a:avLst/>
          </a:prstGeom>
          <a:blipFill>
            <a:blip r:embed="rId5" cstate="print"/>
            <a:stretch>
              <a:fillRect/>
            </a:stretch>
          </a:blipFill>
        </p:spPr>
        <p:txBody>
          <a:bodyPr wrap="square" lIns="0" tIns="0" rIns="0" bIns="0" rtlCol="0"/>
          <a:lstStyle/>
          <a:p>
            <a:endParaRPr/>
          </a:p>
        </p:txBody>
      </p:sp>
      <p:sp>
        <p:nvSpPr>
          <p:cNvPr id="82" name="object 28"/>
          <p:cNvSpPr/>
          <p:nvPr/>
        </p:nvSpPr>
        <p:spPr>
          <a:xfrm>
            <a:off x="341515" y="3717035"/>
            <a:ext cx="11520170" cy="0"/>
          </a:xfrm>
          <a:custGeom>
            <a:avLst/>
            <a:gdLst/>
            <a:ahLst/>
            <a:cxnLst/>
            <a:rect l="l" t="t" r="r" b="b"/>
            <a:pathLst>
              <a:path w="11520170">
                <a:moveTo>
                  <a:pt x="0" y="0"/>
                </a:moveTo>
                <a:lnTo>
                  <a:pt x="11520030" y="0"/>
                </a:lnTo>
              </a:path>
            </a:pathLst>
          </a:custGeom>
          <a:ln w="38100">
            <a:solidFill>
              <a:srgbClr val="7E7E7E"/>
            </a:solidFill>
            <a:prstDash val="lgDash"/>
          </a:ln>
        </p:spPr>
        <p:txBody>
          <a:bodyPr wrap="square" lIns="0" tIns="0" rIns="0" bIns="0" rtlCol="0"/>
          <a:lstStyle/>
          <a:p>
            <a:endParaRPr/>
          </a:p>
        </p:txBody>
      </p:sp>
      <p:sp>
        <p:nvSpPr>
          <p:cNvPr id="83" name="object 29"/>
          <p:cNvSpPr/>
          <p:nvPr/>
        </p:nvSpPr>
        <p:spPr>
          <a:xfrm>
            <a:off x="4164329" y="1002538"/>
            <a:ext cx="0" cy="5112385"/>
          </a:xfrm>
          <a:custGeom>
            <a:avLst/>
            <a:gdLst/>
            <a:ahLst/>
            <a:cxnLst/>
            <a:rect l="l" t="t" r="r" b="b"/>
            <a:pathLst>
              <a:path h="5112385">
                <a:moveTo>
                  <a:pt x="0" y="0"/>
                </a:moveTo>
                <a:lnTo>
                  <a:pt x="0" y="5111826"/>
                </a:lnTo>
              </a:path>
            </a:pathLst>
          </a:custGeom>
          <a:ln w="19050">
            <a:solidFill>
              <a:srgbClr val="7E7E7E"/>
            </a:solidFill>
            <a:prstDash val="lgDash"/>
          </a:ln>
        </p:spPr>
        <p:txBody>
          <a:bodyPr wrap="square" lIns="0" tIns="0" rIns="0" bIns="0" rtlCol="0"/>
          <a:lstStyle/>
          <a:p>
            <a:endParaRPr/>
          </a:p>
        </p:txBody>
      </p:sp>
      <p:sp>
        <p:nvSpPr>
          <p:cNvPr id="84" name="object 30"/>
          <p:cNvSpPr/>
          <p:nvPr/>
        </p:nvSpPr>
        <p:spPr>
          <a:xfrm>
            <a:off x="8054975" y="978408"/>
            <a:ext cx="0" cy="5112385"/>
          </a:xfrm>
          <a:custGeom>
            <a:avLst/>
            <a:gdLst/>
            <a:ahLst/>
            <a:cxnLst/>
            <a:rect l="l" t="t" r="r" b="b"/>
            <a:pathLst>
              <a:path h="5112385">
                <a:moveTo>
                  <a:pt x="0" y="0"/>
                </a:moveTo>
                <a:lnTo>
                  <a:pt x="0" y="5111788"/>
                </a:lnTo>
              </a:path>
            </a:pathLst>
          </a:custGeom>
          <a:ln w="19050">
            <a:solidFill>
              <a:srgbClr val="7E7E7E"/>
            </a:solidFill>
            <a:prstDash val="lgDash"/>
          </a:ln>
        </p:spPr>
        <p:txBody>
          <a:bodyPr wrap="square" lIns="0" tIns="0" rIns="0" bIns="0" rtlCol="0"/>
          <a:lstStyle/>
          <a:p>
            <a:endParaRPr/>
          </a:p>
        </p:txBody>
      </p:sp>
      <p:sp>
        <p:nvSpPr>
          <p:cNvPr id="85" name="object 31"/>
          <p:cNvSpPr/>
          <p:nvPr/>
        </p:nvSpPr>
        <p:spPr>
          <a:xfrm>
            <a:off x="932688" y="876300"/>
            <a:ext cx="1845564" cy="335279"/>
          </a:xfrm>
          <a:prstGeom prst="rect">
            <a:avLst/>
          </a:prstGeom>
          <a:blipFill>
            <a:blip r:embed="rId6" cstate="print"/>
            <a:stretch>
              <a:fillRect/>
            </a:stretch>
          </a:blipFill>
        </p:spPr>
        <p:txBody>
          <a:bodyPr wrap="square" lIns="0" tIns="0" rIns="0" bIns="0" rtlCol="0"/>
          <a:lstStyle/>
          <a:p>
            <a:endParaRPr/>
          </a:p>
        </p:txBody>
      </p:sp>
      <p:sp>
        <p:nvSpPr>
          <p:cNvPr id="86" name="object 32"/>
          <p:cNvSpPr/>
          <p:nvPr/>
        </p:nvSpPr>
        <p:spPr>
          <a:xfrm>
            <a:off x="1028700" y="847344"/>
            <a:ext cx="899160" cy="341375"/>
          </a:xfrm>
          <a:prstGeom prst="rect">
            <a:avLst/>
          </a:prstGeom>
          <a:blipFill>
            <a:blip r:embed="rId7" cstate="print"/>
            <a:stretch>
              <a:fillRect/>
            </a:stretch>
          </a:blipFill>
        </p:spPr>
        <p:txBody>
          <a:bodyPr wrap="square" lIns="0" tIns="0" rIns="0" bIns="0" rtlCol="0"/>
          <a:lstStyle/>
          <a:p>
            <a:endParaRPr/>
          </a:p>
        </p:txBody>
      </p:sp>
      <p:sp>
        <p:nvSpPr>
          <p:cNvPr id="87" name="object 33"/>
          <p:cNvSpPr/>
          <p:nvPr/>
        </p:nvSpPr>
        <p:spPr>
          <a:xfrm>
            <a:off x="989876" y="908710"/>
            <a:ext cx="1701800" cy="216535"/>
          </a:xfrm>
          <a:custGeom>
            <a:avLst/>
            <a:gdLst/>
            <a:ahLst/>
            <a:cxnLst/>
            <a:rect l="l" t="t" r="r" b="b"/>
            <a:pathLst>
              <a:path w="1701800" h="216534">
                <a:moveTo>
                  <a:pt x="0" y="216001"/>
                </a:moveTo>
                <a:lnTo>
                  <a:pt x="1701203" y="216001"/>
                </a:lnTo>
                <a:lnTo>
                  <a:pt x="1701203" y="0"/>
                </a:lnTo>
                <a:lnTo>
                  <a:pt x="0" y="0"/>
                </a:lnTo>
                <a:lnTo>
                  <a:pt x="0" y="216001"/>
                </a:lnTo>
                <a:close/>
              </a:path>
            </a:pathLst>
          </a:custGeom>
          <a:solidFill>
            <a:srgbClr val="00AF50"/>
          </a:solidFill>
        </p:spPr>
        <p:txBody>
          <a:bodyPr wrap="square" lIns="0" tIns="0" rIns="0" bIns="0" rtlCol="0"/>
          <a:lstStyle/>
          <a:p>
            <a:endParaRPr/>
          </a:p>
        </p:txBody>
      </p:sp>
      <p:sp>
        <p:nvSpPr>
          <p:cNvPr id="88" name="object 34"/>
          <p:cNvSpPr/>
          <p:nvPr/>
        </p:nvSpPr>
        <p:spPr>
          <a:xfrm>
            <a:off x="965911" y="908710"/>
            <a:ext cx="1725295" cy="216535"/>
          </a:xfrm>
          <a:custGeom>
            <a:avLst/>
            <a:gdLst/>
            <a:ahLst/>
            <a:cxnLst/>
            <a:rect l="l" t="t" r="r" b="b"/>
            <a:pathLst>
              <a:path w="1725295" h="216534">
                <a:moveTo>
                  <a:pt x="0" y="216001"/>
                </a:moveTo>
                <a:lnTo>
                  <a:pt x="1725168" y="216001"/>
                </a:lnTo>
                <a:lnTo>
                  <a:pt x="1725168" y="0"/>
                </a:lnTo>
                <a:lnTo>
                  <a:pt x="0" y="0"/>
                </a:lnTo>
                <a:lnTo>
                  <a:pt x="0" y="216001"/>
                </a:lnTo>
                <a:close/>
              </a:path>
            </a:pathLst>
          </a:custGeom>
          <a:ln w="12699">
            <a:solidFill>
              <a:srgbClr val="A6A6A6"/>
            </a:solidFill>
          </a:ln>
        </p:spPr>
        <p:txBody>
          <a:bodyPr wrap="square" lIns="0" tIns="0" rIns="0" bIns="0" rtlCol="0"/>
          <a:lstStyle/>
          <a:p>
            <a:endParaRPr/>
          </a:p>
        </p:txBody>
      </p:sp>
      <p:sp>
        <p:nvSpPr>
          <p:cNvPr id="89" name="object 35"/>
          <p:cNvSpPr/>
          <p:nvPr/>
        </p:nvSpPr>
        <p:spPr>
          <a:xfrm>
            <a:off x="701878" y="908710"/>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solidFill>
            <a:srgbClr val="7E7E7E"/>
          </a:solidFill>
        </p:spPr>
        <p:txBody>
          <a:bodyPr wrap="square" lIns="0" tIns="0" rIns="0" bIns="0" rtlCol="0"/>
          <a:lstStyle/>
          <a:p>
            <a:endParaRPr/>
          </a:p>
        </p:txBody>
      </p:sp>
      <p:sp>
        <p:nvSpPr>
          <p:cNvPr id="90" name="object 36"/>
          <p:cNvSpPr/>
          <p:nvPr/>
        </p:nvSpPr>
        <p:spPr>
          <a:xfrm>
            <a:off x="701878" y="908710"/>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ln w="12699">
            <a:solidFill>
              <a:srgbClr val="7E7E7E"/>
            </a:solidFill>
          </a:ln>
        </p:spPr>
        <p:txBody>
          <a:bodyPr wrap="square" lIns="0" tIns="0" rIns="0" bIns="0" rtlCol="0"/>
          <a:lstStyle/>
          <a:p>
            <a:endParaRPr/>
          </a:p>
        </p:txBody>
      </p:sp>
      <p:sp>
        <p:nvSpPr>
          <p:cNvPr id="91" name="object 37"/>
          <p:cNvSpPr txBox="1"/>
          <p:nvPr/>
        </p:nvSpPr>
        <p:spPr>
          <a:xfrm>
            <a:off x="796239" y="933571"/>
            <a:ext cx="972185" cy="164465"/>
          </a:xfrm>
          <a:prstGeom prst="rect">
            <a:avLst/>
          </a:prstGeom>
        </p:spPr>
        <p:txBody>
          <a:bodyPr vert="horz" wrap="square" lIns="0" tIns="0" rIns="0" bIns="0" rtlCol="0">
            <a:spAutoFit/>
          </a:bodyPr>
          <a:lstStyle/>
          <a:p>
            <a:pPr marL="12700">
              <a:lnSpc>
                <a:spcPts val="1420"/>
              </a:lnSpc>
              <a:tabLst>
                <a:tab pos="349250" algn="l"/>
              </a:tabLst>
            </a:pPr>
            <a:r>
              <a:rPr sz="1875" i="1" spc="-44" baseline="4444" dirty="0">
                <a:solidFill>
                  <a:srgbClr val="FFFFFF"/>
                </a:solidFill>
                <a:latin typeface="Malgun Gothic"/>
                <a:cs typeface="Malgun Gothic"/>
              </a:rPr>
              <a:t>a	</a:t>
            </a:r>
            <a:r>
              <a:rPr sz="1200" spc="-30" dirty="0">
                <a:latin typeface="宋体"/>
                <a:cs typeface="宋体"/>
              </a:rPr>
              <a:t>设备监测</a:t>
            </a:r>
            <a:endParaRPr sz="1200">
              <a:latin typeface="宋体"/>
              <a:cs typeface="宋体"/>
            </a:endParaRPr>
          </a:p>
        </p:txBody>
      </p:sp>
      <p:sp>
        <p:nvSpPr>
          <p:cNvPr id="92" name="object 38"/>
          <p:cNvSpPr/>
          <p:nvPr/>
        </p:nvSpPr>
        <p:spPr>
          <a:xfrm>
            <a:off x="4559808" y="876300"/>
            <a:ext cx="1844039" cy="335279"/>
          </a:xfrm>
          <a:prstGeom prst="rect">
            <a:avLst/>
          </a:prstGeom>
          <a:blipFill>
            <a:blip r:embed="rId8" cstate="print"/>
            <a:stretch>
              <a:fillRect/>
            </a:stretch>
          </a:blipFill>
        </p:spPr>
        <p:txBody>
          <a:bodyPr wrap="square" lIns="0" tIns="0" rIns="0" bIns="0" rtlCol="0"/>
          <a:lstStyle/>
          <a:p>
            <a:endParaRPr/>
          </a:p>
        </p:txBody>
      </p:sp>
      <p:sp>
        <p:nvSpPr>
          <p:cNvPr id="93" name="object 39"/>
          <p:cNvSpPr/>
          <p:nvPr/>
        </p:nvSpPr>
        <p:spPr>
          <a:xfrm>
            <a:off x="4654296" y="847344"/>
            <a:ext cx="899160" cy="341375"/>
          </a:xfrm>
          <a:prstGeom prst="rect">
            <a:avLst/>
          </a:prstGeom>
          <a:blipFill>
            <a:blip r:embed="rId9" cstate="print"/>
            <a:stretch>
              <a:fillRect/>
            </a:stretch>
          </a:blipFill>
        </p:spPr>
        <p:txBody>
          <a:bodyPr wrap="square" lIns="0" tIns="0" rIns="0" bIns="0" rtlCol="0"/>
          <a:lstStyle/>
          <a:p>
            <a:endParaRPr/>
          </a:p>
        </p:txBody>
      </p:sp>
      <p:sp>
        <p:nvSpPr>
          <p:cNvPr id="131" name="object 40"/>
          <p:cNvSpPr/>
          <p:nvPr/>
        </p:nvSpPr>
        <p:spPr>
          <a:xfrm>
            <a:off x="4616793" y="908710"/>
            <a:ext cx="1701800" cy="216535"/>
          </a:xfrm>
          <a:custGeom>
            <a:avLst/>
            <a:gdLst/>
            <a:ahLst/>
            <a:cxnLst/>
            <a:rect l="l" t="t" r="r" b="b"/>
            <a:pathLst>
              <a:path w="1701800" h="216534">
                <a:moveTo>
                  <a:pt x="0" y="216001"/>
                </a:moveTo>
                <a:lnTo>
                  <a:pt x="1701203" y="216001"/>
                </a:lnTo>
                <a:lnTo>
                  <a:pt x="1701203" y="0"/>
                </a:lnTo>
                <a:lnTo>
                  <a:pt x="0" y="0"/>
                </a:lnTo>
                <a:lnTo>
                  <a:pt x="0" y="216001"/>
                </a:lnTo>
                <a:close/>
              </a:path>
            </a:pathLst>
          </a:custGeom>
          <a:solidFill>
            <a:srgbClr val="00AF50"/>
          </a:solidFill>
        </p:spPr>
        <p:txBody>
          <a:bodyPr wrap="square" lIns="0" tIns="0" rIns="0" bIns="0" rtlCol="0"/>
          <a:lstStyle/>
          <a:p>
            <a:endParaRPr/>
          </a:p>
        </p:txBody>
      </p:sp>
      <p:sp>
        <p:nvSpPr>
          <p:cNvPr id="145" name="object 41"/>
          <p:cNvSpPr/>
          <p:nvPr/>
        </p:nvSpPr>
        <p:spPr>
          <a:xfrm>
            <a:off x="4592828" y="908710"/>
            <a:ext cx="1725295" cy="216535"/>
          </a:xfrm>
          <a:custGeom>
            <a:avLst/>
            <a:gdLst/>
            <a:ahLst/>
            <a:cxnLst/>
            <a:rect l="l" t="t" r="r" b="b"/>
            <a:pathLst>
              <a:path w="1725295" h="216534">
                <a:moveTo>
                  <a:pt x="0" y="216001"/>
                </a:moveTo>
                <a:lnTo>
                  <a:pt x="1725168" y="216001"/>
                </a:lnTo>
                <a:lnTo>
                  <a:pt x="1725168" y="0"/>
                </a:lnTo>
                <a:lnTo>
                  <a:pt x="0" y="0"/>
                </a:lnTo>
                <a:lnTo>
                  <a:pt x="0" y="216001"/>
                </a:lnTo>
                <a:close/>
              </a:path>
            </a:pathLst>
          </a:custGeom>
          <a:ln w="12699">
            <a:solidFill>
              <a:srgbClr val="A6A6A6"/>
            </a:solidFill>
          </a:ln>
        </p:spPr>
        <p:txBody>
          <a:bodyPr wrap="square" lIns="0" tIns="0" rIns="0" bIns="0" rtlCol="0"/>
          <a:lstStyle/>
          <a:p>
            <a:endParaRPr/>
          </a:p>
        </p:txBody>
      </p:sp>
      <p:sp>
        <p:nvSpPr>
          <p:cNvPr id="146" name="object 42"/>
          <p:cNvSpPr txBox="1"/>
          <p:nvPr/>
        </p:nvSpPr>
        <p:spPr>
          <a:xfrm>
            <a:off x="4760721" y="932529"/>
            <a:ext cx="635000" cy="177800"/>
          </a:xfrm>
          <a:prstGeom prst="rect">
            <a:avLst/>
          </a:prstGeom>
        </p:spPr>
        <p:txBody>
          <a:bodyPr vert="horz" wrap="square" lIns="0" tIns="0" rIns="0" bIns="0" rtlCol="0">
            <a:spAutoFit/>
          </a:bodyPr>
          <a:lstStyle/>
          <a:p>
            <a:pPr marL="12700">
              <a:lnSpc>
                <a:spcPct val="100000"/>
              </a:lnSpc>
            </a:pPr>
            <a:r>
              <a:rPr sz="1200" dirty="0">
                <a:latin typeface="宋体"/>
                <a:cs typeface="宋体"/>
              </a:rPr>
              <a:t>智能农业</a:t>
            </a:r>
            <a:endParaRPr sz="1200">
              <a:latin typeface="宋体"/>
              <a:cs typeface="宋体"/>
            </a:endParaRPr>
          </a:p>
        </p:txBody>
      </p:sp>
      <p:sp>
        <p:nvSpPr>
          <p:cNvPr id="147" name="object 43"/>
          <p:cNvSpPr/>
          <p:nvPr/>
        </p:nvSpPr>
        <p:spPr>
          <a:xfrm>
            <a:off x="4328795" y="908710"/>
            <a:ext cx="288290" cy="216535"/>
          </a:xfrm>
          <a:custGeom>
            <a:avLst/>
            <a:gdLst/>
            <a:ahLst/>
            <a:cxnLst/>
            <a:rect l="l" t="t" r="r" b="b"/>
            <a:pathLst>
              <a:path w="288289" h="216534">
                <a:moveTo>
                  <a:pt x="0" y="216001"/>
                </a:moveTo>
                <a:lnTo>
                  <a:pt x="287997" y="216001"/>
                </a:lnTo>
                <a:lnTo>
                  <a:pt x="287997" y="0"/>
                </a:lnTo>
                <a:lnTo>
                  <a:pt x="0" y="0"/>
                </a:lnTo>
                <a:lnTo>
                  <a:pt x="0" y="216001"/>
                </a:lnTo>
                <a:close/>
              </a:path>
            </a:pathLst>
          </a:custGeom>
          <a:solidFill>
            <a:srgbClr val="7E7E7E"/>
          </a:solidFill>
        </p:spPr>
        <p:txBody>
          <a:bodyPr wrap="square" lIns="0" tIns="0" rIns="0" bIns="0" rtlCol="0"/>
          <a:lstStyle/>
          <a:p>
            <a:endParaRPr/>
          </a:p>
        </p:txBody>
      </p:sp>
      <p:sp>
        <p:nvSpPr>
          <p:cNvPr id="148" name="object 44"/>
          <p:cNvSpPr/>
          <p:nvPr/>
        </p:nvSpPr>
        <p:spPr>
          <a:xfrm>
            <a:off x="4328795" y="908710"/>
            <a:ext cx="288290" cy="216535"/>
          </a:xfrm>
          <a:custGeom>
            <a:avLst/>
            <a:gdLst/>
            <a:ahLst/>
            <a:cxnLst/>
            <a:rect l="l" t="t" r="r" b="b"/>
            <a:pathLst>
              <a:path w="288289" h="216534">
                <a:moveTo>
                  <a:pt x="0" y="216001"/>
                </a:moveTo>
                <a:lnTo>
                  <a:pt x="287997" y="216001"/>
                </a:lnTo>
                <a:lnTo>
                  <a:pt x="287997" y="0"/>
                </a:lnTo>
                <a:lnTo>
                  <a:pt x="0" y="0"/>
                </a:lnTo>
                <a:lnTo>
                  <a:pt x="0" y="216001"/>
                </a:lnTo>
                <a:close/>
              </a:path>
            </a:pathLst>
          </a:custGeom>
          <a:ln w="12700">
            <a:solidFill>
              <a:srgbClr val="7E7E7E"/>
            </a:solidFill>
          </a:ln>
        </p:spPr>
        <p:txBody>
          <a:bodyPr wrap="square" lIns="0" tIns="0" rIns="0" bIns="0" rtlCol="0"/>
          <a:lstStyle/>
          <a:p>
            <a:endParaRPr/>
          </a:p>
        </p:txBody>
      </p:sp>
      <p:sp>
        <p:nvSpPr>
          <p:cNvPr id="149" name="object 45"/>
          <p:cNvSpPr txBox="1"/>
          <p:nvPr/>
        </p:nvSpPr>
        <p:spPr>
          <a:xfrm>
            <a:off x="4417314" y="920871"/>
            <a:ext cx="117475" cy="186055"/>
          </a:xfrm>
          <a:prstGeom prst="rect">
            <a:avLst/>
          </a:prstGeom>
        </p:spPr>
        <p:txBody>
          <a:bodyPr vert="horz" wrap="square" lIns="0" tIns="0" rIns="0" bIns="0" rtlCol="0">
            <a:spAutoFit/>
          </a:bodyPr>
          <a:lstStyle/>
          <a:p>
            <a:pPr marL="12700">
              <a:lnSpc>
                <a:spcPct val="100000"/>
              </a:lnSpc>
            </a:pPr>
            <a:r>
              <a:rPr sz="1250" i="1" spc="-35" dirty="0">
                <a:solidFill>
                  <a:srgbClr val="FFFFFF"/>
                </a:solidFill>
                <a:latin typeface="Malgun Gothic"/>
                <a:cs typeface="Malgun Gothic"/>
              </a:rPr>
              <a:t>b</a:t>
            </a:r>
            <a:endParaRPr sz="1250">
              <a:latin typeface="Malgun Gothic"/>
              <a:cs typeface="Malgun Gothic"/>
            </a:endParaRPr>
          </a:p>
        </p:txBody>
      </p:sp>
      <p:sp>
        <p:nvSpPr>
          <p:cNvPr id="150" name="object 46"/>
          <p:cNvSpPr/>
          <p:nvPr/>
        </p:nvSpPr>
        <p:spPr>
          <a:xfrm>
            <a:off x="8444483" y="876300"/>
            <a:ext cx="1844039" cy="335279"/>
          </a:xfrm>
          <a:prstGeom prst="rect">
            <a:avLst/>
          </a:prstGeom>
          <a:blipFill>
            <a:blip r:embed="rId10" cstate="print"/>
            <a:stretch>
              <a:fillRect/>
            </a:stretch>
          </a:blipFill>
        </p:spPr>
        <p:txBody>
          <a:bodyPr wrap="square" lIns="0" tIns="0" rIns="0" bIns="0" rtlCol="0"/>
          <a:lstStyle/>
          <a:p>
            <a:endParaRPr/>
          </a:p>
        </p:txBody>
      </p:sp>
      <p:sp>
        <p:nvSpPr>
          <p:cNvPr id="151" name="object 47"/>
          <p:cNvSpPr/>
          <p:nvPr/>
        </p:nvSpPr>
        <p:spPr>
          <a:xfrm>
            <a:off x="8538971" y="847344"/>
            <a:ext cx="746759" cy="341375"/>
          </a:xfrm>
          <a:prstGeom prst="rect">
            <a:avLst/>
          </a:prstGeom>
          <a:blipFill>
            <a:blip r:embed="rId11" cstate="print"/>
            <a:stretch>
              <a:fillRect/>
            </a:stretch>
          </a:blipFill>
        </p:spPr>
        <p:txBody>
          <a:bodyPr wrap="square" lIns="0" tIns="0" rIns="0" bIns="0" rtlCol="0"/>
          <a:lstStyle/>
          <a:p>
            <a:endParaRPr/>
          </a:p>
        </p:txBody>
      </p:sp>
      <p:sp>
        <p:nvSpPr>
          <p:cNvPr id="152" name="object 48"/>
          <p:cNvSpPr/>
          <p:nvPr/>
        </p:nvSpPr>
        <p:spPr>
          <a:xfrm>
            <a:off x="8500833" y="908710"/>
            <a:ext cx="1701800" cy="216535"/>
          </a:xfrm>
          <a:custGeom>
            <a:avLst/>
            <a:gdLst/>
            <a:ahLst/>
            <a:cxnLst/>
            <a:rect l="l" t="t" r="r" b="b"/>
            <a:pathLst>
              <a:path w="1701800" h="216534">
                <a:moveTo>
                  <a:pt x="0" y="216001"/>
                </a:moveTo>
                <a:lnTo>
                  <a:pt x="1701203" y="216001"/>
                </a:lnTo>
                <a:lnTo>
                  <a:pt x="1701203" y="0"/>
                </a:lnTo>
                <a:lnTo>
                  <a:pt x="0" y="0"/>
                </a:lnTo>
                <a:lnTo>
                  <a:pt x="0" y="216001"/>
                </a:lnTo>
                <a:close/>
              </a:path>
            </a:pathLst>
          </a:custGeom>
          <a:solidFill>
            <a:srgbClr val="00AF50"/>
          </a:solidFill>
        </p:spPr>
        <p:txBody>
          <a:bodyPr wrap="square" lIns="0" tIns="0" rIns="0" bIns="0" rtlCol="0"/>
          <a:lstStyle/>
          <a:p>
            <a:endParaRPr/>
          </a:p>
        </p:txBody>
      </p:sp>
      <p:sp>
        <p:nvSpPr>
          <p:cNvPr id="153" name="object 49"/>
          <p:cNvSpPr/>
          <p:nvPr/>
        </p:nvSpPr>
        <p:spPr>
          <a:xfrm>
            <a:off x="8476868" y="908710"/>
            <a:ext cx="1725295" cy="216535"/>
          </a:xfrm>
          <a:custGeom>
            <a:avLst/>
            <a:gdLst/>
            <a:ahLst/>
            <a:cxnLst/>
            <a:rect l="l" t="t" r="r" b="b"/>
            <a:pathLst>
              <a:path w="1725295" h="216534">
                <a:moveTo>
                  <a:pt x="0" y="216001"/>
                </a:moveTo>
                <a:lnTo>
                  <a:pt x="1725168" y="216001"/>
                </a:lnTo>
                <a:lnTo>
                  <a:pt x="1725168" y="0"/>
                </a:lnTo>
                <a:lnTo>
                  <a:pt x="0" y="0"/>
                </a:lnTo>
                <a:lnTo>
                  <a:pt x="0" y="216001"/>
                </a:lnTo>
                <a:close/>
              </a:path>
            </a:pathLst>
          </a:custGeom>
          <a:ln w="12699">
            <a:solidFill>
              <a:srgbClr val="A6A6A6"/>
            </a:solidFill>
          </a:ln>
        </p:spPr>
        <p:txBody>
          <a:bodyPr wrap="square" lIns="0" tIns="0" rIns="0" bIns="0" rtlCol="0"/>
          <a:lstStyle/>
          <a:p>
            <a:endParaRPr/>
          </a:p>
        </p:txBody>
      </p:sp>
      <p:sp>
        <p:nvSpPr>
          <p:cNvPr id="154" name="object 50"/>
          <p:cNvSpPr txBox="1"/>
          <p:nvPr/>
        </p:nvSpPr>
        <p:spPr>
          <a:xfrm>
            <a:off x="8645143" y="932529"/>
            <a:ext cx="482600" cy="177800"/>
          </a:xfrm>
          <a:prstGeom prst="rect">
            <a:avLst/>
          </a:prstGeom>
        </p:spPr>
        <p:txBody>
          <a:bodyPr vert="horz" wrap="square" lIns="0" tIns="0" rIns="0" bIns="0" rtlCol="0">
            <a:spAutoFit/>
          </a:bodyPr>
          <a:lstStyle/>
          <a:p>
            <a:pPr marL="12700">
              <a:lnSpc>
                <a:spcPct val="100000"/>
              </a:lnSpc>
            </a:pPr>
            <a:r>
              <a:rPr sz="1200" dirty="0">
                <a:latin typeface="宋体"/>
                <a:cs typeface="宋体"/>
              </a:rPr>
              <a:t>供应链</a:t>
            </a:r>
            <a:endParaRPr sz="1200">
              <a:latin typeface="宋体"/>
              <a:cs typeface="宋体"/>
            </a:endParaRPr>
          </a:p>
        </p:txBody>
      </p:sp>
      <p:sp>
        <p:nvSpPr>
          <p:cNvPr id="155" name="object 51"/>
          <p:cNvSpPr/>
          <p:nvPr/>
        </p:nvSpPr>
        <p:spPr>
          <a:xfrm>
            <a:off x="8212835" y="908710"/>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solidFill>
            <a:srgbClr val="7E7E7E"/>
          </a:solidFill>
        </p:spPr>
        <p:txBody>
          <a:bodyPr wrap="square" lIns="0" tIns="0" rIns="0" bIns="0" rtlCol="0"/>
          <a:lstStyle/>
          <a:p>
            <a:endParaRPr/>
          </a:p>
        </p:txBody>
      </p:sp>
      <p:sp>
        <p:nvSpPr>
          <p:cNvPr id="156" name="object 52"/>
          <p:cNvSpPr/>
          <p:nvPr/>
        </p:nvSpPr>
        <p:spPr>
          <a:xfrm>
            <a:off x="8212835" y="908710"/>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ln w="12700">
            <a:solidFill>
              <a:srgbClr val="7E7E7E"/>
            </a:solidFill>
          </a:ln>
        </p:spPr>
        <p:txBody>
          <a:bodyPr wrap="square" lIns="0" tIns="0" rIns="0" bIns="0" rtlCol="0"/>
          <a:lstStyle/>
          <a:p>
            <a:endParaRPr/>
          </a:p>
        </p:txBody>
      </p:sp>
      <p:sp>
        <p:nvSpPr>
          <p:cNvPr id="157" name="object 53"/>
          <p:cNvSpPr txBox="1"/>
          <p:nvPr/>
        </p:nvSpPr>
        <p:spPr>
          <a:xfrm>
            <a:off x="8312657" y="920871"/>
            <a:ext cx="97790" cy="186055"/>
          </a:xfrm>
          <a:prstGeom prst="rect">
            <a:avLst/>
          </a:prstGeom>
        </p:spPr>
        <p:txBody>
          <a:bodyPr vert="horz" wrap="square" lIns="0" tIns="0" rIns="0" bIns="0" rtlCol="0">
            <a:spAutoFit/>
          </a:bodyPr>
          <a:lstStyle/>
          <a:p>
            <a:pPr marL="12700">
              <a:lnSpc>
                <a:spcPct val="100000"/>
              </a:lnSpc>
            </a:pPr>
            <a:r>
              <a:rPr sz="1250" i="1" spc="-25" dirty="0">
                <a:solidFill>
                  <a:srgbClr val="FFFFFF"/>
                </a:solidFill>
                <a:latin typeface="Malgun Gothic"/>
                <a:cs typeface="Malgun Gothic"/>
              </a:rPr>
              <a:t>c</a:t>
            </a:r>
            <a:endParaRPr sz="1250">
              <a:latin typeface="Malgun Gothic"/>
              <a:cs typeface="Malgun Gothic"/>
            </a:endParaRPr>
          </a:p>
        </p:txBody>
      </p:sp>
      <p:sp>
        <p:nvSpPr>
          <p:cNvPr id="158" name="object 54"/>
          <p:cNvSpPr/>
          <p:nvPr/>
        </p:nvSpPr>
        <p:spPr>
          <a:xfrm>
            <a:off x="5811646" y="1572386"/>
            <a:ext cx="1405890" cy="767080"/>
          </a:xfrm>
          <a:custGeom>
            <a:avLst/>
            <a:gdLst/>
            <a:ahLst/>
            <a:cxnLst/>
            <a:rect l="l" t="t" r="r" b="b"/>
            <a:pathLst>
              <a:path w="1405890" h="767080">
                <a:moveTo>
                  <a:pt x="1011554" y="580771"/>
                </a:moveTo>
                <a:lnTo>
                  <a:pt x="1232407" y="766952"/>
                </a:lnTo>
                <a:lnTo>
                  <a:pt x="1405889" y="605536"/>
                </a:lnTo>
                <a:lnTo>
                  <a:pt x="1307337" y="599313"/>
                </a:lnTo>
                <a:lnTo>
                  <a:pt x="1302227" y="586993"/>
                </a:lnTo>
                <a:lnTo>
                  <a:pt x="1110233" y="586993"/>
                </a:lnTo>
                <a:lnTo>
                  <a:pt x="1011554" y="580771"/>
                </a:lnTo>
                <a:close/>
              </a:path>
              <a:path w="1405890" h="767080">
                <a:moveTo>
                  <a:pt x="0" y="0"/>
                </a:moveTo>
                <a:lnTo>
                  <a:pt x="80776" y="6661"/>
                </a:lnTo>
                <a:lnTo>
                  <a:pt x="160061" y="16329"/>
                </a:lnTo>
                <a:lnTo>
                  <a:pt x="237659" y="28900"/>
                </a:lnTo>
                <a:lnTo>
                  <a:pt x="313377" y="44271"/>
                </a:lnTo>
                <a:lnTo>
                  <a:pt x="387018" y="62339"/>
                </a:lnTo>
                <a:lnTo>
                  <a:pt x="458389" y="83001"/>
                </a:lnTo>
                <a:lnTo>
                  <a:pt x="527296" y="106154"/>
                </a:lnTo>
                <a:lnTo>
                  <a:pt x="593543" y="131695"/>
                </a:lnTo>
                <a:lnTo>
                  <a:pt x="656935" y="159522"/>
                </a:lnTo>
                <a:lnTo>
                  <a:pt x="717280" y="189531"/>
                </a:lnTo>
                <a:lnTo>
                  <a:pt x="774381" y="221619"/>
                </a:lnTo>
                <a:lnTo>
                  <a:pt x="828044" y="255684"/>
                </a:lnTo>
                <a:lnTo>
                  <a:pt x="878074" y="291622"/>
                </a:lnTo>
                <a:lnTo>
                  <a:pt x="924278" y="329330"/>
                </a:lnTo>
                <a:lnTo>
                  <a:pt x="966460" y="368706"/>
                </a:lnTo>
                <a:lnTo>
                  <a:pt x="1004425" y="409647"/>
                </a:lnTo>
                <a:lnTo>
                  <a:pt x="1037980" y="452048"/>
                </a:lnTo>
                <a:lnTo>
                  <a:pt x="1066929" y="495809"/>
                </a:lnTo>
                <a:lnTo>
                  <a:pt x="1091079" y="540825"/>
                </a:lnTo>
                <a:lnTo>
                  <a:pt x="1110233" y="586993"/>
                </a:lnTo>
                <a:lnTo>
                  <a:pt x="1302227" y="586993"/>
                </a:lnTo>
                <a:lnTo>
                  <a:pt x="1264034" y="508128"/>
                </a:lnTo>
                <a:lnTo>
                  <a:pt x="1235084" y="464368"/>
                </a:lnTo>
                <a:lnTo>
                  <a:pt x="1201530" y="421967"/>
                </a:lnTo>
                <a:lnTo>
                  <a:pt x="1163566" y="381027"/>
                </a:lnTo>
                <a:lnTo>
                  <a:pt x="1121385" y="341653"/>
                </a:lnTo>
                <a:lnTo>
                  <a:pt x="1075184" y="303946"/>
                </a:lnTo>
                <a:lnTo>
                  <a:pt x="1025156" y="268011"/>
                </a:lnTo>
                <a:lnTo>
                  <a:pt x="971496" y="233950"/>
                </a:lnTo>
                <a:lnTo>
                  <a:pt x="914400" y="201866"/>
                </a:lnTo>
                <a:lnTo>
                  <a:pt x="854061" y="171862"/>
                </a:lnTo>
                <a:lnTo>
                  <a:pt x="790674" y="144042"/>
                </a:lnTo>
                <a:lnTo>
                  <a:pt x="724435" y="118508"/>
                </a:lnTo>
                <a:lnTo>
                  <a:pt x="655537" y="95363"/>
                </a:lnTo>
                <a:lnTo>
                  <a:pt x="584176" y="74711"/>
                </a:lnTo>
                <a:lnTo>
                  <a:pt x="510546" y="56655"/>
                </a:lnTo>
                <a:lnTo>
                  <a:pt x="434841" y="41297"/>
                </a:lnTo>
                <a:lnTo>
                  <a:pt x="357258" y="28741"/>
                </a:lnTo>
                <a:lnTo>
                  <a:pt x="277989" y="19089"/>
                </a:lnTo>
                <a:lnTo>
                  <a:pt x="197230" y="12446"/>
                </a:lnTo>
                <a:lnTo>
                  <a:pt x="0" y="0"/>
                </a:lnTo>
                <a:close/>
              </a:path>
            </a:pathLst>
          </a:custGeom>
          <a:solidFill>
            <a:srgbClr val="E1E1E1"/>
          </a:solidFill>
        </p:spPr>
        <p:txBody>
          <a:bodyPr wrap="square" lIns="0" tIns="0" rIns="0" bIns="0" rtlCol="0"/>
          <a:lstStyle/>
          <a:p>
            <a:endParaRPr/>
          </a:p>
        </p:txBody>
      </p:sp>
      <p:sp>
        <p:nvSpPr>
          <p:cNvPr id="159" name="object 55"/>
          <p:cNvSpPr/>
          <p:nvPr/>
        </p:nvSpPr>
        <p:spPr>
          <a:xfrm>
            <a:off x="4563998" y="1568531"/>
            <a:ext cx="1346200" cy="628015"/>
          </a:xfrm>
          <a:custGeom>
            <a:avLst/>
            <a:gdLst/>
            <a:ahLst/>
            <a:cxnLst/>
            <a:rect l="l" t="t" r="r" b="b"/>
            <a:pathLst>
              <a:path w="1346200" h="628014">
                <a:moveTo>
                  <a:pt x="1149820" y="0"/>
                </a:moveTo>
                <a:lnTo>
                  <a:pt x="1053796" y="711"/>
                </a:lnTo>
                <a:lnTo>
                  <a:pt x="959897" y="5833"/>
                </a:lnTo>
                <a:lnTo>
                  <a:pt x="868444" y="15207"/>
                </a:lnTo>
                <a:lnTo>
                  <a:pt x="779758" y="28675"/>
                </a:lnTo>
                <a:lnTo>
                  <a:pt x="694160" y="46082"/>
                </a:lnTo>
                <a:lnTo>
                  <a:pt x="611972" y="67268"/>
                </a:lnTo>
                <a:lnTo>
                  <a:pt x="533515" y="92078"/>
                </a:lnTo>
                <a:lnTo>
                  <a:pt x="459111" y="120353"/>
                </a:lnTo>
                <a:lnTo>
                  <a:pt x="389080" y="151937"/>
                </a:lnTo>
                <a:lnTo>
                  <a:pt x="323744" y="186671"/>
                </a:lnTo>
                <a:lnTo>
                  <a:pt x="263424" y="224399"/>
                </a:lnTo>
                <a:lnTo>
                  <a:pt x="208441" y="264963"/>
                </a:lnTo>
                <a:lnTo>
                  <a:pt x="159118" y="308206"/>
                </a:lnTo>
                <a:lnTo>
                  <a:pt x="115774" y="353970"/>
                </a:lnTo>
                <a:lnTo>
                  <a:pt x="78731" y="402098"/>
                </a:lnTo>
                <a:lnTo>
                  <a:pt x="48311" y="452433"/>
                </a:lnTo>
                <a:lnTo>
                  <a:pt x="24835" y="504818"/>
                </a:lnTo>
                <a:lnTo>
                  <a:pt x="8624" y="559095"/>
                </a:lnTo>
                <a:lnTo>
                  <a:pt x="0" y="615106"/>
                </a:lnTo>
                <a:lnTo>
                  <a:pt x="197230" y="627425"/>
                </a:lnTo>
                <a:lnTo>
                  <a:pt x="205150" y="574589"/>
                </a:lnTo>
                <a:lnTo>
                  <a:pt x="219855" y="523237"/>
                </a:lnTo>
                <a:lnTo>
                  <a:pt x="241085" y="473508"/>
                </a:lnTo>
                <a:lnTo>
                  <a:pt x="268576" y="425544"/>
                </a:lnTo>
                <a:lnTo>
                  <a:pt x="302067" y="379483"/>
                </a:lnTo>
                <a:lnTo>
                  <a:pt x="341295" y="335467"/>
                </a:lnTo>
                <a:lnTo>
                  <a:pt x="385999" y="293636"/>
                </a:lnTo>
                <a:lnTo>
                  <a:pt x="435915" y="254130"/>
                </a:lnTo>
                <a:lnTo>
                  <a:pt x="490782" y="217090"/>
                </a:lnTo>
                <a:lnTo>
                  <a:pt x="550338" y="182655"/>
                </a:lnTo>
                <a:lnTo>
                  <a:pt x="614320" y="150966"/>
                </a:lnTo>
                <a:lnTo>
                  <a:pt x="682466" y="122164"/>
                </a:lnTo>
                <a:lnTo>
                  <a:pt x="754514" y="96388"/>
                </a:lnTo>
                <a:lnTo>
                  <a:pt x="830201" y="73780"/>
                </a:lnTo>
                <a:lnTo>
                  <a:pt x="909266" y="54478"/>
                </a:lnTo>
                <a:lnTo>
                  <a:pt x="991446" y="38624"/>
                </a:lnTo>
                <a:lnTo>
                  <a:pt x="1076479" y="26358"/>
                </a:lnTo>
                <a:lnTo>
                  <a:pt x="1164102" y="17821"/>
                </a:lnTo>
                <a:lnTo>
                  <a:pt x="1254054" y="13151"/>
                </a:lnTo>
                <a:lnTo>
                  <a:pt x="1346073" y="12491"/>
                </a:lnTo>
                <a:lnTo>
                  <a:pt x="1311000" y="8872"/>
                </a:lnTo>
                <a:lnTo>
                  <a:pt x="1273011" y="5650"/>
                </a:lnTo>
                <a:lnTo>
                  <a:pt x="1247648" y="3855"/>
                </a:lnTo>
                <a:lnTo>
                  <a:pt x="1149820" y="0"/>
                </a:lnTo>
                <a:close/>
              </a:path>
            </a:pathLst>
          </a:custGeom>
          <a:solidFill>
            <a:srgbClr val="D1D1D1"/>
          </a:solidFill>
        </p:spPr>
        <p:txBody>
          <a:bodyPr wrap="square" lIns="0" tIns="0" rIns="0" bIns="0" rtlCol="0"/>
          <a:lstStyle/>
          <a:p>
            <a:endParaRPr/>
          </a:p>
        </p:txBody>
      </p:sp>
      <p:sp>
        <p:nvSpPr>
          <p:cNvPr id="160" name="object 56"/>
          <p:cNvSpPr/>
          <p:nvPr/>
        </p:nvSpPr>
        <p:spPr>
          <a:xfrm>
            <a:off x="4455795" y="2613914"/>
            <a:ext cx="1536065" cy="594360"/>
          </a:xfrm>
          <a:custGeom>
            <a:avLst/>
            <a:gdLst/>
            <a:ahLst/>
            <a:cxnLst/>
            <a:rect l="l" t="t" r="r" b="b"/>
            <a:pathLst>
              <a:path w="1536064" h="594360">
                <a:moveTo>
                  <a:pt x="302109" y="173862"/>
                </a:moveTo>
                <a:lnTo>
                  <a:pt x="97281" y="173862"/>
                </a:lnTo>
                <a:lnTo>
                  <a:pt x="125514" y="216136"/>
                </a:lnTo>
                <a:lnTo>
                  <a:pt x="158632" y="256572"/>
                </a:lnTo>
                <a:lnTo>
                  <a:pt x="196417" y="295099"/>
                </a:lnTo>
                <a:lnTo>
                  <a:pt x="238651" y="331643"/>
                </a:lnTo>
                <a:lnTo>
                  <a:pt x="285114" y="366133"/>
                </a:lnTo>
                <a:lnTo>
                  <a:pt x="335590" y="398494"/>
                </a:lnTo>
                <a:lnTo>
                  <a:pt x="389859" y="428655"/>
                </a:lnTo>
                <a:lnTo>
                  <a:pt x="447704" y="456542"/>
                </a:lnTo>
                <a:lnTo>
                  <a:pt x="508906" y="482083"/>
                </a:lnTo>
                <a:lnTo>
                  <a:pt x="573246" y="505206"/>
                </a:lnTo>
                <a:lnTo>
                  <a:pt x="640506" y="525836"/>
                </a:lnTo>
                <a:lnTo>
                  <a:pt x="710494" y="543907"/>
                </a:lnTo>
                <a:lnTo>
                  <a:pt x="782915" y="559331"/>
                </a:lnTo>
                <a:lnTo>
                  <a:pt x="857627" y="572049"/>
                </a:lnTo>
                <a:lnTo>
                  <a:pt x="934386" y="581985"/>
                </a:lnTo>
                <a:lnTo>
                  <a:pt x="1012974" y="589065"/>
                </a:lnTo>
                <a:lnTo>
                  <a:pt x="1093172" y="593217"/>
                </a:lnTo>
                <a:lnTo>
                  <a:pt x="1174762" y="594368"/>
                </a:lnTo>
                <a:lnTo>
                  <a:pt x="1257527" y="592444"/>
                </a:lnTo>
                <a:lnTo>
                  <a:pt x="1341246" y="587375"/>
                </a:lnTo>
                <a:lnTo>
                  <a:pt x="1447660" y="578970"/>
                </a:lnTo>
                <a:lnTo>
                  <a:pt x="1369326" y="578970"/>
                </a:lnTo>
                <a:lnTo>
                  <a:pt x="1287736" y="577809"/>
                </a:lnTo>
                <a:lnTo>
                  <a:pt x="1207538" y="573649"/>
                </a:lnTo>
                <a:lnTo>
                  <a:pt x="1128950" y="566564"/>
                </a:lnTo>
                <a:lnTo>
                  <a:pt x="1052191" y="556626"/>
                </a:lnTo>
                <a:lnTo>
                  <a:pt x="977454" y="543902"/>
                </a:lnTo>
                <a:lnTo>
                  <a:pt x="905033" y="528480"/>
                </a:lnTo>
                <a:lnTo>
                  <a:pt x="835070" y="510417"/>
                </a:lnTo>
                <a:lnTo>
                  <a:pt x="767810" y="489791"/>
                </a:lnTo>
                <a:lnTo>
                  <a:pt x="703470" y="466674"/>
                </a:lnTo>
                <a:lnTo>
                  <a:pt x="642268" y="441139"/>
                </a:lnTo>
                <a:lnTo>
                  <a:pt x="584423" y="413257"/>
                </a:lnTo>
                <a:lnTo>
                  <a:pt x="530154" y="383103"/>
                </a:lnTo>
                <a:lnTo>
                  <a:pt x="479678" y="350748"/>
                </a:lnTo>
                <a:lnTo>
                  <a:pt x="433215" y="316264"/>
                </a:lnTo>
                <a:lnTo>
                  <a:pt x="390981" y="279725"/>
                </a:lnTo>
                <a:lnTo>
                  <a:pt x="353196" y="241202"/>
                </a:lnTo>
                <a:lnTo>
                  <a:pt x="320078" y="200768"/>
                </a:lnTo>
                <a:lnTo>
                  <a:pt x="302109" y="173862"/>
                </a:lnTo>
                <a:close/>
              </a:path>
              <a:path w="1536064" h="594360">
                <a:moveTo>
                  <a:pt x="1535810" y="572008"/>
                </a:moveTo>
                <a:lnTo>
                  <a:pt x="1452091" y="577060"/>
                </a:lnTo>
                <a:lnTo>
                  <a:pt x="1369326" y="578970"/>
                </a:lnTo>
                <a:lnTo>
                  <a:pt x="1447660" y="578970"/>
                </a:lnTo>
                <a:lnTo>
                  <a:pt x="1535810" y="572008"/>
                </a:lnTo>
                <a:close/>
              </a:path>
              <a:path w="1536064" h="594360">
                <a:moveTo>
                  <a:pt x="137794" y="0"/>
                </a:moveTo>
                <a:lnTo>
                  <a:pt x="0" y="181483"/>
                </a:lnTo>
                <a:lnTo>
                  <a:pt x="97281" y="173862"/>
                </a:lnTo>
                <a:lnTo>
                  <a:pt x="302109" y="173862"/>
                </a:lnTo>
                <a:lnTo>
                  <a:pt x="291845" y="158496"/>
                </a:lnTo>
                <a:lnTo>
                  <a:pt x="389127" y="150749"/>
                </a:lnTo>
                <a:lnTo>
                  <a:pt x="137794" y="0"/>
                </a:lnTo>
                <a:close/>
              </a:path>
            </a:pathLst>
          </a:custGeom>
          <a:solidFill>
            <a:srgbClr val="E1E1E1"/>
          </a:solidFill>
        </p:spPr>
        <p:txBody>
          <a:bodyPr wrap="square" lIns="0" tIns="0" rIns="0" bIns="0" rtlCol="0"/>
          <a:lstStyle/>
          <a:p>
            <a:endParaRPr/>
          </a:p>
        </p:txBody>
      </p:sp>
      <p:sp>
        <p:nvSpPr>
          <p:cNvPr id="161" name="object 57"/>
          <p:cNvSpPr/>
          <p:nvPr/>
        </p:nvSpPr>
        <p:spPr>
          <a:xfrm>
            <a:off x="5894070" y="2411729"/>
            <a:ext cx="1258570" cy="779780"/>
          </a:xfrm>
          <a:custGeom>
            <a:avLst/>
            <a:gdLst/>
            <a:ahLst/>
            <a:cxnLst/>
            <a:rect l="l" t="t" r="r" b="b"/>
            <a:pathLst>
              <a:path w="1258570" h="779780">
                <a:moveTo>
                  <a:pt x="1256791" y="0"/>
                </a:moveTo>
                <a:lnTo>
                  <a:pt x="1062227" y="15367"/>
                </a:lnTo>
                <a:lnTo>
                  <a:pt x="1064049" y="68162"/>
                </a:lnTo>
                <a:lnTo>
                  <a:pt x="1058628" y="120475"/>
                </a:lnTo>
                <a:lnTo>
                  <a:pt x="1046207" y="172131"/>
                </a:lnTo>
                <a:lnTo>
                  <a:pt x="1027029" y="222955"/>
                </a:lnTo>
                <a:lnTo>
                  <a:pt x="1001339" y="272770"/>
                </a:lnTo>
                <a:lnTo>
                  <a:pt x="969379" y="321401"/>
                </a:lnTo>
                <a:lnTo>
                  <a:pt x="931394" y="368674"/>
                </a:lnTo>
                <a:lnTo>
                  <a:pt x="887626" y="414413"/>
                </a:lnTo>
                <a:lnTo>
                  <a:pt x="838319" y="458442"/>
                </a:lnTo>
                <a:lnTo>
                  <a:pt x="783717" y="500586"/>
                </a:lnTo>
                <a:lnTo>
                  <a:pt x="724062" y="540670"/>
                </a:lnTo>
                <a:lnTo>
                  <a:pt x="659599" y="578518"/>
                </a:lnTo>
                <a:lnTo>
                  <a:pt x="590571" y="613955"/>
                </a:lnTo>
                <a:lnTo>
                  <a:pt x="517221" y="646806"/>
                </a:lnTo>
                <a:lnTo>
                  <a:pt x="439793" y="676896"/>
                </a:lnTo>
                <a:lnTo>
                  <a:pt x="358530" y="704048"/>
                </a:lnTo>
                <a:lnTo>
                  <a:pt x="273675" y="728088"/>
                </a:lnTo>
                <a:lnTo>
                  <a:pt x="185473" y="748840"/>
                </a:lnTo>
                <a:lnTo>
                  <a:pt x="94167" y="766129"/>
                </a:lnTo>
                <a:lnTo>
                  <a:pt x="0" y="779780"/>
                </a:lnTo>
                <a:lnTo>
                  <a:pt x="34226" y="778335"/>
                </a:lnTo>
                <a:lnTo>
                  <a:pt x="97535" y="774192"/>
                </a:lnTo>
                <a:lnTo>
                  <a:pt x="198182" y="763987"/>
                </a:lnTo>
                <a:lnTo>
                  <a:pt x="296126" y="749586"/>
                </a:lnTo>
                <a:lnTo>
                  <a:pt x="391069" y="731186"/>
                </a:lnTo>
                <a:lnTo>
                  <a:pt x="482713" y="708989"/>
                </a:lnTo>
                <a:lnTo>
                  <a:pt x="570759" y="683192"/>
                </a:lnTo>
                <a:lnTo>
                  <a:pt x="654909" y="653996"/>
                </a:lnTo>
                <a:lnTo>
                  <a:pt x="734864" y="621600"/>
                </a:lnTo>
                <a:lnTo>
                  <a:pt x="810327" y="586203"/>
                </a:lnTo>
                <a:lnTo>
                  <a:pt x="880997" y="548005"/>
                </a:lnTo>
                <a:lnTo>
                  <a:pt x="946578" y="507206"/>
                </a:lnTo>
                <a:lnTo>
                  <a:pt x="1006771" y="464004"/>
                </a:lnTo>
                <a:lnTo>
                  <a:pt x="1061277" y="418600"/>
                </a:lnTo>
                <a:lnTo>
                  <a:pt x="1109797" y="371192"/>
                </a:lnTo>
                <a:lnTo>
                  <a:pt x="1152034" y="321980"/>
                </a:lnTo>
                <a:lnTo>
                  <a:pt x="1187690" y="271164"/>
                </a:lnTo>
                <a:lnTo>
                  <a:pt x="1216464" y="218943"/>
                </a:lnTo>
                <a:lnTo>
                  <a:pt x="1238060" y="165517"/>
                </a:lnTo>
                <a:lnTo>
                  <a:pt x="1252179" y="111085"/>
                </a:lnTo>
                <a:lnTo>
                  <a:pt x="1258522" y="55846"/>
                </a:lnTo>
                <a:lnTo>
                  <a:pt x="1256791" y="0"/>
                </a:lnTo>
                <a:close/>
              </a:path>
            </a:pathLst>
          </a:custGeom>
          <a:solidFill>
            <a:srgbClr val="D1D1D1"/>
          </a:solidFill>
        </p:spPr>
        <p:txBody>
          <a:bodyPr wrap="square" lIns="0" tIns="0" rIns="0" bIns="0" rtlCol="0"/>
          <a:lstStyle/>
          <a:p>
            <a:endParaRPr/>
          </a:p>
        </p:txBody>
      </p:sp>
      <p:sp>
        <p:nvSpPr>
          <p:cNvPr id="162" name="object 58"/>
          <p:cNvSpPr/>
          <p:nvPr/>
        </p:nvSpPr>
        <p:spPr>
          <a:xfrm>
            <a:off x="4958207" y="1659978"/>
            <a:ext cx="299326" cy="304584"/>
          </a:xfrm>
          <a:prstGeom prst="rect">
            <a:avLst/>
          </a:prstGeom>
          <a:blipFill>
            <a:blip r:embed="rId12" cstate="print"/>
            <a:stretch>
              <a:fillRect/>
            </a:stretch>
          </a:blipFill>
        </p:spPr>
        <p:txBody>
          <a:bodyPr wrap="square" lIns="0" tIns="0" rIns="0" bIns="0" rtlCol="0"/>
          <a:lstStyle/>
          <a:p>
            <a:endParaRPr/>
          </a:p>
        </p:txBody>
      </p:sp>
      <p:sp>
        <p:nvSpPr>
          <p:cNvPr id="163" name="object 59"/>
          <p:cNvSpPr/>
          <p:nvPr/>
        </p:nvSpPr>
        <p:spPr>
          <a:xfrm>
            <a:off x="5370576" y="1561744"/>
            <a:ext cx="304977" cy="265277"/>
          </a:xfrm>
          <a:prstGeom prst="rect">
            <a:avLst/>
          </a:prstGeom>
          <a:blipFill>
            <a:blip r:embed="rId13" cstate="print"/>
            <a:stretch>
              <a:fillRect/>
            </a:stretch>
          </a:blipFill>
        </p:spPr>
        <p:txBody>
          <a:bodyPr wrap="square" lIns="0" tIns="0" rIns="0" bIns="0" rtlCol="0"/>
          <a:lstStyle/>
          <a:p>
            <a:endParaRPr/>
          </a:p>
        </p:txBody>
      </p:sp>
      <p:sp>
        <p:nvSpPr>
          <p:cNvPr id="164" name="object 60"/>
          <p:cNvSpPr/>
          <p:nvPr/>
        </p:nvSpPr>
        <p:spPr>
          <a:xfrm>
            <a:off x="5929629" y="1434045"/>
            <a:ext cx="299326" cy="304584"/>
          </a:xfrm>
          <a:prstGeom prst="rect">
            <a:avLst/>
          </a:prstGeom>
          <a:blipFill>
            <a:blip r:embed="rId14" cstate="print"/>
            <a:stretch>
              <a:fillRect/>
            </a:stretch>
          </a:blipFill>
        </p:spPr>
        <p:txBody>
          <a:bodyPr wrap="square" lIns="0" tIns="0" rIns="0" bIns="0" rtlCol="0"/>
          <a:lstStyle/>
          <a:p>
            <a:endParaRPr/>
          </a:p>
        </p:txBody>
      </p:sp>
      <p:sp>
        <p:nvSpPr>
          <p:cNvPr id="165" name="object 61"/>
          <p:cNvSpPr/>
          <p:nvPr/>
        </p:nvSpPr>
        <p:spPr>
          <a:xfrm>
            <a:off x="6533895" y="1561820"/>
            <a:ext cx="299326" cy="275107"/>
          </a:xfrm>
          <a:prstGeom prst="rect">
            <a:avLst/>
          </a:prstGeom>
          <a:blipFill>
            <a:blip r:embed="rId15" cstate="print"/>
            <a:stretch>
              <a:fillRect/>
            </a:stretch>
          </a:blipFill>
        </p:spPr>
        <p:txBody>
          <a:bodyPr wrap="square" lIns="0" tIns="0" rIns="0" bIns="0" rtlCol="0"/>
          <a:lstStyle/>
          <a:p>
            <a:endParaRPr/>
          </a:p>
        </p:txBody>
      </p:sp>
      <p:sp>
        <p:nvSpPr>
          <p:cNvPr id="166" name="object 62"/>
          <p:cNvSpPr/>
          <p:nvPr/>
        </p:nvSpPr>
        <p:spPr>
          <a:xfrm>
            <a:off x="4393438" y="1969490"/>
            <a:ext cx="310616" cy="614070"/>
          </a:xfrm>
          <a:prstGeom prst="rect">
            <a:avLst/>
          </a:prstGeom>
          <a:blipFill>
            <a:blip r:embed="rId16" cstate="print"/>
            <a:stretch>
              <a:fillRect/>
            </a:stretch>
          </a:blipFill>
        </p:spPr>
        <p:txBody>
          <a:bodyPr wrap="square" lIns="0" tIns="0" rIns="0" bIns="0" rtlCol="0"/>
          <a:lstStyle/>
          <a:p>
            <a:endParaRPr/>
          </a:p>
        </p:txBody>
      </p:sp>
      <p:sp>
        <p:nvSpPr>
          <p:cNvPr id="167" name="object 63"/>
          <p:cNvSpPr/>
          <p:nvPr/>
        </p:nvSpPr>
        <p:spPr>
          <a:xfrm>
            <a:off x="4455667" y="2681833"/>
            <a:ext cx="954455" cy="599338"/>
          </a:xfrm>
          <a:prstGeom prst="rect">
            <a:avLst/>
          </a:prstGeom>
          <a:blipFill>
            <a:blip r:embed="rId17" cstate="print"/>
            <a:stretch>
              <a:fillRect/>
            </a:stretch>
          </a:blipFill>
        </p:spPr>
        <p:txBody>
          <a:bodyPr wrap="square" lIns="0" tIns="0" rIns="0" bIns="0" rtlCol="0"/>
          <a:lstStyle/>
          <a:p>
            <a:endParaRPr/>
          </a:p>
        </p:txBody>
      </p:sp>
      <p:sp>
        <p:nvSpPr>
          <p:cNvPr id="168" name="object 64"/>
          <p:cNvSpPr/>
          <p:nvPr/>
        </p:nvSpPr>
        <p:spPr>
          <a:xfrm>
            <a:off x="6443598" y="2583624"/>
            <a:ext cx="917473" cy="530034"/>
          </a:xfrm>
          <a:prstGeom prst="rect">
            <a:avLst/>
          </a:prstGeom>
          <a:blipFill>
            <a:blip r:embed="rId18" cstate="print"/>
            <a:stretch>
              <a:fillRect/>
            </a:stretch>
          </a:blipFill>
        </p:spPr>
        <p:txBody>
          <a:bodyPr wrap="square" lIns="0" tIns="0" rIns="0" bIns="0" rtlCol="0"/>
          <a:lstStyle/>
          <a:p>
            <a:endParaRPr/>
          </a:p>
        </p:txBody>
      </p:sp>
      <p:sp>
        <p:nvSpPr>
          <p:cNvPr id="169" name="object 65"/>
          <p:cNvSpPr txBox="1"/>
          <p:nvPr/>
        </p:nvSpPr>
        <p:spPr>
          <a:xfrm>
            <a:off x="4686427" y="2008468"/>
            <a:ext cx="420370" cy="299720"/>
          </a:xfrm>
          <a:prstGeom prst="rect">
            <a:avLst/>
          </a:prstGeom>
        </p:spPr>
        <p:txBody>
          <a:bodyPr vert="horz" wrap="square" lIns="0" tIns="0" rIns="0" bIns="0" rtlCol="0">
            <a:spAutoFit/>
          </a:bodyPr>
          <a:lstStyle/>
          <a:p>
            <a:pPr marL="12700" marR="5080" indent="190500">
              <a:lnSpc>
                <a:spcPct val="141200"/>
              </a:lnSpc>
            </a:pPr>
            <a:r>
              <a:rPr sz="800" dirty="0">
                <a:latin typeface="Segoe UI"/>
                <a:cs typeface="Segoe UI"/>
              </a:rPr>
              <a:t>SKT </a:t>
            </a:r>
            <a:r>
              <a:rPr sz="800" spc="-5" dirty="0">
                <a:latin typeface="Segoe UI"/>
                <a:cs typeface="Segoe UI"/>
              </a:rPr>
              <a:t>“</a:t>
            </a:r>
            <a:r>
              <a:rPr sz="800" dirty="0">
                <a:latin typeface="Segoe UI"/>
                <a:cs typeface="Segoe UI"/>
              </a:rPr>
              <a:t>LTE/</a:t>
            </a:r>
            <a:r>
              <a:rPr sz="800" spc="-5" dirty="0">
                <a:latin typeface="Segoe UI"/>
                <a:cs typeface="Segoe UI"/>
              </a:rPr>
              <a:t>3</a:t>
            </a:r>
            <a:r>
              <a:rPr sz="800" dirty="0">
                <a:latin typeface="Segoe UI"/>
                <a:cs typeface="Segoe UI"/>
              </a:rPr>
              <a:t>G”</a:t>
            </a:r>
            <a:endParaRPr sz="800">
              <a:latin typeface="Segoe UI"/>
              <a:cs typeface="Segoe UI"/>
            </a:endParaRPr>
          </a:p>
        </p:txBody>
      </p:sp>
      <p:sp>
        <p:nvSpPr>
          <p:cNvPr id="170" name="object 66"/>
          <p:cNvSpPr txBox="1"/>
          <p:nvPr/>
        </p:nvSpPr>
        <p:spPr>
          <a:xfrm>
            <a:off x="6431660" y="1875543"/>
            <a:ext cx="763270" cy="127635"/>
          </a:xfrm>
          <a:prstGeom prst="rect">
            <a:avLst/>
          </a:prstGeom>
        </p:spPr>
        <p:txBody>
          <a:bodyPr vert="horz" wrap="square" lIns="0" tIns="0" rIns="0" bIns="0" rtlCol="0">
            <a:spAutoFit/>
          </a:bodyPr>
          <a:lstStyle/>
          <a:p>
            <a:pPr marL="12700">
              <a:lnSpc>
                <a:spcPct val="100000"/>
              </a:lnSpc>
            </a:pPr>
            <a:r>
              <a:rPr sz="800" dirty="0">
                <a:latin typeface="宋体"/>
                <a:cs typeface="宋体"/>
              </a:rPr>
              <a:t>水池</a:t>
            </a:r>
            <a:r>
              <a:rPr sz="800" spc="-220" dirty="0">
                <a:latin typeface="宋体"/>
                <a:cs typeface="宋体"/>
              </a:rPr>
              <a:t> </a:t>
            </a:r>
            <a:r>
              <a:rPr sz="800" dirty="0">
                <a:latin typeface="宋体"/>
                <a:cs typeface="宋体"/>
              </a:rPr>
              <a:t>监控服务器</a:t>
            </a:r>
            <a:endParaRPr sz="800">
              <a:latin typeface="宋体"/>
              <a:cs typeface="宋体"/>
            </a:endParaRPr>
          </a:p>
        </p:txBody>
      </p:sp>
      <p:sp>
        <p:nvSpPr>
          <p:cNvPr id="171" name="object 67"/>
          <p:cNvSpPr txBox="1"/>
          <p:nvPr/>
        </p:nvSpPr>
        <p:spPr>
          <a:xfrm>
            <a:off x="6939153" y="2368176"/>
            <a:ext cx="800100" cy="132715"/>
          </a:xfrm>
          <a:prstGeom prst="rect">
            <a:avLst/>
          </a:prstGeom>
        </p:spPr>
        <p:txBody>
          <a:bodyPr vert="horz" wrap="square" lIns="0" tIns="0" rIns="0" bIns="0" rtlCol="0">
            <a:spAutoFit/>
          </a:bodyPr>
          <a:lstStyle/>
          <a:p>
            <a:pPr marL="12700">
              <a:lnSpc>
                <a:spcPct val="100000"/>
              </a:lnSpc>
            </a:pPr>
            <a:r>
              <a:rPr sz="800" spc="-5" dirty="0">
                <a:latin typeface="Segoe UI"/>
                <a:cs typeface="Segoe UI"/>
              </a:rPr>
              <a:t>“</a:t>
            </a:r>
            <a:r>
              <a:rPr sz="800" dirty="0">
                <a:latin typeface="宋体"/>
                <a:cs typeface="宋体"/>
              </a:rPr>
              <a:t>实时水池</a:t>
            </a:r>
            <a:r>
              <a:rPr sz="800" spc="-235" dirty="0">
                <a:latin typeface="宋体"/>
                <a:cs typeface="宋体"/>
              </a:rPr>
              <a:t> </a:t>
            </a:r>
            <a:r>
              <a:rPr sz="800" dirty="0">
                <a:latin typeface="宋体"/>
                <a:cs typeface="宋体"/>
              </a:rPr>
              <a:t>监控＂</a:t>
            </a:r>
            <a:endParaRPr sz="800">
              <a:latin typeface="宋体"/>
              <a:cs typeface="宋体"/>
            </a:endParaRPr>
          </a:p>
        </p:txBody>
      </p:sp>
      <p:sp>
        <p:nvSpPr>
          <p:cNvPr id="172" name="object 68"/>
          <p:cNvSpPr txBox="1"/>
          <p:nvPr/>
        </p:nvSpPr>
        <p:spPr>
          <a:xfrm>
            <a:off x="5296280" y="1739355"/>
            <a:ext cx="949325" cy="436245"/>
          </a:xfrm>
          <a:prstGeom prst="rect">
            <a:avLst/>
          </a:prstGeom>
        </p:spPr>
        <p:txBody>
          <a:bodyPr vert="horz" wrap="square" lIns="0" tIns="0" rIns="0" bIns="0" rtlCol="0">
            <a:spAutoFit/>
          </a:bodyPr>
          <a:lstStyle/>
          <a:p>
            <a:pPr marL="12700" marR="5080" indent="544830">
              <a:lnSpc>
                <a:spcPct val="111800"/>
              </a:lnSpc>
            </a:pPr>
            <a:r>
              <a:rPr sz="800" dirty="0">
                <a:latin typeface="Segoe UI"/>
                <a:cs typeface="Segoe UI"/>
              </a:rPr>
              <a:t>Ethe</a:t>
            </a:r>
            <a:r>
              <a:rPr sz="800" spc="-5" dirty="0">
                <a:latin typeface="Segoe UI"/>
                <a:cs typeface="Segoe UI"/>
              </a:rPr>
              <a:t>r</a:t>
            </a:r>
            <a:r>
              <a:rPr sz="800" dirty="0">
                <a:latin typeface="Segoe UI"/>
                <a:cs typeface="Segoe UI"/>
              </a:rPr>
              <a:t>net IoT</a:t>
            </a:r>
            <a:r>
              <a:rPr sz="800" spc="-30" dirty="0">
                <a:latin typeface="Segoe UI"/>
                <a:cs typeface="Segoe UI"/>
              </a:rPr>
              <a:t> </a:t>
            </a:r>
            <a:r>
              <a:rPr sz="800" dirty="0">
                <a:latin typeface="Segoe UI"/>
                <a:cs typeface="Segoe UI"/>
              </a:rPr>
              <a:t>P</a:t>
            </a:r>
            <a:r>
              <a:rPr sz="800" spc="-5" dirty="0">
                <a:latin typeface="Segoe UI"/>
                <a:cs typeface="Segoe UI"/>
              </a:rPr>
              <a:t>l</a:t>
            </a:r>
            <a:r>
              <a:rPr sz="800" dirty="0">
                <a:latin typeface="Segoe UI"/>
                <a:cs typeface="Segoe UI"/>
              </a:rPr>
              <a:t>atf</a:t>
            </a:r>
            <a:r>
              <a:rPr sz="800" spc="-5" dirty="0">
                <a:latin typeface="Segoe UI"/>
                <a:cs typeface="Segoe UI"/>
              </a:rPr>
              <a:t>or</a:t>
            </a:r>
            <a:r>
              <a:rPr sz="800" dirty="0">
                <a:latin typeface="Segoe UI"/>
                <a:cs typeface="Segoe UI"/>
              </a:rPr>
              <a:t>m</a:t>
            </a:r>
            <a:endParaRPr sz="800">
              <a:latin typeface="Segoe UI"/>
              <a:cs typeface="Segoe UI"/>
            </a:endParaRPr>
          </a:p>
          <a:p>
            <a:pPr marL="127000">
              <a:lnSpc>
                <a:spcPct val="100000"/>
              </a:lnSpc>
              <a:spcBef>
                <a:spcPts val="395"/>
              </a:spcBef>
            </a:pPr>
            <a:r>
              <a:rPr sz="800" spc="-5" dirty="0">
                <a:latin typeface="Segoe UI"/>
                <a:cs typeface="Segoe UI"/>
              </a:rPr>
              <a:t>(</a:t>
            </a:r>
            <a:r>
              <a:rPr sz="800" dirty="0">
                <a:latin typeface="Segoe UI"/>
                <a:cs typeface="Segoe UI"/>
              </a:rPr>
              <a:t>M</a:t>
            </a:r>
            <a:r>
              <a:rPr sz="800" spc="-5" dirty="0">
                <a:latin typeface="Segoe UI"/>
                <a:cs typeface="Segoe UI"/>
              </a:rPr>
              <a:t>obi</a:t>
            </a:r>
            <a:r>
              <a:rPr sz="800" dirty="0">
                <a:latin typeface="Segoe UI"/>
                <a:cs typeface="Segoe UI"/>
              </a:rPr>
              <a:t>u</a:t>
            </a:r>
            <a:r>
              <a:rPr sz="800" spc="-5" dirty="0">
                <a:latin typeface="Segoe UI"/>
                <a:cs typeface="Segoe UI"/>
              </a:rPr>
              <a:t>s</a:t>
            </a:r>
            <a:r>
              <a:rPr sz="800" dirty="0">
                <a:latin typeface="Segoe UI"/>
                <a:cs typeface="Segoe UI"/>
              </a:rPr>
              <a:t>)</a:t>
            </a:r>
            <a:endParaRPr sz="800">
              <a:latin typeface="Segoe UI"/>
              <a:cs typeface="Segoe UI"/>
            </a:endParaRPr>
          </a:p>
        </p:txBody>
      </p:sp>
      <p:sp>
        <p:nvSpPr>
          <p:cNvPr id="173" name="object 69"/>
          <p:cNvSpPr txBox="1"/>
          <p:nvPr/>
        </p:nvSpPr>
        <p:spPr>
          <a:xfrm>
            <a:off x="4723891" y="2401704"/>
            <a:ext cx="1075690" cy="337185"/>
          </a:xfrm>
          <a:prstGeom prst="rect">
            <a:avLst/>
          </a:prstGeom>
        </p:spPr>
        <p:txBody>
          <a:bodyPr vert="horz" wrap="square" lIns="0" tIns="0" rIns="0" bIns="0" rtlCol="0">
            <a:spAutoFit/>
          </a:bodyPr>
          <a:lstStyle/>
          <a:p>
            <a:pPr marL="12700" marR="5080" indent="59055">
              <a:lnSpc>
                <a:spcPct val="171700"/>
              </a:lnSpc>
            </a:pPr>
            <a:r>
              <a:rPr sz="800" spc="5" dirty="0">
                <a:solidFill>
                  <a:srgbClr val="C00000"/>
                </a:solidFill>
                <a:latin typeface="Segoe UI"/>
                <a:cs typeface="Segoe UI"/>
              </a:rPr>
              <a:t>L</a:t>
            </a:r>
            <a:r>
              <a:rPr sz="800" dirty="0">
                <a:solidFill>
                  <a:srgbClr val="C00000"/>
                </a:solidFill>
                <a:latin typeface="Segoe UI"/>
                <a:cs typeface="Segoe UI"/>
              </a:rPr>
              <a:t>TE</a:t>
            </a:r>
            <a:r>
              <a:rPr sz="800" spc="-15" dirty="0">
                <a:solidFill>
                  <a:srgbClr val="C00000"/>
                </a:solidFill>
                <a:latin typeface="Segoe UI"/>
                <a:cs typeface="Segoe UI"/>
              </a:rPr>
              <a:t> </a:t>
            </a:r>
            <a:r>
              <a:rPr sz="800" dirty="0">
                <a:solidFill>
                  <a:srgbClr val="C00000"/>
                </a:solidFill>
                <a:latin typeface="Segoe UI"/>
                <a:cs typeface="Segoe UI"/>
              </a:rPr>
              <a:t>IoT</a:t>
            </a:r>
            <a:r>
              <a:rPr sz="800" spc="5" dirty="0">
                <a:solidFill>
                  <a:srgbClr val="C00000"/>
                </a:solidFill>
                <a:latin typeface="Segoe UI"/>
                <a:cs typeface="Segoe UI"/>
              </a:rPr>
              <a:t> </a:t>
            </a:r>
            <a:r>
              <a:rPr sz="800" dirty="0">
                <a:solidFill>
                  <a:srgbClr val="C00000"/>
                </a:solidFill>
                <a:latin typeface="Segoe UI"/>
                <a:cs typeface="Segoe UI"/>
              </a:rPr>
              <a:t>G/W </a:t>
            </a:r>
            <a:r>
              <a:rPr sz="800" dirty="0">
                <a:solidFill>
                  <a:srgbClr val="C00000"/>
                </a:solidFill>
                <a:latin typeface="宋体"/>
                <a:cs typeface="宋体"/>
              </a:rPr>
              <a:t>解决方案 无线</a:t>
            </a:r>
            <a:r>
              <a:rPr sz="800" spc="-220" dirty="0">
                <a:solidFill>
                  <a:srgbClr val="C00000"/>
                </a:solidFill>
                <a:latin typeface="宋体"/>
                <a:cs typeface="宋体"/>
              </a:rPr>
              <a:t> </a:t>
            </a:r>
            <a:r>
              <a:rPr sz="800" dirty="0">
                <a:solidFill>
                  <a:srgbClr val="C00000"/>
                </a:solidFill>
                <a:latin typeface="宋体"/>
                <a:cs typeface="宋体"/>
              </a:rPr>
              <a:t>通信</a:t>
            </a:r>
            <a:endParaRPr sz="800">
              <a:latin typeface="宋体"/>
              <a:cs typeface="宋体"/>
            </a:endParaRPr>
          </a:p>
        </p:txBody>
      </p:sp>
      <p:sp>
        <p:nvSpPr>
          <p:cNvPr id="174" name="object 70"/>
          <p:cNvSpPr txBox="1"/>
          <p:nvPr/>
        </p:nvSpPr>
        <p:spPr>
          <a:xfrm>
            <a:off x="6337172" y="2298700"/>
            <a:ext cx="1468120" cy="133350"/>
          </a:xfrm>
          <a:prstGeom prst="rect">
            <a:avLst/>
          </a:prstGeom>
        </p:spPr>
        <p:txBody>
          <a:bodyPr vert="horz" wrap="square" lIns="0" tIns="0" rIns="0" bIns="0" rtlCol="0">
            <a:spAutoFit/>
          </a:bodyPr>
          <a:lstStyle/>
          <a:p>
            <a:pPr marL="12700">
              <a:lnSpc>
                <a:spcPct val="100000"/>
              </a:lnSpc>
            </a:pPr>
            <a:r>
              <a:rPr sz="800" spc="-5" dirty="0">
                <a:latin typeface="Segoe UI"/>
                <a:cs typeface="Segoe UI"/>
              </a:rPr>
              <a:t>“</a:t>
            </a:r>
            <a:r>
              <a:rPr sz="800" dirty="0">
                <a:latin typeface="Segoe UI"/>
                <a:cs typeface="Segoe UI"/>
              </a:rPr>
              <a:t>I</a:t>
            </a:r>
            <a:r>
              <a:rPr sz="800" spc="-5" dirty="0">
                <a:latin typeface="Segoe UI"/>
                <a:cs typeface="Segoe UI"/>
              </a:rPr>
              <a:t>oT</a:t>
            </a:r>
            <a:r>
              <a:rPr sz="800" dirty="0">
                <a:latin typeface="宋体"/>
                <a:cs typeface="宋体"/>
              </a:rPr>
              <a:t>基础实时无线水池监控系统</a:t>
            </a:r>
            <a:r>
              <a:rPr sz="800" dirty="0">
                <a:latin typeface="Segoe UI"/>
                <a:cs typeface="Segoe UI"/>
              </a:rPr>
              <a:t>”</a:t>
            </a:r>
            <a:endParaRPr sz="800">
              <a:latin typeface="Segoe UI"/>
              <a:cs typeface="Segoe UI"/>
            </a:endParaRPr>
          </a:p>
        </p:txBody>
      </p:sp>
      <p:sp>
        <p:nvSpPr>
          <p:cNvPr id="175" name="object 71"/>
          <p:cNvSpPr txBox="1"/>
          <p:nvPr/>
        </p:nvSpPr>
        <p:spPr>
          <a:xfrm>
            <a:off x="4723891" y="2894801"/>
            <a:ext cx="670560" cy="127635"/>
          </a:xfrm>
          <a:prstGeom prst="rect">
            <a:avLst/>
          </a:prstGeom>
        </p:spPr>
        <p:txBody>
          <a:bodyPr vert="horz" wrap="square" lIns="0" tIns="0" rIns="0" bIns="0" rtlCol="0">
            <a:spAutoFit/>
          </a:bodyPr>
          <a:lstStyle/>
          <a:p>
            <a:pPr marL="12700">
              <a:lnSpc>
                <a:spcPct val="100000"/>
              </a:lnSpc>
            </a:pPr>
            <a:r>
              <a:rPr sz="800" spc="-5" dirty="0">
                <a:solidFill>
                  <a:srgbClr val="C00000"/>
                </a:solidFill>
                <a:latin typeface="Segoe UI"/>
                <a:cs typeface="Segoe UI"/>
              </a:rPr>
              <a:t>(</a:t>
            </a:r>
            <a:r>
              <a:rPr sz="800" dirty="0">
                <a:solidFill>
                  <a:srgbClr val="C00000"/>
                </a:solidFill>
                <a:latin typeface="Segoe UI"/>
                <a:cs typeface="Segoe UI"/>
              </a:rPr>
              <a:t>SUN:9</a:t>
            </a:r>
            <a:r>
              <a:rPr sz="800" spc="-5" dirty="0">
                <a:solidFill>
                  <a:srgbClr val="C00000"/>
                </a:solidFill>
                <a:latin typeface="Segoe UI"/>
                <a:cs typeface="Segoe UI"/>
              </a:rPr>
              <a:t>0</a:t>
            </a:r>
            <a:r>
              <a:rPr sz="800" dirty="0">
                <a:solidFill>
                  <a:srgbClr val="C00000"/>
                </a:solidFill>
                <a:latin typeface="Segoe UI"/>
                <a:cs typeface="Segoe UI"/>
              </a:rPr>
              <a:t>0</a:t>
            </a:r>
            <a:r>
              <a:rPr sz="800" spc="-5" dirty="0">
                <a:solidFill>
                  <a:srgbClr val="C00000"/>
                </a:solidFill>
                <a:latin typeface="Segoe UI"/>
                <a:cs typeface="Segoe UI"/>
              </a:rPr>
              <a:t>M</a:t>
            </a:r>
            <a:r>
              <a:rPr sz="800" dirty="0">
                <a:solidFill>
                  <a:srgbClr val="C00000"/>
                </a:solidFill>
                <a:latin typeface="Segoe UI"/>
                <a:cs typeface="Segoe UI"/>
              </a:rPr>
              <a:t>h</a:t>
            </a:r>
            <a:r>
              <a:rPr sz="800" spc="-5" dirty="0">
                <a:solidFill>
                  <a:srgbClr val="C00000"/>
                </a:solidFill>
                <a:latin typeface="Segoe UI"/>
                <a:cs typeface="Segoe UI"/>
              </a:rPr>
              <a:t>z</a:t>
            </a:r>
            <a:r>
              <a:rPr sz="800" dirty="0">
                <a:solidFill>
                  <a:srgbClr val="C00000"/>
                </a:solidFill>
                <a:latin typeface="Segoe UI"/>
                <a:cs typeface="Segoe UI"/>
              </a:rPr>
              <a:t>)</a:t>
            </a:r>
            <a:endParaRPr sz="800">
              <a:latin typeface="Segoe UI"/>
              <a:cs typeface="Segoe UI"/>
            </a:endParaRPr>
          </a:p>
        </p:txBody>
      </p:sp>
      <p:sp>
        <p:nvSpPr>
          <p:cNvPr id="176" name="object 72"/>
          <p:cNvSpPr txBox="1"/>
          <p:nvPr/>
        </p:nvSpPr>
        <p:spPr>
          <a:xfrm>
            <a:off x="5417565" y="3033529"/>
            <a:ext cx="662940" cy="291465"/>
          </a:xfrm>
          <a:prstGeom prst="rect">
            <a:avLst/>
          </a:prstGeom>
        </p:spPr>
        <p:txBody>
          <a:bodyPr vert="horz" wrap="square" lIns="0" tIns="0" rIns="0" bIns="0" rtlCol="0">
            <a:spAutoFit/>
          </a:bodyPr>
          <a:lstStyle/>
          <a:p>
            <a:pPr marL="12700">
              <a:lnSpc>
                <a:spcPct val="100000"/>
              </a:lnSpc>
            </a:pPr>
            <a:r>
              <a:rPr sz="800" dirty="0">
                <a:latin typeface="宋体"/>
                <a:cs typeface="宋体"/>
              </a:rPr>
              <a:t>无线水质仪表</a:t>
            </a:r>
            <a:endParaRPr sz="800">
              <a:latin typeface="宋体"/>
              <a:cs typeface="宋体"/>
            </a:endParaRPr>
          </a:p>
          <a:p>
            <a:pPr marL="12700">
              <a:lnSpc>
                <a:spcPct val="100000"/>
              </a:lnSpc>
              <a:spcBef>
                <a:spcPts val="285"/>
              </a:spcBef>
            </a:pPr>
            <a:r>
              <a:rPr sz="800" spc="-5" dirty="0">
                <a:latin typeface="Segoe UI"/>
                <a:cs typeface="Segoe UI"/>
              </a:rPr>
              <a:t>(</a:t>
            </a:r>
            <a:r>
              <a:rPr sz="800" dirty="0">
                <a:latin typeface="宋体"/>
                <a:cs typeface="宋体"/>
              </a:rPr>
              <a:t>水温</a:t>
            </a:r>
            <a:r>
              <a:rPr sz="800" dirty="0">
                <a:latin typeface="Segoe UI"/>
                <a:cs typeface="Segoe UI"/>
              </a:rPr>
              <a:t>,</a:t>
            </a:r>
            <a:r>
              <a:rPr sz="800" spc="-50" dirty="0">
                <a:latin typeface="Segoe UI"/>
                <a:cs typeface="Segoe UI"/>
              </a:rPr>
              <a:t> </a:t>
            </a:r>
            <a:r>
              <a:rPr sz="800" spc="-5" dirty="0">
                <a:latin typeface="Segoe UI"/>
                <a:cs typeface="Segoe UI"/>
              </a:rPr>
              <a:t>D</a:t>
            </a:r>
            <a:r>
              <a:rPr sz="800" spc="5" dirty="0">
                <a:latin typeface="Segoe UI"/>
                <a:cs typeface="Segoe UI"/>
              </a:rPr>
              <a:t>O</a:t>
            </a:r>
            <a:r>
              <a:rPr sz="800" dirty="0">
                <a:latin typeface="Segoe UI"/>
                <a:cs typeface="Segoe UI"/>
              </a:rPr>
              <a:t>,</a:t>
            </a:r>
            <a:r>
              <a:rPr sz="800" spc="-35" dirty="0">
                <a:latin typeface="Segoe UI"/>
                <a:cs typeface="Segoe UI"/>
              </a:rPr>
              <a:t> </a:t>
            </a:r>
            <a:r>
              <a:rPr sz="800" spc="-5" dirty="0">
                <a:latin typeface="Segoe UI"/>
                <a:cs typeface="Segoe UI"/>
              </a:rPr>
              <a:t>p</a:t>
            </a:r>
            <a:r>
              <a:rPr sz="800" dirty="0">
                <a:latin typeface="Segoe UI"/>
                <a:cs typeface="Segoe UI"/>
              </a:rPr>
              <a:t>H)</a:t>
            </a:r>
            <a:endParaRPr sz="800">
              <a:latin typeface="Segoe UI"/>
              <a:cs typeface="Segoe UI"/>
            </a:endParaRPr>
          </a:p>
        </p:txBody>
      </p:sp>
      <p:sp>
        <p:nvSpPr>
          <p:cNvPr id="177" name="object 73"/>
          <p:cNvSpPr txBox="1"/>
          <p:nvPr/>
        </p:nvSpPr>
        <p:spPr>
          <a:xfrm>
            <a:off x="6308597" y="2661928"/>
            <a:ext cx="332105" cy="127635"/>
          </a:xfrm>
          <a:prstGeom prst="rect">
            <a:avLst/>
          </a:prstGeom>
        </p:spPr>
        <p:txBody>
          <a:bodyPr vert="horz" wrap="square" lIns="0" tIns="0" rIns="0" bIns="0" rtlCol="0">
            <a:spAutoFit/>
          </a:bodyPr>
          <a:lstStyle/>
          <a:p>
            <a:pPr marL="12700">
              <a:lnSpc>
                <a:spcPct val="100000"/>
              </a:lnSpc>
            </a:pPr>
            <a:r>
              <a:rPr sz="800" dirty="0">
                <a:latin typeface="宋体"/>
                <a:cs typeface="宋体"/>
              </a:rPr>
              <a:t>养鳗场</a:t>
            </a:r>
            <a:endParaRPr sz="800">
              <a:latin typeface="宋体"/>
              <a:cs typeface="宋体"/>
            </a:endParaRPr>
          </a:p>
        </p:txBody>
      </p:sp>
      <p:sp>
        <p:nvSpPr>
          <p:cNvPr id="178" name="object 74"/>
          <p:cNvSpPr txBox="1"/>
          <p:nvPr/>
        </p:nvSpPr>
        <p:spPr>
          <a:xfrm>
            <a:off x="5976239" y="3866300"/>
            <a:ext cx="1893570" cy="2000548"/>
          </a:xfrm>
          <a:prstGeom prst="rect">
            <a:avLst/>
          </a:prstGeom>
        </p:spPr>
        <p:txBody>
          <a:bodyPr vert="horz" wrap="square" lIns="0" tIns="0" rIns="0" bIns="0" rtlCol="0">
            <a:spAutoFit/>
          </a:bodyPr>
          <a:lstStyle/>
          <a:p>
            <a:pPr marL="12700" marR="5080">
              <a:lnSpc>
                <a:spcPct val="100000"/>
              </a:lnSpc>
            </a:pPr>
            <a:r>
              <a:rPr sz="1800" b="1" spc="0" dirty="0">
                <a:latin typeface="方正姚体" panose="02010601030101010101" pitchFamily="2" charset="-122"/>
                <a:ea typeface="方正姚体" panose="02010601030101010101" pitchFamily="2" charset="-122"/>
                <a:cs typeface="华文细黑"/>
              </a:rPr>
              <a:t>业务特</a:t>
            </a:r>
            <a:r>
              <a:rPr sz="1800" b="1" spc="-5" dirty="0">
                <a:latin typeface="方正姚体" panose="02010601030101010101" pitchFamily="2" charset="-122"/>
                <a:ea typeface="方正姚体" panose="02010601030101010101" pitchFamily="2" charset="-122"/>
                <a:cs typeface="华文细黑"/>
              </a:rPr>
              <a:t>点： </a:t>
            </a:r>
            <a:endParaRPr lang="en-US" sz="1800" b="1"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低频率小包业务为</a:t>
            </a:r>
            <a:r>
              <a:rPr sz="1600" spc="-5" dirty="0" smtClean="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主</a:t>
            </a:r>
            <a:endParaRPr sz="1600" dirty="0">
              <a:latin typeface="方正姚体" panose="02010601030101010101" pitchFamily="2" charset="-122"/>
              <a:ea typeface="方正姚体" panose="02010601030101010101" pitchFamily="2" charset="-122"/>
              <a:cs typeface="华文细黑"/>
            </a:endParaRPr>
          </a:p>
          <a:p>
            <a:pPr marL="12700" marR="359410">
              <a:lnSpc>
                <a:spcPct val="100000"/>
              </a:lnSpc>
            </a:pPr>
            <a:r>
              <a:rPr sz="1600" spc="-5" dirty="0" err="1">
                <a:latin typeface="方正姚体" panose="02010601030101010101" pitchFamily="2" charset="-122"/>
                <a:ea typeface="方正姚体" panose="02010601030101010101" pitchFamily="2" charset="-122"/>
                <a:cs typeface="华文细黑"/>
              </a:rPr>
              <a:t>移动性</a:t>
            </a:r>
            <a:r>
              <a:rPr sz="1600" spc="-5" dirty="0" err="1" smtClean="0">
                <a:latin typeface="方正姚体" panose="02010601030101010101" pitchFamily="2" charset="-122"/>
                <a:ea typeface="方正姚体" panose="02010601030101010101" pitchFamily="2" charset="-122"/>
                <a:cs typeface="华文细黑"/>
              </a:rPr>
              <a:t>：无</a:t>
            </a:r>
            <a:r>
              <a:rPr sz="1600" spc="-5" dirty="0" smtClean="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359410">
              <a:lnSpc>
                <a:spcPct val="100000"/>
              </a:lnSpc>
            </a:pPr>
            <a:r>
              <a:rPr sz="1600" spc="-5" dirty="0" err="1" smtClean="0">
                <a:latin typeface="方正姚体" panose="02010601030101010101" pitchFamily="2" charset="-122"/>
                <a:ea typeface="方正姚体" panose="02010601030101010101" pitchFamily="2" charset="-122"/>
                <a:cs typeface="华文细黑"/>
              </a:rPr>
              <a:t>时延：不敏感</a:t>
            </a:r>
            <a:r>
              <a:rPr sz="1600" spc="-5" dirty="0" smtClean="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359410">
              <a:lnSpc>
                <a:spcPct val="100000"/>
              </a:lnSpc>
            </a:pPr>
            <a:r>
              <a:rPr sz="1600" spc="-5" dirty="0" err="1" smtClean="0">
                <a:latin typeface="方正姚体" panose="02010601030101010101" pitchFamily="2" charset="-122"/>
                <a:ea typeface="方正姚体" panose="02010601030101010101" pitchFamily="2" charset="-122"/>
                <a:cs typeface="华文细黑"/>
              </a:rPr>
              <a:t>能耗</a:t>
            </a:r>
            <a:r>
              <a:rPr sz="1600" spc="-5" dirty="0" err="1">
                <a:latin typeface="方正姚体" panose="02010601030101010101" pitchFamily="2" charset="-122"/>
                <a:ea typeface="方正姚体" panose="02010601030101010101" pitchFamily="2" charset="-122"/>
                <a:cs typeface="华文细黑"/>
              </a:rPr>
              <a:t>：不敏感</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359410">
              <a:lnSpc>
                <a:spcPct val="100000"/>
              </a:lnSpc>
            </a:pPr>
            <a:r>
              <a:rPr sz="1600" spc="-5" dirty="0" err="1" smtClean="0">
                <a:latin typeface="方正姚体" panose="02010601030101010101" pitchFamily="2" charset="-122"/>
                <a:ea typeface="方正姚体" panose="02010601030101010101" pitchFamily="2" charset="-122"/>
                <a:cs typeface="华文细黑"/>
              </a:rPr>
              <a:t>成本：不敏感</a:t>
            </a:r>
            <a:r>
              <a:rPr sz="1600" spc="-5" dirty="0" smtClean="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359410">
              <a:lnSpc>
                <a:spcPct val="100000"/>
              </a:lnSpc>
            </a:pPr>
            <a:r>
              <a:rPr sz="1600" spc="-5" dirty="0" err="1" smtClean="0">
                <a:latin typeface="方正姚体" panose="02010601030101010101" pitchFamily="2" charset="-122"/>
                <a:ea typeface="方正姚体" panose="02010601030101010101" pitchFamily="2" charset="-122"/>
                <a:cs typeface="华文细黑"/>
              </a:rPr>
              <a:t>可靠性</a:t>
            </a:r>
            <a:r>
              <a:rPr sz="1600" spc="-5" dirty="0">
                <a:latin typeface="方正姚体" panose="02010601030101010101" pitchFamily="2" charset="-122"/>
                <a:ea typeface="方正姚体" panose="02010601030101010101" pitchFamily="2" charset="-122"/>
                <a:cs typeface="华文细黑"/>
              </a:rPr>
              <a:t>：</a:t>
            </a:r>
            <a:r>
              <a:rPr sz="1600" spc="10" dirty="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&gt;99 </a:t>
            </a:r>
            <a:endParaRPr lang="en-US" sz="1600" spc="-5" dirty="0" smtClean="0">
              <a:latin typeface="方正姚体" panose="02010601030101010101" pitchFamily="2" charset="-122"/>
              <a:ea typeface="方正姚体" panose="02010601030101010101" pitchFamily="2" charset="-122"/>
              <a:cs typeface="华文细黑"/>
            </a:endParaRPr>
          </a:p>
          <a:p>
            <a:pPr marL="12700" marR="359410">
              <a:lnSpc>
                <a:spcPct val="100000"/>
              </a:lnSpc>
            </a:pPr>
            <a:r>
              <a:rPr sz="1600" spc="-5" dirty="0" err="1" smtClean="0">
                <a:latin typeface="方正姚体" panose="02010601030101010101" pitchFamily="2" charset="-122"/>
                <a:ea typeface="方正姚体" panose="02010601030101010101" pitchFamily="2" charset="-122"/>
                <a:cs typeface="华文细黑"/>
              </a:rPr>
              <a:t>定位</a:t>
            </a:r>
            <a:r>
              <a:rPr sz="1600" spc="-5" dirty="0">
                <a:latin typeface="方正姚体" panose="02010601030101010101" pitchFamily="2" charset="-122"/>
                <a:ea typeface="方正姚体" panose="02010601030101010101" pitchFamily="2" charset="-122"/>
                <a:cs typeface="华文细黑"/>
              </a:rPr>
              <a:t>： 不要求</a:t>
            </a:r>
            <a:endParaRPr sz="1600" dirty="0">
              <a:latin typeface="方正姚体" panose="02010601030101010101" pitchFamily="2" charset="-122"/>
              <a:ea typeface="方正姚体" panose="02010601030101010101" pitchFamily="2" charset="-122"/>
              <a:cs typeface="华文细黑"/>
            </a:endParaRPr>
          </a:p>
        </p:txBody>
      </p:sp>
      <p:sp>
        <p:nvSpPr>
          <p:cNvPr id="179" name="object 75"/>
          <p:cNvSpPr txBox="1"/>
          <p:nvPr/>
        </p:nvSpPr>
        <p:spPr>
          <a:xfrm>
            <a:off x="2604642" y="3820579"/>
            <a:ext cx="1444625" cy="2246769"/>
          </a:xfrm>
          <a:prstGeom prst="rect">
            <a:avLst/>
          </a:prstGeom>
        </p:spPr>
        <p:txBody>
          <a:bodyPr vert="horz" wrap="square" lIns="0" tIns="0" rIns="0" bIns="0" rtlCol="0">
            <a:spAutoFit/>
          </a:bodyPr>
          <a:lstStyle/>
          <a:p>
            <a:pPr marL="12700" marR="5080">
              <a:lnSpc>
                <a:spcPct val="100000"/>
              </a:lnSpc>
            </a:pPr>
            <a:r>
              <a:rPr sz="1800" b="1" spc="0" dirty="0" err="1">
                <a:latin typeface="方正姚体" panose="02010601030101010101" pitchFamily="2" charset="-122"/>
                <a:ea typeface="方正姚体" panose="02010601030101010101" pitchFamily="2" charset="-122"/>
                <a:cs typeface="华文细黑"/>
              </a:rPr>
              <a:t>业务特</a:t>
            </a:r>
            <a:r>
              <a:rPr sz="1800" b="1" spc="-5" dirty="0" err="1">
                <a:latin typeface="方正姚体" panose="02010601030101010101" pitchFamily="2" charset="-122"/>
                <a:ea typeface="方正姚体" panose="02010601030101010101" pitchFamily="2" charset="-122"/>
                <a:cs typeface="华文细黑"/>
              </a:rPr>
              <a:t>点</a:t>
            </a:r>
            <a:r>
              <a:rPr sz="1800" b="1" spc="-5" dirty="0" smtClean="0">
                <a:latin typeface="方正姚体" panose="02010601030101010101" pitchFamily="2" charset="-122"/>
                <a:ea typeface="方正姚体" panose="02010601030101010101" pitchFamily="2" charset="-122"/>
                <a:cs typeface="华文细黑"/>
              </a:rPr>
              <a:t>：</a:t>
            </a:r>
            <a:endParaRPr lang="en-US" sz="1800" b="1"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低频率小包业务</a:t>
            </a:r>
            <a:r>
              <a:rPr sz="1600" spc="-5" dirty="0" smtClean="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为主</a:t>
            </a:r>
            <a:r>
              <a:rPr sz="1600" spc="-5" dirty="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10" dirty="0" err="1" smtClean="0">
                <a:latin typeface="方正姚体" panose="02010601030101010101" pitchFamily="2" charset="-122"/>
                <a:ea typeface="方正姚体" panose="02010601030101010101" pitchFamily="2" charset="-122"/>
                <a:cs typeface="华文细黑"/>
              </a:rPr>
              <a:t>移动性</a:t>
            </a:r>
            <a:r>
              <a:rPr sz="1600" spc="-10" dirty="0" err="1">
                <a:latin typeface="方正姚体" panose="02010601030101010101" pitchFamily="2" charset="-122"/>
                <a:ea typeface="方正姚体" panose="02010601030101010101" pitchFamily="2" charset="-122"/>
                <a:cs typeface="华文细黑"/>
              </a:rPr>
              <a:t>：广覆盖</a:t>
            </a:r>
            <a:r>
              <a:rPr sz="1600" spc="-10" dirty="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时延</a:t>
            </a:r>
            <a:r>
              <a:rPr sz="1600" spc="-5" dirty="0" err="1" smtClean="0">
                <a:latin typeface="方正姚体" panose="02010601030101010101" pitchFamily="2" charset="-122"/>
                <a:ea typeface="方正姚体" panose="02010601030101010101" pitchFamily="2" charset="-122"/>
                <a:cs typeface="华文细黑"/>
              </a:rPr>
              <a:t>：不敏感</a:t>
            </a:r>
            <a:r>
              <a:rPr sz="1600" spc="-5" dirty="0" smtClean="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能耗：不敏感 </a:t>
            </a:r>
            <a:r>
              <a:rPr sz="1600" spc="-5" dirty="0" err="1">
                <a:latin typeface="方正姚体" panose="02010601030101010101" pitchFamily="2" charset="-122"/>
                <a:ea typeface="方正姚体" panose="02010601030101010101" pitchFamily="2" charset="-122"/>
                <a:cs typeface="华文细黑"/>
              </a:rPr>
              <a:t>成本</a:t>
            </a:r>
            <a:r>
              <a:rPr sz="1600" spc="-5" dirty="0" err="1" smtClean="0">
                <a:latin typeface="方正姚体" panose="02010601030101010101" pitchFamily="2" charset="-122"/>
                <a:ea typeface="方正姚体" panose="02010601030101010101" pitchFamily="2" charset="-122"/>
                <a:cs typeface="华文细黑"/>
              </a:rPr>
              <a:t>：不敏感</a:t>
            </a:r>
            <a:r>
              <a:rPr sz="1600" spc="-5" dirty="0" smtClean="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可靠性：</a:t>
            </a:r>
            <a:r>
              <a:rPr sz="1600" spc="10" dirty="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&gt;99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定位</a:t>
            </a:r>
            <a:r>
              <a:rPr sz="1600" spc="-5" dirty="0">
                <a:latin typeface="方正姚体" panose="02010601030101010101" pitchFamily="2" charset="-122"/>
                <a:ea typeface="方正姚体" panose="02010601030101010101" pitchFamily="2" charset="-122"/>
                <a:cs typeface="华文细黑"/>
              </a:rPr>
              <a:t>： 要求</a:t>
            </a:r>
            <a:endParaRPr sz="1600" dirty="0">
              <a:latin typeface="方正姚体" panose="02010601030101010101" pitchFamily="2" charset="-122"/>
              <a:ea typeface="方正姚体" panose="02010601030101010101" pitchFamily="2" charset="-122"/>
              <a:cs typeface="华文细黑"/>
            </a:endParaRPr>
          </a:p>
        </p:txBody>
      </p:sp>
      <p:sp>
        <p:nvSpPr>
          <p:cNvPr id="180" name="object 76"/>
          <p:cNvSpPr txBox="1"/>
          <p:nvPr/>
        </p:nvSpPr>
        <p:spPr>
          <a:xfrm>
            <a:off x="8711565" y="1292193"/>
            <a:ext cx="1304290" cy="194945"/>
          </a:xfrm>
          <a:prstGeom prst="rect">
            <a:avLst/>
          </a:prstGeom>
        </p:spPr>
        <p:txBody>
          <a:bodyPr vert="horz" wrap="square" lIns="0" tIns="0" rIns="0" bIns="0" rtlCol="0">
            <a:spAutoFit/>
          </a:bodyPr>
          <a:lstStyle/>
          <a:p>
            <a:pPr marL="12700">
              <a:lnSpc>
                <a:spcPct val="100000"/>
              </a:lnSpc>
            </a:pPr>
            <a:r>
              <a:rPr sz="1200" dirty="0">
                <a:latin typeface="宋体"/>
                <a:cs typeface="宋体"/>
              </a:rPr>
              <a:t>资产跟踪</a:t>
            </a:r>
            <a:r>
              <a:rPr sz="1200" dirty="0">
                <a:latin typeface="Calibri"/>
                <a:cs typeface="Calibri"/>
              </a:rPr>
              <a:t>/</a:t>
            </a:r>
            <a:r>
              <a:rPr sz="1200" dirty="0">
                <a:latin typeface="宋体"/>
                <a:cs typeface="宋体"/>
              </a:rPr>
              <a:t>物流跟踪</a:t>
            </a:r>
            <a:endParaRPr sz="1200">
              <a:latin typeface="宋体"/>
              <a:cs typeface="宋体"/>
            </a:endParaRPr>
          </a:p>
        </p:txBody>
      </p:sp>
      <p:sp>
        <p:nvSpPr>
          <p:cNvPr id="181" name="object 77"/>
          <p:cNvSpPr txBox="1"/>
          <p:nvPr/>
        </p:nvSpPr>
        <p:spPr>
          <a:xfrm>
            <a:off x="10017632" y="3866300"/>
            <a:ext cx="1849755" cy="2000548"/>
          </a:xfrm>
          <a:prstGeom prst="rect">
            <a:avLst/>
          </a:prstGeom>
        </p:spPr>
        <p:txBody>
          <a:bodyPr vert="horz" wrap="square" lIns="0" tIns="0" rIns="0" bIns="0" rtlCol="0">
            <a:spAutoFit/>
          </a:bodyPr>
          <a:lstStyle/>
          <a:p>
            <a:pPr marL="12700" marR="5080">
              <a:lnSpc>
                <a:spcPct val="100000"/>
              </a:lnSpc>
            </a:pPr>
            <a:r>
              <a:rPr sz="1800" b="1" spc="0" dirty="0">
                <a:latin typeface="方正姚体" panose="02010601030101010101" pitchFamily="2" charset="-122"/>
                <a:ea typeface="方正姚体" panose="02010601030101010101" pitchFamily="2" charset="-122"/>
                <a:cs typeface="华文细黑"/>
              </a:rPr>
              <a:t>业务特</a:t>
            </a:r>
            <a:r>
              <a:rPr sz="1800" b="1" spc="-5" dirty="0">
                <a:latin typeface="方正姚体" panose="02010601030101010101" pitchFamily="2" charset="-122"/>
                <a:ea typeface="方正姚体" panose="02010601030101010101" pitchFamily="2" charset="-122"/>
                <a:cs typeface="华文细黑"/>
              </a:rPr>
              <a:t>点： </a:t>
            </a:r>
            <a:endParaRPr lang="en-US" sz="1800" b="1"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高频率小包业务为主</a:t>
            </a:r>
            <a:r>
              <a:rPr sz="1600" spc="-5" dirty="0" smtClean="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移动性</a:t>
            </a:r>
            <a:r>
              <a:rPr sz="1600" spc="-5" dirty="0" err="1" smtClean="0">
                <a:latin typeface="方正姚体" panose="02010601030101010101" pitchFamily="2" charset="-122"/>
                <a:ea typeface="方正姚体" panose="02010601030101010101" pitchFamily="2" charset="-122"/>
                <a:cs typeface="华文细黑"/>
              </a:rPr>
              <a:t>：广覆盖</a:t>
            </a:r>
            <a:r>
              <a:rPr sz="1600" spc="-5" dirty="0" smtClean="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时延：不敏感</a:t>
            </a:r>
            <a:r>
              <a:rPr sz="1600" spc="-5" dirty="0" smtClean="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能耗</a:t>
            </a:r>
            <a:r>
              <a:rPr sz="1600" spc="-5" dirty="0" err="1">
                <a:latin typeface="方正姚体" panose="02010601030101010101" pitchFamily="2" charset="-122"/>
                <a:ea typeface="方正姚体" panose="02010601030101010101" pitchFamily="2" charset="-122"/>
                <a:cs typeface="华文细黑"/>
              </a:rPr>
              <a:t>：不敏感</a:t>
            </a:r>
            <a:endParaRPr sz="1600" dirty="0">
              <a:latin typeface="方正姚体" panose="02010601030101010101" pitchFamily="2" charset="-122"/>
              <a:ea typeface="方正姚体" panose="02010601030101010101" pitchFamily="2" charset="-122"/>
              <a:cs typeface="华文细黑"/>
            </a:endParaRPr>
          </a:p>
          <a:p>
            <a:pPr marL="12700" marR="562610" algn="just">
              <a:lnSpc>
                <a:spcPct val="100000"/>
              </a:lnSpc>
            </a:pPr>
            <a:r>
              <a:rPr sz="1600" spc="-5" dirty="0" err="1">
                <a:latin typeface="方正姚体" panose="02010601030101010101" pitchFamily="2" charset="-122"/>
                <a:ea typeface="方正姚体" panose="02010601030101010101" pitchFamily="2" charset="-122"/>
                <a:cs typeface="华文细黑"/>
              </a:rPr>
              <a:t>成本</a:t>
            </a:r>
            <a:r>
              <a:rPr sz="1600" spc="-5" dirty="0" err="1" smtClean="0">
                <a:latin typeface="方正姚体" panose="02010601030101010101" pitchFamily="2" charset="-122"/>
                <a:ea typeface="方正姚体" panose="02010601030101010101" pitchFamily="2" charset="-122"/>
                <a:cs typeface="华文细黑"/>
              </a:rPr>
              <a:t>：不敏感</a:t>
            </a:r>
            <a:r>
              <a:rPr sz="1600" spc="-5" dirty="0" smtClean="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可靠性</a:t>
            </a:r>
            <a:r>
              <a:rPr sz="1600" spc="-5" dirty="0" smtClean="0">
                <a:latin typeface="方正姚体" panose="02010601030101010101" pitchFamily="2" charset="-122"/>
                <a:ea typeface="方正姚体" panose="02010601030101010101" pitchFamily="2" charset="-122"/>
                <a:cs typeface="华文细黑"/>
              </a:rPr>
              <a:t>：&gt;</a:t>
            </a:r>
            <a:r>
              <a:rPr sz="1600" spc="-5" dirty="0">
                <a:latin typeface="方正姚体" panose="02010601030101010101" pitchFamily="2" charset="-122"/>
                <a:ea typeface="方正姚体" panose="02010601030101010101" pitchFamily="2" charset="-122"/>
                <a:cs typeface="华文细黑"/>
              </a:rPr>
              <a:t>90 定位： 要求</a:t>
            </a:r>
            <a:endParaRPr sz="1600" dirty="0">
              <a:latin typeface="方正姚体" panose="02010601030101010101" pitchFamily="2" charset="-122"/>
              <a:ea typeface="方正姚体" panose="02010601030101010101" pitchFamily="2" charset="-122"/>
              <a:cs typeface="华文细黑"/>
            </a:endParaRPr>
          </a:p>
        </p:txBody>
      </p:sp>
      <p:sp>
        <p:nvSpPr>
          <p:cNvPr id="182" name="object 78"/>
          <p:cNvSpPr/>
          <p:nvPr/>
        </p:nvSpPr>
        <p:spPr>
          <a:xfrm>
            <a:off x="8329676" y="1677035"/>
            <a:ext cx="3340227" cy="1822450"/>
          </a:xfrm>
          <a:prstGeom prst="rect">
            <a:avLst/>
          </a:prstGeom>
          <a:blipFill>
            <a:blip r:embed="rId19" cstate="print"/>
            <a:stretch>
              <a:fillRect/>
            </a:stretch>
          </a:blipFill>
        </p:spPr>
        <p:txBody>
          <a:bodyPr wrap="square" lIns="0" tIns="0" rIns="0" bIns="0" rtlCol="0"/>
          <a:lstStyle/>
          <a:p>
            <a:endParaRPr/>
          </a:p>
        </p:txBody>
      </p:sp>
      <p:sp>
        <p:nvSpPr>
          <p:cNvPr id="183" name="object 79"/>
          <p:cNvSpPr txBox="1"/>
          <p:nvPr/>
        </p:nvSpPr>
        <p:spPr>
          <a:xfrm>
            <a:off x="4577334" y="3866300"/>
            <a:ext cx="1168400" cy="1508105"/>
          </a:xfrm>
          <a:prstGeom prst="rect">
            <a:avLst/>
          </a:prstGeom>
        </p:spPr>
        <p:txBody>
          <a:bodyPr vert="horz" wrap="square" lIns="0" tIns="0" rIns="0" bIns="0" rtlCol="0">
            <a:spAutoFit/>
          </a:bodyPr>
          <a:lstStyle/>
          <a:p>
            <a:pPr marL="12700" marR="5080">
              <a:lnSpc>
                <a:spcPct val="100000"/>
              </a:lnSpc>
            </a:pPr>
            <a:r>
              <a:rPr sz="1800" b="1" spc="-5" dirty="0">
                <a:latin typeface="方正姚体" panose="02010601030101010101" pitchFamily="2" charset="-122"/>
                <a:ea typeface="方正姚体" panose="02010601030101010101" pitchFamily="2" charset="-122"/>
                <a:cs typeface="华文细黑"/>
              </a:rPr>
              <a:t>行业应用： </a:t>
            </a:r>
            <a:r>
              <a:rPr sz="1600" spc="-5" dirty="0">
                <a:latin typeface="方正姚体" panose="02010601030101010101" pitchFamily="2" charset="-122"/>
                <a:ea typeface="方正姚体" panose="02010601030101010101" pitchFamily="2" charset="-122"/>
                <a:cs typeface="华文细黑"/>
              </a:rPr>
              <a:t>智慧牧场， 牲口定位； 监测养鱼场 水温、PH值 和氧气含量</a:t>
            </a:r>
            <a:endParaRPr sz="1600" dirty="0">
              <a:latin typeface="方正姚体" panose="02010601030101010101" pitchFamily="2" charset="-122"/>
              <a:ea typeface="方正姚体" panose="02010601030101010101" pitchFamily="2" charset="-122"/>
              <a:cs typeface="华文细黑"/>
            </a:endParaRPr>
          </a:p>
        </p:txBody>
      </p:sp>
      <p:grpSp>
        <p:nvGrpSpPr>
          <p:cNvPr id="2" name="组合 1"/>
          <p:cNvGrpSpPr/>
          <p:nvPr/>
        </p:nvGrpSpPr>
        <p:grpSpPr>
          <a:xfrm>
            <a:off x="112268" y="3866300"/>
            <a:ext cx="2578938" cy="2223422"/>
            <a:chOff x="112268" y="3866300"/>
            <a:chExt cx="2258060" cy="2223422"/>
          </a:xfrm>
        </p:grpSpPr>
        <p:sp>
          <p:nvSpPr>
            <p:cNvPr id="184" name="object 80"/>
            <p:cNvSpPr txBox="1"/>
            <p:nvPr/>
          </p:nvSpPr>
          <p:spPr>
            <a:xfrm>
              <a:off x="112268" y="3866300"/>
              <a:ext cx="1172845" cy="276999"/>
            </a:xfrm>
            <a:prstGeom prst="rect">
              <a:avLst/>
            </a:prstGeom>
          </p:spPr>
          <p:txBody>
            <a:bodyPr vert="horz" wrap="square" lIns="0" tIns="0" rIns="0" bIns="0" rtlCol="0">
              <a:spAutoFit/>
            </a:bodyPr>
            <a:lstStyle/>
            <a:p>
              <a:pPr marL="12700">
                <a:lnSpc>
                  <a:spcPct val="100000"/>
                </a:lnSpc>
              </a:pPr>
              <a:r>
                <a:rPr sz="1800" b="1" spc="0" dirty="0">
                  <a:latin typeface="方正姚体" panose="02010601030101010101" pitchFamily="2" charset="-122"/>
                  <a:ea typeface="方正姚体" panose="02010601030101010101" pitchFamily="2" charset="-122"/>
                  <a:cs typeface="华文细黑"/>
                </a:rPr>
                <a:t>行业应</a:t>
              </a:r>
              <a:r>
                <a:rPr sz="1800" b="1" spc="-5" dirty="0">
                  <a:latin typeface="方正姚体" panose="02010601030101010101" pitchFamily="2" charset="-122"/>
                  <a:ea typeface="方正姚体" panose="02010601030101010101" pitchFamily="2" charset="-122"/>
                  <a:cs typeface="华文细黑"/>
                </a:rPr>
                <a:t>用：</a:t>
              </a:r>
              <a:endParaRPr sz="1800" dirty="0">
                <a:latin typeface="方正姚体" panose="02010601030101010101" pitchFamily="2" charset="-122"/>
                <a:ea typeface="方正姚体" panose="02010601030101010101" pitchFamily="2" charset="-122"/>
                <a:cs typeface="华文细黑"/>
              </a:endParaRPr>
            </a:p>
          </p:txBody>
        </p:sp>
        <p:sp>
          <p:nvSpPr>
            <p:cNvPr id="185" name="object 81"/>
            <p:cNvSpPr txBox="1"/>
            <p:nvPr/>
          </p:nvSpPr>
          <p:spPr>
            <a:xfrm>
              <a:off x="112268" y="4136367"/>
              <a:ext cx="2255520"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车辆的工作信息和位置信</a:t>
              </a:r>
              <a:endParaRPr sz="1600">
                <a:latin typeface="方正姚体" panose="02010601030101010101" pitchFamily="2" charset="-122"/>
                <a:ea typeface="方正姚体" panose="02010601030101010101" pitchFamily="2" charset="-122"/>
                <a:cs typeface="华文细黑"/>
              </a:endParaRPr>
            </a:p>
          </p:txBody>
        </p:sp>
        <p:sp>
          <p:nvSpPr>
            <p:cNvPr id="186" name="object 82"/>
            <p:cNvSpPr txBox="1"/>
            <p:nvPr/>
          </p:nvSpPr>
          <p:spPr>
            <a:xfrm>
              <a:off x="112268" y="4380207"/>
              <a:ext cx="2258060"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息通过FOM</a:t>
              </a:r>
              <a:r>
                <a:rPr sz="1600" spc="-10" dirty="0">
                  <a:latin typeface="方正姚体" panose="02010601030101010101" pitchFamily="2" charset="-122"/>
                  <a:ea typeface="方正姚体" panose="02010601030101010101" pitchFamily="2" charset="-122"/>
                  <a:cs typeface="华文细黑"/>
                </a:rPr>
                <a:t>A</a:t>
              </a:r>
              <a:r>
                <a:rPr sz="1600" spc="-5" dirty="0">
                  <a:latin typeface="方正姚体" panose="02010601030101010101" pitchFamily="2" charset="-122"/>
                  <a:ea typeface="方正姚体" panose="02010601030101010101" pitchFamily="2" charset="-122"/>
                  <a:cs typeface="华文细黑"/>
                </a:rPr>
                <a:t>向数据服务</a:t>
              </a:r>
              <a:endParaRPr sz="1600" dirty="0">
                <a:latin typeface="方正姚体" panose="02010601030101010101" pitchFamily="2" charset="-122"/>
                <a:ea typeface="方正姚体" panose="02010601030101010101" pitchFamily="2" charset="-122"/>
                <a:cs typeface="华文细黑"/>
              </a:endParaRPr>
            </a:p>
          </p:txBody>
        </p:sp>
        <p:sp>
          <p:nvSpPr>
            <p:cNvPr id="187" name="object 83"/>
            <p:cNvSpPr txBox="1"/>
            <p:nvPr/>
          </p:nvSpPr>
          <p:spPr>
            <a:xfrm>
              <a:off x="112268" y="4624301"/>
              <a:ext cx="2255520"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器传输，加工后进一步被</a:t>
              </a:r>
              <a:endParaRPr sz="1600" dirty="0">
                <a:latin typeface="方正姚体" panose="02010601030101010101" pitchFamily="2" charset="-122"/>
                <a:ea typeface="方正姚体" panose="02010601030101010101" pitchFamily="2" charset="-122"/>
                <a:cs typeface="华文细黑"/>
              </a:endParaRPr>
            </a:p>
          </p:txBody>
        </p:sp>
        <p:sp>
          <p:nvSpPr>
            <p:cNvPr id="188" name="object 84"/>
            <p:cNvSpPr txBox="1"/>
            <p:nvPr/>
          </p:nvSpPr>
          <p:spPr>
            <a:xfrm>
              <a:off x="112268" y="4868142"/>
              <a:ext cx="2255520"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发送给用户，并动态地提</a:t>
              </a:r>
              <a:endParaRPr sz="1600">
                <a:latin typeface="方正姚体" panose="02010601030101010101" pitchFamily="2" charset="-122"/>
                <a:ea typeface="方正姚体" panose="02010601030101010101" pitchFamily="2" charset="-122"/>
                <a:cs typeface="华文细黑"/>
              </a:endParaRPr>
            </a:p>
          </p:txBody>
        </p:sp>
        <p:sp>
          <p:nvSpPr>
            <p:cNvPr id="189" name="object 85"/>
            <p:cNvSpPr txBox="1"/>
            <p:nvPr/>
          </p:nvSpPr>
          <p:spPr>
            <a:xfrm>
              <a:off x="112268" y="5111981"/>
              <a:ext cx="2255520"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前向用户提供零部件更换</a:t>
              </a:r>
              <a:endParaRPr sz="1600">
                <a:latin typeface="方正姚体" panose="02010601030101010101" pitchFamily="2" charset="-122"/>
                <a:ea typeface="方正姚体" panose="02010601030101010101" pitchFamily="2" charset="-122"/>
                <a:cs typeface="华文细黑"/>
              </a:endParaRPr>
            </a:p>
          </p:txBody>
        </p:sp>
        <p:sp>
          <p:nvSpPr>
            <p:cNvPr id="190" name="object 86"/>
            <p:cNvSpPr txBox="1"/>
            <p:nvPr/>
          </p:nvSpPr>
          <p:spPr>
            <a:xfrm>
              <a:off x="112268" y="5355821"/>
              <a:ext cx="2255520"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和维护的建议，以及针对</a:t>
              </a:r>
              <a:endParaRPr sz="1600">
                <a:latin typeface="方正姚体" panose="02010601030101010101" pitchFamily="2" charset="-122"/>
                <a:ea typeface="方正姚体" panose="02010601030101010101" pitchFamily="2" charset="-122"/>
                <a:cs typeface="华文细黑"/>
              </a:endParaRPr>
            </a:p>
          </p:txBody>
        </p:sp>
        <p:sp>
          <p:nvSpPr>
            <p:cNvPr id="191" name="object 87"/>
            <p:cNvSpPr txBox="1"/>
            <p:nvPr/>
          </p:nvSpPr>
          <p:spPr>
            <a:xfrm>
              <a:off x="112268" y="5599661"/>
              <a:ext cx="2255520"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个别车辆的咨询服务。全</a:t>
              </a:r>
              <a:endParaRPr sz="1600">
                <a:latin typeface="方正姚体" panose="02010601030101010101" pitchFamily="2" charset="-122"/>
                <a:ea typeface="方正姚体" panose="02010601030101010101" pitchFamily="2" charset="-122"/>
                <a:cs typeface="华文细黑"/>
              </a:endParaRPr>
            </a:p>
          </p:txBody>
        </p:sp>
        <p:sp>
          <p:nvSpPr>
            <p:cNvPr id="192" name="object 88"/>
            <p:cNvSpPr txBox="1"/>
            <p:nvPr/>
          </p:nvSpPr>
          <p:spPr>
            <a:xfrm>
              <a:off x="112268" y="5843501"/>
              <a:ext cx="1459865"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球近30W装备。</a:t>
              </a:r>
              <a:endParaRPr sz="1600">
                <a:latin typeface="方正姚体" panose="02010601030101010101" pitchFamily="2" charset="-122"/>
                <a:ea typeface="方正姚体" panose="02010601030101010101" pitchFamily="2" charset="-122"/>
                <a:cs typeface="华文细黑"/>
              </a:endParaRPr>
            </a:p>
          </p:txBody>
        </p:sp>
      </p:grpSp>
      <p:sp>
        <p:nvSpPr>
          <p:cNvPr id="193" name="object 89"/>
          <p:cNvSpPr txBox="1"/>
          <p:nvPr/>
        </p:nvSpPr>
        <p:spPr>
          <a:xfrm>
            <a:off x="8285480" y="3866300"/>
            <a:ext cx="1444625" cy="523220"/>
          </a:xfrm>
          <a:prstGeom prst="rect">
            <a:avLst/>
          </a:prstGeom>
        </p:spPr>
        <p:txBody>
          <a:bodyPr vert="horz" wrap="square" lIns="0" tIns="0" rIns="0" bIns="0" rtlCol="0">
            <a:spAutoFit/>
          </a:bodyPr>
          <a:lstStyle/>
          <a:p>
            <a:pPr marL="12700">
              <a:lnSpc>
                <a:spcPct val="100000"/>
              </a:lnSpc>
            </a:pPr>
            <a:r>
              <a:rPr sz="1800" b="1" spc="0" dirty="0">
                <a:latin typeface="方正姚体" panose="02010601030101010101" pitchFamily="2" charset="-122"/>
                <a:ea typeface="方正姚体" panose="02010601030101010101" pitchFamily="2" charset="-122"/>
                <a:cs typeface="华文细黑"/>
              </a:rPr>
              <a:t>行业应</a:t>
            </a:r>
            <a:r>
              <a:rPr sz="1800" b="1" spc="-5" dirty="0">
                <a:latin typeface="方正姚体" panose="02010601030101010101" pitchFamily="2" charset="-122"/>
                <a:ea typeface="方正姚体" panose="02010601030101010101" pitchFamily="2" charset="-122"/>
                <a:cs typeface="华文细黑"/>
              </a:rPr>
              <a:t>用：</a:t>
            </a:r>
            <a:endParaRPr sz="1800" dirty="0">
              <a:latin typeface="方正姚体" panose="02010601030101010101" pitchFamily="2" charset="-122"/>
              <a:ea typeface="方正姚体" panose="02010601030101010101" pitchFamily="2" charset="-122"/>
              <a:cs typeface="华文细黑"/>
            </a:endParaRPr>
          </a:p>
          <a:p>
            <a:pPr marL="12700">
              <a:lnSpc>
                <a:spcPct val="100000"/>
              </a:lnSpc>
              <a:spcBef>
                <a:spcPts val="5"/>
              </a:spcBef>
            </a:pPr>
            <a:r>
              <a:rPr sz="1600" spc="-5" dirty="0">
                <a:latin typeface="方正姚体" panose="02010601030101010101" pitchFamily="2" charset="-122"/>
                <a:ea typeface="方正姚体" panose="02010601030101010101" pitchFamily="2" charset="-122"/>
                <a:cs typeface="华文细黑"/>
              </a:rPr>
              <a:t>资产位置上报。</a:t>
            </a:r>
            <a:endParaRPr sz="1600" dirty="0">
              <a:latin typeface="方正姚体" panose="02010601030101010101" pitchFamily="2" charset="-122"/>
              <a:ea typeface="方正姚体" panose="02010601030101010101" pitchFamily="2" charset="-122"/>
              <a:cs typeface="华文细黑"/>
            </a:endParaRPr>
          </a:p>
        </p:txBody>
      </p:sp>
    </p:spTree>
    <p:extLst>
      <p:ext uri="{BB962C8B-B14F-4D97-AF65-F5344CB8AC3E}">
        <p14:creationId xmlns:p14="http://schemas.microsoft.com/office/powerpoint/2010/main" val="2663601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7" name="object 2"/>
          <p:cNvSpPr/>
          <p:nvPr/>
        </p:nvSpPr>
        <p:spPr>
          <a:xfrm>
            <a:off x="660833" y="1299563"/>
            <a:ext cx="4320540" cy="4342130"/>
          </a:xfrm>
          <a:custGeom>
            <a:avLst/>
            <a:gdLst/>
            <a:ahLst/>
            <a:cxnLst/>
            <a:rect l="l" t="t" r="r" b="b"/>
            <a:pathLst>
              <a:path w="4320540" h="4342130">
                <a:moveTo>
                  <a:pt x="2160016" y="0"/>
                </a:moveTo>
                <a:lnTo>
                  <a:pt x="0" y="4342053"/>
                </a:lnTo>
                <a:lnTo>
                  <a:pt x="4320032" y="4342053"/>
                </a:lnTo>
                <a:lnTo>
                  <a:pt x="2160016" y="0"/>
                </a:lnTo>
                <a:close/>
              </a:path>
            </a:pathLst>
          </a:custGeom>
          <a:solidFill>
            <a:srgbClr val="FFC000"/>
          </a:solidFill>
        </p:spPr>
        <p:txBody>
          <a:bodyPr wrap="square" lIns="0" tIns="0" rIns="0" bIns="0" rtlCol="0"/>
          <a:lstStyle/>
          <a:p>
            <a:endParaRPr/>
          </a:p>
        </p:txBody>
      </p:sp>
      <p:sp>
        <p:nvSpPr>
          <p:cNvPr id="8" name="object 3"/>
          <p:cNvSpPr/>
          <p:nvPr/>
        </p:nvSpPr>
        <p:spPr>
          <a:xfrm>
            <a:off x="1382828" y="1291943"/>
            <a:ext cx="2880360" cy="2884805"/>
          </a:xfrm>
          <a:custGeom>
            <a:avLst/>
            <a:gdLst/>
            <a:ahLst/>
            <a:cxnLst/>
            <a:rect l="l" t="t" r="r" b="b"/>
            <a:pathLst>
              <a:path w="2880360" h="2884804">
                <a:moveTo>
                  <a:pt x="1439926" y="0"/>
                </a:moveTo>
                <a:lnTo>
                  <a:pt x="0" y="2884423"/>
                </a:lnTo>
                <a:lnTo>
                  <a:pt x="2879979" y="2884423"/>
                </a:lnTo>
                <a:lnTo>
                  <a:pt x="1439926" y="0"/>
                </a:lnTo>
                <a:close/>
              </a:path>
            </a:pathLst>
          </a:custGeom>
          <a:solidFill>
            <a:srgbClr val="A6A6A6"/>
          </a:solidFill>
        </p:spPr>
        <p:txBody>
          <a:bodyPr wrap="square" lIns="0" tIns="0" rIns="0" bIns="0" rtlCol="0"/>
          <a:lstStyle/>
          <a:p>
            <a:endParaRPr/>
          </a:p>
        </p:txBody>
      </p:sp>
      <p:sp>
        <p:nvSpPr>
          <p:cNvPr id="9" name="object 4"/>
          <p:cNvSpPr/>
          <p:nvPr/>
        </p:nvSpPr>
        <p:spPr>
          <a:xfrm>
            <a:off x="1776655" y="3034638"/>
            <a:ext cx="2061845" cy="0"/>
          </a:xfrm>
          <a:custGeom>
            <a:avLst/>
            <a:gdLst/>
            <a:ahLst/>
            <a:cxnLst/>
            <a:rect l="l" t="t" r="r" b="b"/>
            <a:pathLst>
              <a:path w="2061845">
                <a:moveTo>
                  <a:pt x="0" y="0"/>
                </a:moveTo>
                <a:lnTo>
                  <a:pt x="2061337" y="0"/>
                </a:lnTo>
              </a:path>
            </a:pathLst>
          </a:custGeom>
          <a:ln w="19050">
            <a:solidFill>
              <a:srgbClr val="FFFFFF"/>
            </a:solidFill>
          </a:ln>
        </p:spPr>
        <p:txBody>
          <a:bodyPr wrap="square" lIns="0" tIns="0" rIns="0" bIns="0" rtlCol="0"/>
          <a:lstStyle/>
          <a:p>
            <a:endParaRPr/>
          </a:p>
        </p:txBody>
      </p:sp>
      <p:sp>
        <p:nvSpPr>
          <p:cNvPr id="10" name="object 5"/>
          <p:cNvSpPr txBox="1"/>
          <p:nvPr/>
        </p:nvSpPr>
        <p:spPr>
          <a:xfrm>
            <a:off x="1946580" y="3164499"/>
            <a:ext cx="1836420" cy="763270"/>
          </a:xfrm>
          <a:prstGeom prst="rect">
            <a:avLst/>
          </a:prstGeom>
        </p:spPr>
        <p:txBody>
          <a:bodyPr vert="horz" wrap="square" lIns="0" tIns="0" rIns="0" bIns="0" rtlCol="0">
            <a:spAutoFit/>
          </a:bodyPr>
          <a:lstStyle/>
          <a:p>
            <a:pPr algn="ctr">
              <a:lnSpc>
                <a:spcPct val="100000"/>
              </a:lnSpc>
            </a:pPr>
            <a:r>
              <a:rPr sz="1500" b="1" dirty="0">
                <a:solidFill>
                  <a:srgbClr val="FF0000"/>
                </a:solidFill>
                <a:latin typeface="微软雅黑"/>
                <a:cs typeface="微软雅黑"/>
              </a:rPr>
              <a:t>中速率</a:t>
            </a:r>
            <a:r>
              <a:rPr sz="1500" b="1" spc="-55" dirty="0">
                <a:solidFill>
                  <a:srgbClr val="FF0000"/>
                </a:solidFill>
                <a:latin typeface="微软雅黑"/>
                <a:cs typeface="微软雅黑"/>
              </a:rPr>
              <a:t> </a:t>
            </a:r>
            <a:r>
              <a:rPr sz="1500" b="1" dirty="0">
                <a:solidFill>
                  <a:srgbClr val="FF0000"/>
                </a:solidFill>
                <a:latin typeface="Arial"/>
                <a:cs typeface="Arial"/>
              </a:rPr>
              <a:t>(</a:t>
            </a:r>
            <a:r>
              <a:rPr sz="1500" b="1" spc="5" dirty="0">
                <a:solidFill>
                  <a:srgbClr val="FF0000"/>
                </a:solidFill>
                <a:latin typeface="Arial"/>
                <a:cs typeface="Arial"/>
              </a:rPr>
              <a:t>1</a:t>
            </a:r>
            <a:r>
              <a:rPr sz="1500" b="1" dirty="0">
                <a:solidFill>
                  <a:srgbClr val="FF0000"/>
                </a:solidFill>
                <a:latin typeface="Arial"/>
                <a:cs typeface="Arial"/>
              </a:rPr>
              <a:t>-10M</a:t>
            </a:r>
            <a:r>
              <a:rPr sz="1500" b="1" spc="-10" dirty="0">
                <a:solidFill>
                  <a:srgbClr val="FF0000"/>
                </a:solidFill>
                <a:latin typeface="Arial"/>
                <a:cs typeface="Arial"/>
              </a:rPr>
              <a:t>b</a:t>
            </a:r>
            <a:r>
              <a:rPr sz="1500" b="1" spc="-5" dirty="0">
                <a:solidFill>
                  <a:srgbClr val="FF0000"/>
                </a:solidFill>
                <a:latin typeface="Arial"/>
                <a:cs typeface="Arial"/>
              </a:rPr>
              <a:t>p</a:t>
            </a:r>
            <a:r>
              <a:rPr sz="1500" b="1" dirty="0">
                <a:solidFill>
                  <a:srgbClr val="FF0000"/>
                </a:solidFill>
                <a:latin typeface="Arial"/>
                <a:cs typeface="Arial"/>
              </a:rPr>
              <a:t>s)</a:t>
            </a:r>
            <a:endParaRPr sz="1500">
              <a:latin typeface="Arial"/>
              <a:cs typeface="Arial"/>
            </a:endParaRPr>
          </a:p>
          <a:p>
            <a:pPr marL="12700" marR="5080" algn="ctr">
              <a:lnSpc>
                <a:spcPct val="100000"/>
              </a:lnSpc>
              <a:spcBef>
                <a:spcPts val="1175"/>
              </a:spcBef>
            </a:pPr>
            <a:r>
              <a:rPr sz="1300" spc="-5" dirty="0">
                <a:latin typeface="微软雅黑"/>
                <a:cs typeface="微软雅黑"/>
              </a:rPr>
              <a:t>智能建筑，电梯卫士，低 端</a:t>
            </a:r>
            <a:r>
              <a:rPr sz="1300" spc="-20" dirty="0">
                <a:latin typeface="Arial"/>
                <a:cs typeface="Arial"/>
              </a:rPr>
              <a:t>M</a:t>
            </a:r>
            <a:r>
              <a:rPr sz="1300" spc="-5" dirty="0">
                <a:latin typeface="Arial"/>
                <a:cs typeface="Arial"/>
              </a:rPr>
              <a:t>2</a:t>
            </a:r>
            <a:r>
              <a:rPr sz="1300" spc="-20" dirty="0">
                <a:latin typeface="Arial"/>
                <a:cs typeface="Arial"/>
              </a:rPr>
              <a:t>M</a:t>
            </a:r>
            <a:r>
              <a:rPr sz="1300" spc="-5" dirty="0">
                <a:latin typeface="微软雅黑"/>
                <a:cs typeface="微软雅黑"/>
              </a:rPr>
              <a:t>汇聚等</a:t>
            </a:r>
            <a:endParaRPr sz="1300">
              <a:latin typeface="微软雅黑"/>
              <a:cs typeface="微软雅黑"/>
            </a:endParaRPr>
          </a:p>
        </p:txBody>
      </p:sp>
      <p:sp>
        <p:nvSpPr>
          <p:cNvPr id="11" name="object 6"/>
          <p:cNvSpPr txBox="1"/>
          <p:nvPr/>
        </p:nvSpPr>
        <p:spPr>
          <a:xfrm>
            <a:off x="1555548" y="4322738"/>
            <a:ext cx="2664460" cy="1174115"/>
          </a:xfrm>
          <a:prstGeom prst="rect">
            <a:avLst/>
          </a:prstGeom>
        </p:spPr>
        <p:txBody>
          <a:bodyPr vert="horz" wrap="square" lIns="0" tIns="0" rIns="0" bIns="0" rtlCol="0">
            <a:spAutoFit/>
          </a:bodyPr>
          <a:lstStyle/>
          <a:p>
            <a:pPr algn="ctr">
              <a:lnSpc>
                <a:spcPct val="100000"/>
              </a:lnSpc>
            </a:pPr>
            <a:r>
              <a:rPr sz="1500" b="1" dirty="0">
                <a:solidFill>
                  <a:srgbClr val="FF0000"/>
                </a:solidFill>
                <a:latin typeface="微软雅黑"/>
                <a:cs typeface="微软雅黑"/>
              </a:rPr>
              <a:t>低速率</a:t>
            </a:r>
            <a:r>
              <a:rPr sz="1500" b="1" spc="-55" dirty="0">
                <a:solidFill>
                  <a:srgbClr val="FF0000"/>
                </a:solidFill>
                <a:latin typeface="微软雅黑"/>
                <a:cs typeface="微软雅黑"/>
              </a:rPr>
              <a:t> </a:t>
            </a:r>
            <a:r>
              <a:rPr sz="1500" b="1" dirty="0">
                <a:solidFill>
                  <a:srgbClr val="FF0000"/>
                </a:solidFill>
                <a:latin typeface="Arial"/>
                <a:cs typeface="Arial"/>
              </a:rPr>
              <a:t>(~200k</a:t>
            </a:r>
            <a:r>
              <a:rPr sz="1500" b="1" spc="-5" dirty="0">
                <a:solidFill>
                  <a:srgbClr val="FF0000"/>
                </a:solidFill>
                <a:latin typeface="Arial"/>
                <a:cs typeface="Arial"/>
              </a:rPr>
              <a:t>bp</a:t>
            </a:r>
            <a:r>
              <a:rPr sz="1500" b="1" dirty="0">
                <a:solidFill>
                  <a:srgbClr val="FF0000"/>
                </a:solidFill>
                <a:latin typeface="Arial"/>
                <a:cs typeface="Arial"/>
              </a:rPr>
              <a:t>s)</a:t>
            </a:r>
            <a:endParaRPr sz="1500" dirty="0">
              <a:latin typeface="Arial"/>
              <a:cs typeface="Arial"/>
            </a:endParaRPr>
          </a:p>
          <a:p>
            <a:pPr marL="12065" marR="5080" algn="ctr">
              <a:lnSpc>
                <a:spcPct val="100600"/>
              </a:lnSpc>
              <a:spcBef>
                <a:spcPts val="1035"/>
              </a:spcBef>
            </a:pPr>
            <a:r>
              <a:rPr sz="1600" spc="-5" dirty="0">
                <a:latin typeface="微软雅黑"/>
                <a:cs typeface="微软雅黑"/>
              </a:rPr>
              <a:t>抁表，停车，物流监控，农林 牧渔，传感，</a:t>
            </a:r>
            <a:r>
              <a:rPr sz="1600" spc="-5" dirty="0" smtClean="0">
                <a:latin typeface="微软雅黑"/>
                <a:cs typeface="微软雅黑"/>
              </a:rPr>
              <a:t>追踪业务等</a:t>
            </a:r>
            <a:r>
              <a:rPr sz="1800" b="1" dirty="0" smtClean="0">
                <a:solidFill>
                  <a:srgbClr val="FF0000"/>
                </a:solidFill>
                <a:latin typeface="华文细黑"/>
                <a:cs typeface="华文细黑"/>
              </a:rPr>
              <a:t>L</a:t>
            </a:r>
            <a:r>
              <a:rPr sz="1800" b="1" spc="0" dirty="0" smtClean="0">
                <a:solidFill>
                  <a:srgbClr val="FF0000"/>
                </a:solidFill>
                <a:latin typeface="华文细黑"/>
                <a:cs typeface="华文细黑"/>
              </a:rPr>
              <a:t>PW</a:t>
            </a:r>
            <a:r>
              <a:rPr sz="1800" b="1" spc="-5" dirty="0" smtClean="0">
                <a:solidFill>
                  <a:srgbClr val="FF0000"/>
                </a:solidFill>
                <a:latin typeface="华文细黑"/>
                <a:cs typeface="华文细黑"/>
              </a:rPr>
              <a:t>A</a:t>
            </a:r>
            <a:endParaRPr sz="1800" dirty="0">
              <a:latin typeface="华文细黑"/>
              <a:cs typeface="华文细黑"/>
            </a:endParaRPr>
          </a:p>
        </p:txBody>
      </p:sp>
      <p:sp>
        <p:nvSpPr>
          <p:cNvPr id="12" name="object 7"/>
          <p:cNvSpPr txBox="1"/>
          <p:nvPr/>
        </p:nvSpPr>
        <p:spPr>
          <a:xfrm>
            <a:off x="2231187" y="1916459"/>
            <a:ext cx="1177925" cy="1044575"/>
          </a:xfrm>
          <a:prstGeom prst="rect">
            <a:avLst/>
          </a:prstGeom>
        </p:spPr>
        <p:txBody>
          <a:bodyPr vert="horz" wrap="square" lIns="0" tIns="0" rIns="0" bIns="0" rtlCol="0">
            <a:spAutoFit/>
          </a:bodyPr>
          <a:lstStyle/>
          <a:p>
            <a:pPr marL="12065" marR="5080" indent="19685" algn="ctr">
              <a:lnSpc>
                <a:spcPct val="100600"/>
              </a:lnSpc>
            </a:pPr>
            <a:r>
              <a:rPr sz="1500" b="1" dirty="0">
                <a:solidFill>
                  <a:srgbClr val="FF0000"/>
                </a:solidFill>
                <a:latin typeface="微软雅黑"/>
                <a:cs typeface="微软雅黑"/>
              </a:rPr>
              <a:t>高速率 </a:t>
            </a:r>
            <a:r>
              <a:rPr sz="1500" b="1" dirty="0">
                <a:solidFill>
                  <a:srgbClr val="FF0000"/>
                </a:solidFill>
                <a:latin typeface="Arial"/>
                <a:cs typeface="Arial"/>
              </a:rPr>
              <a:t>(&gt;10M</a:t>
            </a:r>
            <a:r>
              <a:rPr sz="1500" b="1" spc="-10" dirty="0">
                <a:solidFill>
                  <a:srgbClr val="FF0000"/>
                </a:solidFill>
                <a:latin typeface="Arial"/>
                <a:cs typeface="Arial"/>
              </a:rPr>
              <a:t>b</a:t>
            </a:r>
            <a:r>
              <a:rPr sz="1500" b="1" spc="-5" dirty="0">
                <a:solidFill>
                  <a:srgbClr val="FF0000"/>
                </a:solidFill>
                <a:latin typeface="Arial"/>
                <a:cs typeface="Arial"/>
              </a:rPr>
              <a:t>p</a:t>
            </a:r>
            <a:r>
              <a:rPr sz="1500" b="1" dirty="0">
                <a:solidFill>
                  <a:srgbClr val="FF0000"/>
                </a:solidFill>
                <a:latin typeface="Arial"/>
                <a:cs typeface="Arial"/>
              </a:rPr>
              <a:t>s) </a:t>
            </a:r>
            <a:r>
              <a:rPr sz="1300" spc="-5" dirty="0">
                <a:latin typeface="微软雅黑"/>
                <a:cs typeface="微软雅黑"/>
              </a:rPr>
              <a:t>视频监控、智慧 医疗、智慧城市 等</a:t>
            </a:r>
            <a:endParaRPr sz="1300">
              <a:latin typeface="微软雅黑"/>
              <a:cs typeface="微软雅黑"/>
            </a:endParaRPr>
          </a:p>
        </p:txBody>
      </p:sp>
      <p:sp>
        <p:nvSpPr>
          <p:cNvPr id="13" name="object 8"/>
          <p:cNvSpPr txBox="1"/>
          <p:nvPr/>
        </p:nvSpPr>
        <p:spPr>
          <a:xfrm>
            <a:off x="8518958" y="3260029"/>
            <a:ext cx="2415540" cy="594360"/>
          </a:xfrm>
          <a:prstGeom prst="rect">
            <a:avLst/>
          </a:prstGeom>
        </p:spPr>
        <p:txBody>
          <a:bodyPr vert="horz" wrap="square" lIns="0" tIns="0" rIns="0" bIns="0" rtlCol="0">
            <a:spAutoFit/>
          </a:bodyPr>
          <a:lstStyle/>
          <a:p>
            <a:pPr marL="299085" indent="-286385">
              <a:lnSpc>
                <a:spcPct val="100000"/>
              </a:lnSpc>
              <a:buFont typeface="Wingdings"/>
              <a:buChar char=""/>
              <a:tabLst>
                <a:tab pos="299720" algn="l"/>
              </a:tabLst>
            </a:pPr>
            <a:r>
              <a:rPr sz="1600" b="1" spc="-5" dirty="0">
                <a:latin typeface="Arial"/>
                <a:cs typeface="Arial"/>
              </a:rPr>
              <a:t>MTC</a:t>
            </a:r>
            <a:r>
              <a:rPr sz="1600" b="1" spc="-10" dirty="0">
                <a:latin typeface="Arial"/>
                <a:cs typeface="Arial"/>
              </a:rPr>
              <a:t>/</a:t>
            </a:r>
            <a:r>
              <a:rPr sz="1600" b="1" spc="-5" dirty="0">
                <a:latin typeface="Arial"/>
                <a:cs typeface="Arial"/>
              </a:rPr>
              <a:t>eMT</a:t>
            </a:r>
            <a:r>
              <a:rPr sz="1600" b="1" spc="-10" dirty="0">
                <a:latin typeface="Arial"/>
                <a:cs typeface="Arial"/>
              </a:rPr>
              <a:t>C</a:t>
            </a:r>
            <a:r>
              <a:rPr sz="1600" b="1" spc="-5" dirty="0">
                <a:latin typeface="Arial"/>
                <a:cs typeface="Arial"/>
              </a:rPr>
              <a:t>/L</a:t>
            </a:r>
            <a:r>
              <a:rPr sz="1600" b="1" spc="-15" dirty="0">
                <a:latin typeface="Arial"/>
                <a:cs typeface="Arial"/>
              </a:rPr>
              <a:t>T</a:t>
            </a:r>
            <a:r>
              <a:rPr sz="1600" b="1" spc="-5" dirty="0">
                <a:latin typeface="Arial"/>
                <a:cs typeface="Arial"/>
              </a:rPr>
              <a:t>E</a:t>
            </a:r>
            <a:r>
              <a:rPr sz="1600" b="1" spc="-10" dirty="0">
                <a:latin typeface="Arial"/>
                <a:cs typeface="Arial"/>
              </a:rPr>
              <a:t>-</a:t>
            </a:r>
            <a:r>
              <a:rPr sz="1600" b="1" spc="-5" dirty="0">
                <a:latin typeface="Arial"/>
                <a:cs typeface="Arial"/>
              </a:rPr>
              <a:t>V</a:t>
            </a:r>
            <a:endParaRPr sz="1600">
              <a:latin typeface="Arial"/>
              <a:cs typeface="Arial"/>
            </a:endParaRPr>
          </a:p>
          <a:p>
            <a:pPr marL="299085" indent="-286385">
              <a:lnSpc>
                <a:spcPct val="100000"/>
              </a:lnSpc>
              <a:spcBef>
                <a:spcPts val="960"/>
              </a:spcBef>
              <a:buFont typeface="Wingdings"/>
              <a:buChar char=""/>
              <a:tabLst>
                <a:tab pos="299720" algn="l"/>
              </a:tabLst>
            </a:pPr>
            <a:r>
              <a:rPr sz="1600" spc="-5" dirty="0">
                <a:latin typeface="Arial"/>
                <a:cs typeface="Arial"/>
              </a:rPr>
              <a:t>2</a:t>
            </a:r>
            <a:r>
              <a:rPr sz="1600" spc="-10" dirty="0">
                <a:latin typeface="Arial"/>
                <a:cs typeface="Arial"/>
              </a:rPr>
              <a:t>G</a:t>
            </a:r>
            <a:r>
              <a:rPr sz="1600" spc="-5" dirty="0">
                <a:latin typeface="Arial"/>
                <a:cs typeface="Arial"/>
              </a:rPr>
              <a:t>:</a:t>
            </a:r>
            <a:r>
              <a:rPr sz="1600" spc="10" dirty="0">
                <a:latin typeface="Arial"/>
                <a:cs typeface="Arial"/>
              </a:rPr>
              <a:t> </a:t>
            </a:r>
            <a:r>
              <a:rPr sz="1600" spc="-15" dirty="0">
                <a:latin typeface="Arial"/>
                <a:cs typeface="Arial"/>
              </a:rPr>
              <a:t>G</a:t>
            </a:r>
            <a:r>
              <a:rPr sz="1600" spc="-5" dirty="0">
                <a:latin typeface="Arial"/>
                <a:cs typeface="Arial"/>
              </a:rPr>
              <a:t>PR</a:t>
            </a:r>
            <a:r>
              <a:rPr sz="1600" dirty="0">
                <a:latin typeface="Arial"/>
                <a:cs typeface="Arial"/>
              </a:rPr>
              <a:t>S</a:t>
            </a:r>
            <a:r>
              <a:rPr sz="1600" spc="-15" dirty="0">
                <a:latin typeface="Arial"/>
                <a:cs typeface="Arial"/>
              </a:rPr>
              <a:t>|</a:t>
            </a:r>
            <a:r>
              <a:rPr sz="1600" spc="-5" dirty="0">
                <a:latin typeface="Arial"/>
                <a:cs typeface="Arial"/>
              </a:rPr>
              <a:t>CDMA2K1X</a:t>
            </a:r>
            <a:endParaRPr sz="1600">
              <a:latin typeface="Arial"/>
              <a:cs typeface="Arial"/>
            </a:endParaRPr>
          </a:p>
        </p:txBody>
      </p:sp>
      <p:sp>
        <p:nvSpPr>
          <p:cNvPr id="14" name="object 9"/>
          <p:cNvSpPr txBox="1"/>
          <p:nvPr/>
        </p:nvSpPr>
        <p:spPr>
          <a:xfrm>
            <a:off x="8528355" y="1692087"/>
            <a:ext cx="2326640" cy="962025"/>
          </a:xfrm>
          <a:prstGeom prst="rect">
            <a:avLst/>
          </a:prstGeom>
        </p:spPr>
        <p:txBody>
          <a:bodyPr vert="horz" wrap="square" lIns="0" tIns="0" rIns="0" bIns="0" rtlCol="0">
            <a:spAutoFit/>
          </a:bodyPr>
          <a:lstStyle/>
          <a:p>
            <a:pPr marL="299085" indent="-286385">
              <a:lnSpc>
                <a:spcPct val="100000"/>
              </a:lnSpc>
              <a:buFont typeface="Wingdings"/>
              <a:buChar char=""/>
              <a:tabLst>
                <a:tab pos="299720" algn="l"/>
              </a:tabLst>
            </a:pPr>
            <a:r>
              <a:rPr sz="1600" b="1" spc="-5" dirty="0">
                <a:latin typeface="Arial"/>
                <a:cs typeface="Arial"/>
              </a:rPr>
              <a:t>4</a:t>
            </a:r>
            <a:r>
              <a:rPr sz="1600" b="1" spc="-10" dirty="0">
                <a:latin typeface="Arial"/>
                <a:cs typeface="Arial"/>
              </a:rPr>
              <a:t>G</a:t>
            </a:r>
            <a:r>
              <a:rPr sz="1600" b="1" spc="-5" dirty="0">
                <a:latin typeface="Arial"/>
                <a:cs typeface="Arial"/>
              </a:rPr>
              <a:t>:</a:t>
            </a:r>
            <a:r>
              <a:rPr sz="1600" b="1" spc="5" dirty="0">
                <a:latin typeface="Arial"/>
                <a:cs typeface="Arial"/>
              </a:rPr>
              <a:t> </a:t>
            </a:r>
            <a:r>
              <a:rPr sz="1600" b="1" spc="-130" dirty="0">
                <a:latin typeface="Arial"/>
                <a:cs typeface="Arial"/>
              </a:rPr>
              <a:t>L</a:t>
            </a:r>
            <a:r>
              <a:rPr sz="1600" b="1" spc="-5" dirty="0">
                <a:latin typeface="Arial"/>
                <a:cs typeface="Arial"/>
              </a:rPr>
              <a:t>TE/</a:t>
            </a:r>
            <a:r>
              <a:rPr sz="1600" b="1" spc="-130" dirty="0">
                <a:latin typeface="Arial"/>
                <a:cs typeface="Arial"/>
              </a:rPr>
              <a:t>L</a:t>
            </a:r>
            <a:r>
              <a:rPr sz="1600" b="1" spc="-5" dirty="0">
                <a:latin typeface="Arial"/>
                <a:cs typeface="Arial"/>
              </a:rPr>
              <a:t>TE</a:t>
            </a:r>
            <a:r>
              <a:rPr sz="1600" b="1" dirty="0">
                <a:latin typeface="Arial"/>
                <a:cs typeface="Arial"/>
              </a:rPr>
              <a:t>-</a:t>
            </a:r>
            <a:r>
              <a:rPr sz="1600" b="1" spc="-5" dirty="0">
                <a:latin typeface="Arial"/>
                <a:cs typeface="Arial"/>
              </a:rPr>
              <a:t>A</a:t>
            </a:r>
            <a:endParaRPr sz="1600">
              <a:latin typeface="Arial"/>
              <a:cs typeface="Arial"/>
            </a:endParaRPr>
          </a:p>
          <a:p>
            <a:pPr marL="299085" indent="-286385">
              <a:lnSpc>
                <a:spcPct val="100000"/>
              </a:lnSpc>
              <a:spcBef>
                <a:spcPts val="960"/>
              </a:spcBef>
              <a:buFont typeface="Wingdings"/>
              <a:buChar char=""/>
              <a:tabLst>
                <a:tab pos="299720" algn="l"/>
              </a:tabLst>
            </a:pPr>
            <a:r>
              <a:rPr sz="1600" spc="-5" dirty="0">
                <a:latin typeface="Arial"/>
                <a:cs typeface="Arial"/>
              </a:rPr>
              <a:t>3</a:t>
            </a:r>
            <a:r>
              <a:rPr sz="1600" spc="-10" dirty="0">
                <a:latin typeface="Arial"/>
                <a:cs typeface="Arial"/>
              </a:rPr>
              <a:t>G</a:t>
            </a:r>
            <a:r>
              <a:rPr sz="1600" spc="-5" dirty="0">
                <a:latin typeface="Arial"/>
                <a:cs typeface="Arial"/>
              </a:rPr>
              <a:t>:</a:t>
            </a:r>
            <a:r>
              <a:rPr sz="1600" spc="10" dirty="0">
                <a:latin typeface="Arial"/>
                <a:cs typeface="Arial"/>
              </a:rPr>
              <a:t> </a:t>
            </a:r>
            <a:r>
              <a:rPr sz="1600" spc="-5" dirty="0">
                <a:latin typeface="Arial"/>
                <a:cs typeface="Arial"/>
              </a:rPr>
              <a:t>HS</a:t>
            </a:r>
            <a:r>
              <a:rPr sz="1600" spc="-120" dirty="0">
                <a:latin typeface="Arial"/>
                <a:cs typeface="Arial"/>
              </a:rPr>
              <a:t>P</a:t>
            </a:r>
            <a:r>
              <a:rPr sz="1600" spc="-5" dirty="0">
                <a:latin typeface="Arial"/>
                <a:cs typeface="Arial"/>
              </a:rPr>
              <a:t>A/</a:t>
            </a:r>
            <a:r>
              <a:rPr sz="1600" dirty="0">
                <a:latin typeface="Arial"/>
                <a:cs typeface="Arial"/>
              </a:rPr>
              <a:t>E</a:t>
            </a:r>
            <a:r>
              <a:rPr sz="1600" spc="-5" dirty="0">
                <a:latin typeface="Arial"/>
                <a:cs typeface="Arial"/>
              </a:rPr>
              <a:t>VDO/</a:t>
            </a:r>
            <a:r>
              <a:rPr sz="1600" spc="-10" dirty="0">
                <a:latin typeface="Arial"/>
                <a:cs typeface="Arial"/>
              </a:rPr>
              <a:t>T</a:t>
            </a:r>
            <a:r>
              <a:rPr sz="1600" spc="-5" dirty="0">
                <a:latin typeface="Arial"/>
                <a:cs typeface="Arial"/>
              </a:rPr>
              <a:t>DS</a:t>
            </a:r>
            <a:endParaRPr sz="1600">
              <a:latin typeface="Arial"/>
              <a:cs typeface="Arial"/>
            </a:endParaRPr>
          </a:p>
          <a:p>
            <a:pPr marL="12700">
              <a:lnSpc>
                <a:spcPct val="100000"/>
              </a:lnSpc>
              <a:spcBef>
                <a:spcPts val="960"/>
              </a:spcBef>
            </a:pPr>
            <a:r>
              <a:rPr sz="1600" spc="-5" dirty="0">
                <a:latin typeface="Wingdings"/>
                <a:cs typeface="Wingdings"/>
              </a:rPr>
              <a:t></a:t>
            </a:r>
            <a:r>
              <a:rPr sz="1600" spc="-5" dirty="0">
                <a:latin typeface="Times New Roman"/>
                <a:cs typeface="Times New Roman"/>
              </a:rPr>
              <a:t> </a:t>
            </a:r>
            <a:r>
              <a:rPr sz="1600" spc="30" dirty="0">
                <a:latin typeface="Times New Roman"/>
                <a:cs typeface="Times New Roman"/>
              </a:rPr>
              <a:t> </a:t>
            </a:r>
            <a:r>
              <a:rPr sz="1600" spc="-5" dirty="0">
                <a:latin typeface="Arial"/>
                <a:cs typeface="Arial"/>
              </a:rPr>
              <a:t>WiFi</a:t>
            </a:r>
            <a:r>
              <a:rPr sz="1600" spc="-20" dirty="0">
                <a:latin typeface="Arial"/>
                <a:cs typeface="Arial"/>
              </a:rPr>
              <a:t> </a:t>
            </a:r>
            <a:r>
              <a:rPr sz="1600" spc="-5" dirty="0">
                <a:latin typeface="Arial"/>
                <a:cs typeface="Arial"/>
              </a:rPr>
              <a:t>802.</a:t>
            </a:r>
            <a:r>
              <a:rPr sz="1600" spc="-125" dirty="0">
                <a:latin typeface="Arial"/>
                <a:cs typeface="Arial"/>
              </a:rPr>
              <a:t>1</a:t>
            </a:r>
            <a:r>
              <a:rPr sz="1600" spc="-5" dirty="0">
                <a:latin typeface="Arial"/>
                <a:cs typeface="Arial"/>
              </a:rPr>
              <a:t>1</a:t>
            </a:r>
            <a:r>
              <a:rPr sz="1600" spc="-5" dirty="0">
                <a:latin typeface="微软雅黑"/>
                <a:cs typeface="微软雅黑"/>
              </a:rPr>
              <a:t>技术</a:t>
            </a:r>
            <a:endParaRPr sz="1600">
              <a:latin typeface="微软雅黑"/>
              <a:cs typeface="微软雅黑"/>
            </a:endParaRPr>
          </a:p>
        </p:txBody>
      </p:sp>
      <p:sp>
        <p:nvSpPr>
          <p:cNvPr id="15" name="object 10"/>
          <p:cNvSpPr txBox="1"/>
          <p:nvPr/>
        </p:nvSpPr>
        <p:spPr>
          <a:xfrm>
            <a:off x="6225084" y="996977"/>
            <a:ext cx="1092200" cy="292100"/>
          </a:xfrm>
          <a:prstGeom prst="rect">
            <a:avLst/>
          </a:prstGeom>
        </p:spPr>
        <p:txBody>
          <a:bodyPr vert="horz" wrap="square" lIns="0" tIns="0" rIns="0" bIns="0" rtlCol="0">
            <a:spAutoFit/>
          </a:bodyPr>
          <a:lstStyle/>
          <a:p>
            <a:pPr marL="12700">
              <a:lnSpc>
                <a:spcPct val="100000"/>
              </a:lnSpc>
            </a:pPr>
            <a:r>
              <a:rPr sz="2100" b="1" dirty="0">
                <a:latin typeface="微软雅黑"/>
                <a:cs typeface="微软雅黑"/>
              </a:rPr>
              <a:t>网络要求</a:t>
            </a:r>
            <a:endParaRPr sz="2100">
              <a:latin typeface="微软雅黑"/>
              <a:cs typeface="微软雅黑"/>
            </a:endParaRPr>
          </a:p>
        </p:txBody>
      </p:sp>
      <p:sp>
        <p:nvSpPr>
          <p:cNvPr id="16" name="object 11"/>
          <p:cNvSpPr txBox="1"/>
          <p:nvPr/>
        </p:nvSpPr>
        <p:spPr>
          <a:xfrm>
            <a:off x="996189" y="994680"/>
            <a:ext cx="3610610" cy="294640"/>
          </a:xfrm>
          <a:prstGeom prst="rect">
            <a:avLst/>
          </a:prstGeom>
        </p:spPr>
        <p:txBody>
          <a:bodyPr vert="horz" wrap="square" lIns="0" tIns="0" rIns="0" bIns="0" rtlCol="0">
            <a:spAutoFit/>
          </a:bodyPr>
          <a:lstStyle/>
          <a:p>
            <a:pPr marL="12700">
              <a:lnSpc>
                <a:spcPct val="100000"/>
              </a:lnSpc>
            </a:pPr>
            <a:r>
              <a:rPr sz="2100" b="1" spc="-5" dirty="0">
                <a:latin typeface="Arial"/>
                <a:cs typeface="Arial"/>
              </a:rPr>
              <a:t>2020</a:t>
            </a:r>
            <a:r>
              <a:rPr sz="2100" b="1" dirty="0">
                <a:latin typeface="微软雅黑"/>
                <a:cs typeface="微软雅黑"/>
              </a:rPr>
              <a:t>年全球</a:t>
            </a:r>
            <a:r>
              <a:rPr sz="2100" b="1" dirty="0">
                <a:latin typeface="Arial"/>
                <a:cs typeface="Arial"/>
              </a:rPr>
              <a:t>CIoT</a:t>
            </a:r>
            <a:r>
              <a:rPr sz="2100" b="1" dirty="0">
                <a:latin typeface="微软雅黑"/>
                <a:cs typeface="微软雅黑"/>
              </a:rPr>
              <a:t>连接占比分布</a:t>
            </a:r>
            <a:endParaRPr sz="2100">
              <a:latin typeface="微软雅黑"/>
              <a:cs typeface="微软雅黑"/>
            </a:endParaRPr>
          </a:p>
        </p:txBody>
      </p:sp>
      <p:sp>
        <p:nvSpPr>
          <p:cNvPr id="17" name="object 12"/>
          <p:cNvSpPr txBox="1"/>
          <p:nvPr/>
        </p:nvSpPr>
        <p:spPr>
          <a:xfrm>
            <a:off x="8518958" y="4285046"/>
            <a:ext cx="2171065" cy="962025"/>
          </a:xfrm>
          <a:prstGeom prst="rect">
            <a:avLst/>
          </a:prstGeom>
        </p:spPr>
        <p:txBody>
          <a:bodyPr vert="horz" wrap="square" lIns="0" tIns="0" rIns="0" bIns="0" rtlCol="0">
            <a:spAutoFit/>
          </a:bodyPr>
          <a:lstStyle/>
          <a:p>
            <a:pPr marL="299085" indent="-286385">
              <a:lnSpc>
                <a:spcPct val="100000"/>
              </a:lnSpc>
              <a:buClr>
                <a:srgbClr val="FF0000"/>
              </a:buClr>
              <a:buFont typeface="Wingdings"/>
              <a:buChar char=""/>
              <a:tabLst>
                <a:tab pos="299720" algn="l"/>
              </a:tabLst>
            </a:pPr>
            <a:r>
              <a:rPr sz="1600" b="1" spc="-10" dirty="0">
                <a:solidFill>
                  <a:srgbClr val="FF0000"/>
                </a:solidFill>
                <a:latin typeface="Arial"/>
                <a:cs typeface="Arial"/>
              </a:rPr>
              <a:t>NB-</a:t>
            </a:r>
            <a:r>
              <a:rPr sz="1600" b="1" spc="-5" dirty="0">
                <a:solidFill>
                  <a:srgbClr val="FF0000"/>
                </a:solidFill>
                <a:latin typeface="Arial"/>
                <a:cs typeface="Arial"/>
              </a:rPr>
              <a:t>IoT</a:t>
            </a:r>
            <a:endParaRPr sz="1600" dirty="0">
              <a:latin typeface="Arial"/>
              <a:cs typeface="Arial"/>
            </a:endParaRPr>
          </a:p>
          <a:p>
            <a:pPr marL="299085" indent="-286385">
              <a:lnSpc>
                <a:spcPct val="100000"/>
              </a:lnSpc>
              <a:spcBef>
                <a:spcPts val="960"/>
              </a:spcBef>
              <a:buFont typeface="Wingdings"/>
              <a:buChar char=""/>
              <a:tabLst>
                <a:tab pos="299720" algn="l"/>
              </a:tabLst>
            </a:pPr>
            <a:r>
              <a:rPr sz="1600" spc="-5" dirty="0">
                <a:latin typeface="Arial"/>
                <a:cs typeface="Arial"/>
              </a:rPr>
              <a:t>S</a:t>
            </a:r>
            <a:r>
              <a:rPr sz="1600" dirty="0">
                <a:latin typeface="Arial"/>
                <a:cs typeface="Arial"/>
              </a:rPr>
              <a:t>i</a:t>
            </a:r>
            <a:r>
              <a:rPr sz="1600" spc="-5" dirty="0">
                <a:latin typeface="Arial"/>
                <a:cs typeface="Arial"/>
              </a:rPr>
              <a:t>gFo</a:t>
            </a:r>
            <a:r>
              <a:rPr sz="1600" spc="-15" dirty="0">
                <a:latin typeface="Arial"/>
                <a:cs typeface="Arial"/>
              </a:rPr>
              <a:t>x</a:t>
            </a:r>
            <a:r>
              <a:rPr sz="1600" spc="-5" dirty="0">
                <a:latin typeface="Arial"/>
                <a:cs typeface="Arial"/>
              </a:rPr>
              <a:t>/LoRa</a:t>
            </a:r>
            <a:endParaRPr sz="1600" dirty="0">
              <a:latin typeface="Arial"/>
              <a:cs typeface="Arial"/>
            </a:endParaRPr>
          </a:p>
          <a:p>
            <a:pPr marL="299085" indent="-286385">
              <a:lnSpc>
                <a:spcPct val="100000"/>
              </a:lnSpc>
              <a:spcBef>
                <a:spcPts val="960"/>
              </a:spcBef>
              <a:buFont typeface="Wingdings"/>
              <a:buChar char=""/>
              <a:tabLst>
                <a:tab pos="299720" algn="l"/>
              </a:tabLst>
            </a:pPr>
            <a:r>
              <a:rPr sz="1600" spc="-5" dirty="0">
                <a:latin typeface="微软雅黑"/>
                <a:cs typeface="微软雅黑"/>
              </a:rPr>
              <a:t>短距无线，如</a:t>
            </a:r>
            <a:r>
              <a:rPr sz="1600" spc="-5" dirty="0">
                <a:latin typeface="Arial"/>
                <a:cs typeface="Arial"/>
              </a:rPr>
              <a:t>ZigBee</a:t>
            </a:r>
            <a:endParaRPr sz="1600" dirty="0">
              <a:latin typeface="Arial"/>
              <a:cs typeface="Arial"/>
            </a:endParaRPr>
          </a:p>
        </p:txBody>
      </p:sp>
      <p:sp>
        <p:nvSpPr>
          <p:cNvPr id="18" name="object 13"/>
          <p:cNvSpPr/>
          <p:nvPr/>
        </p:nvSpPr>
        <p:spPr>
          <a:xfrm>
            <a:off x="3754045" y="3034638"/>
            <a:ext cx="7536180" cy="0"/>
          </a:xfrm>
          <a:custGeom>
            <a:avLst/>
            <a:gdLst/>
            <a:ahLst/>
            <a:cxnLst/>
            <a:rect l="l" t="t" r="r" b="b"/>
            <a:pathLst>
              <a:path w="7536180">
                <a:moveTo>
                  <a:pt x="0" y="0"/>
                </a:moveTo>
                <a:lnTo>
                  <a:pt x="7535926" y="0"/>
                </a:lnTo>
              </a:path>
            </a:pathLst>
          </a:custGeom>
          <a:ln w="12700">
            <a:solidFill>
              <a:srgbClr val="404040"/>
            </a:solidFill>
            <a:prstDash val="dash"/>
          </a:ln>
        </p:spPr>
        <p:txBody>
          <a:bodyPr wrap="square" lIns="0" tIns="0" rIns="0" bIns="0" rtlCol="0"/>
          <a:lstStyle/>
          <a:p>
            <a:endParaRPr/>
          </a:p>
        </p:txBody>
      </p:sp>
      <p:sp>
        <p:nvSpPr>
          <p:cNvPr id="19" name="object 14"/>
          <p:cNvSpPr/>
          <p:nvPr/>
        </p:nvSpPr>
        <p:spPr>
          <a:xfrm>
            <a:off x="4330116" y="4176368"/>
            <a:ext cx="6960234" cy="0"/>
          </a:xfrm>
          <a:custGeom>
            <a:avLst/>
            <a:gdLst/>
            <a:ahLst/>
            <a:cxnLst/>
            <a:rect l="l" t="t" r="r" b="b"/>
            <a:pathLst>
              <a:path w="6960234">
                <a:moveTo>
                  <a:pt x="0" y="0"/>
                </a:moveTo>
                <a:lnTo>
                  <a:pt x="6959981" y="0"/>
                </a:lnTo>
              </a:path>
            </a:pathLst>
          </a:custGeom>
          <a:ln w="12700">
            <a:solidFill>
              <a:srgbClr val="404040"/>
            </a:solidFill>
            <a:prstDash val="dash"/>
          </a:ln>
        </p:spPr>
        <p:txBody>
          <a:bodyPr wrap="square" lIns="0" tIns="0" rIns="0" bIns="0" rtlCol="0"/>
          <a:lstStyle/>
          <a:p>
            <a:endParaRPr/>
          </a:p>
        </p:txBody>
      </p:sp>
      <p:sp>
        <p:nvSpPr>
          <p:cNvPr id="20" name="object 15"/>
          <p:cNvSpPr txBox="1"/>
          <p:nvPr/>
        </p:nvSpPr>
        <p:spPr>
          <a:xfrm>
            <a:off x="1742999" y="1809270"/>
            <a:ext cx="354965" cy="254000"/>
          </a:xfrm>
          <a:prstGeom prst="rect">
            <a:avLst/>
          </a:prstGeom>
        </p:spPr>
        <p:txBody>
          <a:bodyPr vert="horz" wrap="square" lIns="0" tIns="0" rIns="0" bIns="0" rtlCol="0">
            <a:spAutoFit/>
          </a:bodyPr>
          <a:lstStyle/>
          <a:p>
            <a:pPr marL="12700">
              <a:lnSpc>
                <a:spcPct val="100000"/>
              </a:lnSpc>
            </a:pPr>
            <a:r>
              <a:rPr sz="1800" b="1" spc="-5" dirty="0">
                <a:solidFill>
                  <a:srgbClr val="FF0000"/>
                </a:solidFill>
                <a:latin typeface="Arial"/>
                <a:cs typeface="Arial"/>
              </a:rPr>
              <a:t>5%</a:t>
            </a:r>
            <a:endParaRPr sz="1800">
              <a:latin typeface="Arial"/>
              <a:cs typeface="Arial"/>
            </a:endParaRPr>
          </a:p>
        </p:txBody>
      </p:sp>
      <p:sp>
        <p:nvSpPr>
          <p:cNvPr id="21" name="object 16"/>
          <p:cNvSpPr txBox="1"/>
          <p:nvPr/>
        </p:nvSpPr>
        <p:spPr>
          <a:xfrm>
            <a:off x="1208939" y="3075968"/>
            <a:ext cx="481330" cy="254000"/>
          </a:xfrm>
          <a:prstGeom prst="rect">
            <a:avLst/>
          </a:prstGeom>
        </p:spPr>
        <p:txBody>
          <a:bodyPr vert="horz" wrap="square" lIns="0" tIns="0" rIns="0" bIns="0" rtlCol="0">
            <a:spAutoFit/>
          </a:bodyPr>
          <a:lstStyle/>
          <a:p>
            <a:pPr marL="12700">
              <a:lnSpc>
                <a:spcPct val="100000"/>
              </a:lnSpc>
            </a:pPr>
            <a:r>
              <a:rPr sz="1800" b="1" spc="-5" dirty="0">
                <a:solidFill>
                  <a:srgbClr val="FF0000"/>
                </a:solidFill>
                <a:latin typeface="Arial"/>
                <a:cs typeface="Arial"/>
              </a:rPr>
              <a:t>25%</a:t>
            </a:r>
            <a:endParaRPr sz="1800">
              <a:latin typeface="Arial"/>
              <a:cs typeface="Arial"/>
            </a:endParaRPr>
          </a:p>
        </p:txBody>
      </p:sp>
      <p:sp>
        <p:nvSpPr>
          <p:cNvPr id="22" name="object 17"/>
          <p:cNvSpPr txBox="1"/>
          <p:nvPr/>
        </p:nvSpPr>
        <p:spPr>
          <a:xfrm>
            <a:off x="670053" y="4275991"/>
            <a:ext cx="481330" cy="254000"/>
          </a:xfrm>
          <a:prstGeom prst="rect">
            <a:avLst/>
          </a:prstGeom>
        </p:spPr>
        <p:txBody>
          <a:bodyPr vert="horz" wrap="square" lIns="0" tIns="0" rIns="0" bIns="0" rtlCol="0">
            <a:spAutoFit/>
          </a:bodyPr>
          <a:lstStyle/>
          <a:p>
            <a:pPr marL="12700">
              <a:lnSpc>
                <a:spcPct val="100000"/>
              </a:lnSpc>
            </a:pPr>
            <a:r>
              <a:rPr sz="1800" b="1" spc="-5" dirty="0">
                <a:solidFill>
                  <a:srgbClr val="FF0000"/>
                </a:solidFill>
                <a:latin typeface="Arial"/>
                <a:cs typeface="Arial"/>
              </a:rPr>
              <a:t>70%</a:t>
            </a:r>
            <a:endParaRPr sz="1800">
              <a:latin typeface="Arial"/>
              <a:cs typeface="Arial"/>
            </a:endParaRPr>
          </a:p>
        </p:txBody>
      </p:sp>
      <p:sp>
        <p:nvSpPr>
          <p:cNvPr id="23" name="object 18"/>
          <p:cNvSpPr txBox="1"/>
          <p:nvPr/>
        </p:nvSpPr>
        <p:spPr>
          <a:xfrm>
            <a:off x="9183422" y="997113"/>
            <a:ext cx="1625600" cy="292735"/>
          </a:xfrm>
          <a:prstGeom prst="rect">
            <a:avLst/>
          </a:prstGeom>
        </p:spPr>
        <p:txBody>
          <a:bodyPr vert="horz" wrap="square" lIns="0" tIns="0" rIns="0" bIns="0" rtlCol="0">
            <a:spAutoFit/>
          </a:bodyPr>
          <a:lstStyle/>
          <a:p>
            <a:pPr marL="12700">
              <a:lnSpc>
                <a:spcPct val="100000"/>
              </a:lnSpc>
            </a:pPr>
            <a:r>
              <a:rPr sz="2100" b="1" spc="-5" dirty="0">
                <a:latin typeface="微软雅黑"/>
                <a:cs typeface="微软雅黑"/>
              </a:rPr>
              <a:t>网络接入技术</a:t>
            </a:r>
            <a:endParaRPr sz="2100">
              <a:latin typeface="微软雅黑"/>
              <a:cs typeface="微软雅黑"/>
            </a:endParaRPr>
          </a:p>
        </p:txBody>
      </p:sp>
      <p:sp>
        <p:nvSpPr>
          <p:cNvPr id="24" name="object 19"/>
          <p:cNvSpPr/>
          <p:nvPr/>
        </p:nvSpPr>
        <p:spPr>
          <a:xfrm>
            <a:off x="5338242" y="971649"/>
            <a:ext cx="0" cy="4623435"/>
          </a:xfrm>
          <a:custGeom>
            <a:avLst/>
            <a:gdLst/>
            <a:ahLst/>
            <a:cxnLst/>
            <a:rect l="l" t="t" r="r" b="b"/>
            <a:pathLst>
              <a:path h="4623435">
                <a:moveTo>
                  <a:pt x="0" y="0"/>
                </a:moveTo>
                <a:lnTo>
                  <a:pt x="0" y="4623130"/>
                </a:lnTo>
              </a:path>
            </a:pathLst>
          </a:custGeom>
          <a:ln w="12700">
            <a:solidFill>
              <a:srgbClr val="404040"/>
            </a:solidFill>
            <a:prstDash val="dash"/>
          </a:ln>
        </p:spPr>
        <p:txBody>
          <a:bodyPr wrap="square" lIns="0" tIns="0" rIns="0" bIns="0" rtlCol="0"/>
          <a:lstStyle/>
          <a:p>
            <a:endParaRPr/>
          </a:p>
        </p:txBody>
      </p:sp>
      <p:sp>
        <p:nvSpPr>
          <p:cNvPr id="25" name="object 20"/>
          <p:cNvSpPr/>
          <p:nvPr/>
        </p:nvSpPr>
        <p:spPr>
          <a:xfrm>
            <a:off x="2889936" y="1336901"/>
            <a:ext cx="8424545" cy="0"/>
          </a:xfrm>
          <a:custGeom>
            <a:avLst/>
            <a:gdLst/>
            <a:ahLst/>
            <a:cxnLst/>
            <a:rect l="l" t="t" r="r" b="b"/>
            <a:pathLst>
              <a:path w="8424545">
                <a:moveTo>
                  <a:pt x="0" y="0"/>
                </a:moveTo>
                <a:lnTo>
                  <a:pt x="8424545" y="0"/>
                </a:lnTo>
              </a:path>
            </a:pathLst>
          </a:custGeom>
          <a:ln w="12700">
            <a:solidFill>
              <a:srgbClr val="404040"/>
            </a:solidFill>
            <a:prstDash val="dash"/>
          </a:ln>
        </p:spPr>
        <p:txBody>
          <a:bodyPr wrap="square" lIns="0" tIns="0" rIns="0" bIns="0" rtlCol="0"/>
          <a:lstStyle/>
          <a:p>
            <a:endParaRPr/>
          </a:p>
        </p:txBody>
      </p:sp>
      <p:sp>
        <p:nvSpPr>
          <p:cNvPr id="26" name="object 21"/>
          <p:cNvSpPr/>
          <p:nvPr/>
        </p:nvSpPr>
        <p:spPr>
          <a:xfrm>
            <a:off x="8362493" y="971649"/>
            <a:ext cx="0" cy="4623435"/>
          </a:xfrm>
          <a:custGeom>
            <a:avLst/>
            <a:gdLst/>
            <a:ahLst/>
            <a:cxnLst/>
            <a:rect l="l" t="t" r="r" b="b"/>
            <a:pathLst>
              <a:path h="4623435">
                <a:moveTo>
                  <a:pt x="0" y="0"/>
                </a:moveTo>
                <a:lnTo>
                  <a:pt x="0" y="4623130"/>
                </a:lnTo>
              </a:path>
            </a:pathLst>
          </a:custGeom>
          <a:ln w="12700">
            <a:solidFill>
              <a:srgbClr val="404040"/>
            </a:solidFill>
            <a:prstDash val="dash"/>
          </a:ln>
        </p:spPr>
        <p:txBody>
          <a:bodyPr wrap="square" lIns="0" tIns="0" rIns="0" bIns="0" rtlCol="0"/>
          <a:lstStyle/>
          <a:p>
            <a:endParaRPr/>
          </a:p>
        </p:txBody>
      </p:sp>
      <p:sp>
        <p:nvSpPr>
          <p:cNvPr id="28" name="object 22"/>
          <p:cNvSpPr/>
          <p:nvPr/>
        </p:nvSpPr>
        <p:spPr>
          <a:xfrm>
            <a:off x="297232" y="4114290"/>
            <a:ext cx="11377930" cy="1621155"/>
          </a:xfrm>
          <a:custGeom>
            <a:avLst/>
            <a:gdLst/>
            <a:ahLst/>
            <a:cxnLst/>
            <a:rect l="l" t="t" r="r" b="b"/>
            <a:pathLst>
              <a:path w="11377930" h="1621154">
                <a:moveTo>
                  <a:pt x="0" y="1621155"/>
                </a:moveTo>
                <a:lnTo>
                  <a:pt x="11377676" y="1621155"/>
                </a:lnTo>
                <a:lnTo>
                  <a:pt x="11377676" y="0"/>
                </a:lnTo>
                <a:lnTo>
                  <a:pt x="0" y="0"/>
                </a:lnTo>
                <a:lnTo>
                  <a:pt x="0" y="1621155"/>
                </a:lnTo>
                <a:close/>
              </a:path>
            </a:pathLst>
          </a:custGeom>
          <a:ln w="12700">
            <a:solidFill>
              <a:srgbClr val="FF0000"/>
            </a:solidFill>
            <a:prstDash val="dash"/>
          </a:ln>
        </p:spPr>
        <p:txBody>
          <a:bodyPr wrap="square" lIns="0" tIns="0" rIns="0" bIns="0" rtlCol="0"/>
          <a:lstStyle/>
          <a:p>
            <a:endParaRPr/>
          </a:p>
        </p:txBody>
      </p:sp>
      <p:sp>
        <p:nvSpPr>
          <p:cNvPr id="29" name="object 23"/>
          <p:cNvSpPr txBox="1"/>
          <p:nvPr/>
        </p:nvSpPr>
        <p:spPr>
          <a:xfrm>
            <a:off x="5595672" y="2056118"/>
            <a:ext cx="2005964" cy="279400"/>
          </a:xfrm>
          <a:prstGeom prst="rect">
            <a:avLst/>
          </a:prstGeom>
        </p:spPr>
        <p:txBody>
          <a:bodyPr vert="horz" wrap="square" lIns="0" tIns="0" rIns="0" bIns="0" rtlCol="0">
            <a:spAutoFit/>
          </a:bodyPr>
          <a:lstStyle/>
          <a:p>
            <a:pPr marL="12700">
              <a:lnSpc>
                <a:spcPct val="100000"/>
              </a:lnSpc>
              <a:tabLst>
                <a:tab pos="299085" algn="l"/>
              </a:tabLst>
            </a:pPr>
            <a:r>
              <a:rPr sz="1800" dirty="0">
                <a:latin typeface="Arial"/>
                <a:cs typeface="Arial"/>
              </a:rPr>
              <a:t>•	</a:t>
            </a:r>
            <a:r>
              <a:rPr sz="1800" dirty="0">
                <a:latin typeface="宋体"/>
                <a:cs typeface="宋体"/>
              </a:rPr>
              <a:t>高速</a:t>
            </a:r>
            <a:r>
              <a:rPr sz="1800" spc="-5" dirty="0">
                <a:latin typeface="宋体"/>
                <a:cs typeface="宋体"/>
              </a:rPr>
              <a:t>率</a:t>
            </a:r>
            <a:r>
              <a:rPr sz="1800" spc="-5" dirty="0">
                <a:latin typeface="Calibri"/>
                <a:cs typeface="Calibri"/>
              </a:rPr>
              <a:t>(&gt;10Mb</a:t>
            </a:r>
            <a:r>
              <a:rPr sz="1800" spc="-10" dirty="0">
                <a:latin typeface="Calibri"/>
                <a:cs typeface="Calibri"/>
              </a:rPr>
              <a:t>p</a:t>
            </a:r>
            <a:r>
              <a:rPr sz="1800" spc="-5" dirty="0">
                <a:latin typeface="Calibri"/>
                <a:cs typeface="Calibri"/>
              </a:rPr>
              <a:t>s)</a:t>
            </a:r>
            <a:endParaRPr sz="1800">
              <a:latin typeface="Calibri"/>
              <a:cs typeface="Calibri"/>
            </a:endParaRPr>
          </a:p>
        </p:txBody>
      </p:sp>
      <p:sp>
        <p:nvSpPr>
          <p:cNvPr id="30" name="object 24"/>
          <p:cNvSpPr txBox="1"/>
          <p:nvPr/>
        </p:nvSpPr>
        <p:spPr>
          <a:xfrm>
            <a:off x="5595672" y="3318371"/>
            <a:ext cx="2077720" cy="539750"/>
          </a:xfrm>
          <a:prstGeom prst="rect">
            <a:avLst/>
          </a:prstGeom>
        </p:spPr>
        <p:txBody>
          <a:bodyPr vert="horz" wrap="square" lIns="0" tIns="0" rIns="0" bIns="0" rtlCol="0">
            <a:spAutoFit/>
          </a:bodyPr>
          <a:lstStyle/>
          <a:p>
            <a:pPr marL="12700">
              <a:lnSpc>
                <a:spcPct val="100000"/>
              </a:lnSpc>
              <a:tabLst>
                <a:tab pos="299085" algn="l"/>
              </a:tabLst>
            </a:pPr>
            <a:r>
              <a:rPr sz="1800" dirty="0">
                <a:latin typeface="Arial"/>
                <a:cs typeface="Arial"/>
              </a:rPr>
              <a:t>•	</a:t>
            </a:r>
            <a:r>
              <a:rPr sz="1800" dirty="0">
                <a:latin typeface="宋体"/>
                <a:cs typeface="宋体"/>
              </a:rPr>
              <a:t>中速</a:t>
            </a:r>
            <a:r>
              <a:rPr sz="1800" spc="-5" dirty="0">
                <a:latin typeface="宋体"/>
                <a:cs typeface="宋体"/>
              </a:rPr>
              <a:t>率</a:t>
            </a:r>
            <a:r>
              <a:rPr sz="1800" spc="-10" dirty="0">
                <a:latin typeface="Calibri"/>
                <a:cs typeface="Calibri"/>
              </a:rPr>
              <a:t>(</a:t>
            </a:r>
            <a:r>
              <a:rPr sz="1800" spc="-5" dirty="0">
                <a:latin typeface="Calibri"/>
                <a:cs typeface="Calibri"/>
              </a:rPr>
              <a:t>1</a:t>
            </a:r>
            <a:r>
              <a:rPr sz="1800" dirty="0">
                <a:latin typeface="Calibri"/>
                <a:cs typeface="Calibri"/>
              </a:rPr>
              <a:t>-10Mb</a:t>
            </a:r>
            <a:r>
              <a:rPr sz="1800" spc="-10" dirty="0">
                <a:latin typeface="Calibri"/>
                <a:cs typeface="Calibri"/>
              </a:rPr>
              <a:t>p</a:t>
            </a:r>
            <a:r>
              <a:rPr sz="1800" spc="-5" dirty="0">
                <a:latin typeface="Calibri"/>
                <a:cs typeface="Calibri"/>
              </a:rPr>
              <a:t>s)</a:t>
            </a:r>
            <a:endParaRPr sz="1800">
              <a:latin typeface="Calibri"/>
              <a:cs typeface="Calibri"/>
            </a:endParaRPr>
          </a:p>
          <a:p>
            <a:pPr marL="12700">
              <a:lnSpc>
                <a:spcPct val="100000"/>
              </a:lnSpc>
              <a:tabLst>
                <a:tab pos="299085" algn="l"/>
              </a:tabLst>
            </a:pPr>
            <a:r>
              <a:rPr sz="1800" dirty="0">
                <a:latin typeface="Arial"/>
                <a:cs typeface="Arial"/>
              </a:rPr>
              <a:t>•	</a:t>
            </a:r>
            <a:r>
              <a:rPr sz="1800" dirty="0">
                <a:latin typeface="宋体"/>
                <a:cs typeface="宋体"/>
              </a:rPr>
              <a:t>低功耗</a:t>
            </a:r>
            <a:endParaRPr sz="1800">
              <a:latin typeface="宋体"/>
              <a:cs typeface="宋体"/>
            </a:endParaRPr>
          </a:p>
        </p:txBody>
      </p:sp>
      <p:sp>
        <p:nvSpPr>
          <p:cNvPr id="31" name="object 25"/>
          <p:cNvSpPr txBox="1"/>
          <p:nvPr/>
        </p:nvSpPr>
        <p:spPr>
          <a:xfrm>
            <a:off x="5595672" y="4424161"/>
            <a:ext cx="2045335" cy="1102360"/>
          </a:xfrm>
          <a:prstGeom prst="rect">
            <a:avLst/>
          </a:prstGeom>
        </p:spPr>
        <p:txBody>
          <a:bodyPr vert="horz" wrap="square" lIns="0" tIns="0" rIns="0" bIns="0" rtlCol="0">
            <a:spAutoFit/>
          </a:bodyPr>
          <a:lstStyle/>
          <a:p>
            <a:pPr marL="12700">
              <a:lnSpc>
                <a:spcPct val="100000"/>
              </a:lnSpc>
              <a:tabLst>
                <a:tab pos="299085" algn="l"/>
              </a:tabLst>
            </a:pPr>
            <a:r>
              <a:rPr sz="1800" dirty="0">
                <a:latin typeface="Arial"/>
                <a:cs typeface="Arial"/>
              </a:rPr>
              <a:t>•	</a:t>
            </a:r>
            <a:r>
              <a:rPr sz="1800" dirty="0">
                <a:latin typeface="宋体"/>
                <a:cs typeface="宋体"/>
              </a:rPr>
              <a:t>低速</a:t>
            </a:r>
            <a:r>
              <a:rPr sz="1800" spc="-5" dirty="0">
                <a:latin typeface="宋体"/>
                <a:cs typeface="宋体"/>
              </a:rPr>
              <a:t>率</a:t>
            </a:r>
            <a:r>
              <a:rPr sz="1800" spc="-5" dirty="0">
                <a:latin typeface="Calibri"/>
                <a:cs typeface="Calibri"/>
              </a:rPr>
              <a:t>(~200Kb</a:t>
            </a:r>
            <a:r>
              <a:rPr sz="1800" spc="-10" dirty="0">
                <a:latin typeface="Calibri"/>
                <a:cs typeface="Calibri"/>
              </a:rPr>
              <a:t>p</a:t>
            </a:r>
            <a:r>
              <a:rPr sz="1800" spc="-5" dirty="0">
                <a:latin typeface="Calibri"/>
                <a:cs typeface="Calibri"/>
              </a:rPr>
              <a:t>s)</a:t>
            </a:r>
            <a:endParaRPr sz="1800" dirty="0">
              <a:latin typeface="Calibri"/>
              <a:cs typeface="Calibri"/>
            </a:endParaRPr>
          </a:p>
          <a:p>
            <a:pPr marL="12700">
              <a:lnSpc>
                <a:spcPct val="100000"/>
              </a:lnSpc>
              <a:tabLst>
                <a:tab pos="299085" algn="l"/>
              </a:tabLst>
            </a:pPr>
            <a:r>
              <a:rPr sz="1800" dirty="0">
                <a:latin typeface="Arial"/>
                <a:cs typeface="Arial"/>
              </a:rPr>
              <a:t>•	</a:t>
            </a:r>
            <a:r>
              <a:rPr sz="1800" dirty="0">
                <a:latin typeface="宋体"/>
                <a:cs typeface="宋体"/>
              </a:rPr>
              <a:t>深度覆</a:t>
            </a:r>
            <a:r>
              <a:rPr sz="1800" spc="-10" dirty="0">
                <a:latin typeface="宋体"/>
                <a:cs typeface="宋体"/>
              </a:rPr>
              <a:t>盖</a:t>
            </a:r>
            <a:r>
              <a:rPr sz="1800" spc="-5" dirty="0">
                <a:latin typeface="Calibri"/>
                <a:cs typeface="Calibri"/>
              </a:rPr>
              <a:t>(</a:t>
            </a:r>
            <a:r>
              <a:rPr sz="1800" spc="-10" dirty="0">
                <a:latin typeface="Calibri"/>
                <a:cs typeface="Calibri"/>
              </a:rPr>
              <a:t>2</a:t>
            </a:r>
            <a:r>
              <a:rPr sz="1800" dirty="0">
                <a:latin typeface="Calibri"/>
                <a:cs typeface="Calibri"/>
              </a:rPr>
              <a:t>0dB)</a:t>
            </a:r>
          </a:p>
          <a:p>
            <a:pPr marL="12700">
              <a:lnSpc>
                <a:spcPct val="100000"/>
              </a:lnSpc>
              <a:tabLst>
                <a:tab pos="299085" algn="l"/>
              </a:tabLst>
            </a:pPr>
            <a:r>
              <a:rPr sz="1800" dirty="0">
                <a:latin typeface="Arial"/>
                <a:cs typeface="Arial"/>
              </a:rPr>
              <a:t>•	</a:t>
            </a:r>
            <a:r>
              <a:rPr sz="1800" dirty="0">
                <a:latin typeface="宋体"/>
                <a:cs typeface="宋体"/>
              </a:rPr>
              <a:t>低功</a:t>
            </a:r>
            <a:r>
              <a:rPr sz="1800" spc="-5" dirty="0">
                <a:latin typeface="宋体"/>
                <a:cs typeface="宋体"/>
              </a:rPr>
              <a:t>耗</a:t>
            </a:r>
            <a:r>
              <a:rPr sz="1800" spc="-5" dirty="0">
                <a:latin typeface="Calibri"/>
                <a:cs typeface="Calibri"/>
              </a:rPr>
              <a:t>(</a:t>
            </a:r>
            <a:r>
              <a:rPr sz="1800" spc="-10" dirty="0">
                <a:latin typeface="Calibri"/>
                <a:cs typeface="Calibri"/>
              </a:rPr>
              <a:t>10</a:t>
            </a:r>
            <a:r>
              <a:rPr sz="1800" dirty="0">
                <a:latin typeface="宋体"/>
                <a:cs typeface="宋体"/>
              </a:rPr>
              <a:t>年</a:t>
            </a:r>
            <a:r>
              <a:rPr sz="1800" dirty="0">
                <a:latin typeface="Calibri"/>
                <a:cs typeface="Calibri"/>
              </a:rPr>
              <a:t>)</a:t>
            </a:r>
          </a:p>
          <a:p>
            <a:pPr marL="12700">
              <a:lnSpc>
                <a:spcPct val="100000"/>
              </a:lnSpc>
              <a:tabLst>
                <a:tab pos="299085" algn="l"/>
              </a:tabLst>
            </a:pPr>
            <a:r>
              <a:rPr sz="1800" dirty="0">
                <a:latin typeface="Arial"/>
                <a:cs typeface="Arial"/>
              </a:rPr>
              <a:t>•	</a:t>
            </a:r>
            <a:r>
              <a:rPr sz="1800" dirty="0">
                <a:latin typeface="宋体"/>
                <a:cs typeface="宋体"/>
              </a:rPr>
              <a:t>低成</a:t>
            </a:r>
            <a:r>
              <a:rPr sz="1800" spc="-5" dirty="0">
                <a:latin typeface="宋体"/>
                <a:cs typeface="宋体"/>
              </a:rPr>
              <a:t>本</a:t>
            </a:r>
            <a:r>
              <a:rPr sz="1800" spc="-5" dirty="0">
                <a:latin typeface="Calibri"/>
                <a:cs typeface="Calibri"/>
              </a:rPr>
              <a:t>(&lt;5$)</a:t>
            </a:r>
            <a:endParaRPr sz="1800" dirty="0">
              <a:latin typeface="Calibri"/>
              <a:cs typeface="Calibri"/>
            </a:endParaRPr>
          </a:p>
        </p:txBody>
      </p:sp>
      <p:sp>
        <p:nvSpPr>
          <p:cNvPr id="32" name="object 26"/>
          <p:cNvSpPr txBox="1">
            <a:spLocks noGrp="1"/>
          </p:cNvSpPr>
          <p:nvPr>
            <p:ph type="title"/>
          </p:nvPr>
        </p:nvSpPr>
        <p:spPr>
          <a:xfrm>
            <a:off x="297232" y="206482"/>
            <a:ext cx="11377930" cy="430887"/>
          </a:xfrm>
          <a:prstGeom prst="rect">
            <a:avLst/>
          </a:prstGeom>
        </p:spPr>
        <p:txBody>
          <a:bodyPr vert="horz" wrap="square" lIns="0" tIns="0" rIns="0" bIns="0" rtlCol="0">
            <a:spAutoFit/>
          </a:bodyPr>
          <a:lstStyle/>
          <a:p>
            <a:pPr marL="1270">
              <a:lnSpc>
                <a:spcPct val="100000"/>
              </a:lnSpc>
            </a:pPr>
            <a:r>
              <a:rPr sz="2800" spc="-10" dirty="0" err="1" smtClean="0">
                <a:latin typeface="微软雅黑" panose="020B0503020204020204" pitchFamily="34" charset="-122"/>
                <a:ea typeface="微软雅黑" panose="020B0503020204020204" pitchFamily="34" charset="-122"/>
              </a:rPr>
              <a:t>物联网市场分类</a:t>
            </a:r>
            <a:r>
              <a:rPr lang="zh-CN" altLang="en-US" sz="2800" spc="-10" dirty="0">
                <a:latin typeface="微软雅黑" panose="020B0503020204020204" pitchFamily="34" charset="-122"/>
                <a:ea typeface="微软雅黑" panose="020B0503020204020204" pitchFamily="34" charset="-122"/>
              </a:rPr>
              <a:t>和</a:t>
            </a:r>
            <a:r>
              <a:rPr sz="2800" spc="-10" dirty="0" err="1" smtClean="0">
                <a:latin typeface="微软雅黑" panose="020B0503020204020204" pitchFamily="34" charset="-122"/>
                <a:ea typeface="微软雅黑" panose="020B0503020204020204" pitchFamily="34" charset="-122"/>
              </a:rPr>
              <a:t>竞争技术</a:t>
            </a:r>
            <a:endParaRPr sz="2800" spc="-10" dirty="0">
              <a:latin typeface="微软雅黑" panose="020B0503020204020204" pitchFamily="34" charset="-122"/>
              <a:ea typeface="微软雅黑" panose="020B0503020204020204" pitchFamily="34" charset="-122"/>
            </a:endParaRPr>
          </a:p>
        </p:txBody>
      </p:sp>
      <p:sp>
        <p:nvSpPr>
          <p:cNvPr id="33" name="object 27"/>
          <p:cNvSpPr txBox="1"/>
          <p:nvPr/>
        </p:nvSpPr>
        <p:spPr>
          <a:xfrm>
            <a:off x="983081" y="6072210"/>
            <a:ext cx="10493571" cy="276999"/>
          </a:xfrm>
          <a:prstGeom prst="rect">
            <a:avLst/>
          </a:prstGeom>
        </p:spPr>
        <p:txBody>
          <a:bodyPr vert="horz" wrap="square" lIns="0" tIns="0" rIns="0" bIns="0" rtlCol="0">
            <a:spAutoFit/>
          </a:bodyPr>
          <a:lstStyle/>
          <a:p>
            <a:pPr marL="12700">
              <a:lnSpc>
                <a:spcPct val="100000"/>
              </a:lnSpc>
            </a:pPr>
            <a:r>
              <a:rPr sz="1800" b="1" dirty="0">
                <a:solidFill>
                  <a:srgbClr val="FF0000"/>
                </a:solidFill>
                <a:latin typeface="Arial"/>
                <a:cs typeface="Arial"/>
              </a:rPr>
              <a:t>LP</a:t>
            </a:r>
            <a:r>
              <a:rPr sz="1800" b="1" spc="-95" dirty="0">
                <a:solidFill>
                  <a:srgbClr val="FF0000"/>
                </a:solidFill>
                <a:latin typeface="Arial"/>
                <a:cs typeface="Arial"/>
              </a:rPr>
              <a:t>W</a:t>
            </a:r>
            <a:r>
              <a:rPr sz="1800" b="1" spc="-55" dirty="0">
                <a:solidFill>
                  <a:srgbClr val="FF0000"/>
                </a:solidFill>
                <a:latin typeface="Arial"/>
                <a:cs typeface="Arial"/>
              </a:rPr>
              <a:t>A</a:t>
            </a:r>
            <a:r>
              <a:rPr sz="1800" b="1" dirty="0">
                <a:latin typeface="Arial"/>
                <a:cs typeface="Arial"/>
              </a:rPr>
              <a:t>(Low</a:t>
            </a:r>
            <a:r>
              <a:rPr sz="1800" b="1" spc="20" dirty="0">
                <a:latin typeface="Arial"/>
                <a:cs typeface="Arial"/>
              </a:rPr>
              <a:t> </a:t>
            </a:r>
            <a:r>
              <a:rPr sz="1800" b="1" dirty="0">
                <a:latin typeface="Arial"/>
                <a:cs typeface="Arial"/>
              </a:rPr>
              <a:t>Po</a:t>
            </a:r>
            <a:r>
              <a:rPr sz="1800" b="1" spc="35" dirty="0">
                <a:latin typeface="Arial"/>
                <a:cs typeface="Arial"/>
              </a:rPr>
              <a:t>w</a:t>
            </a:r>
            <a:r>
              <a:rPr sz="1800" b="1" spc="-10" dirty="0">
                <a:latin typeface="Arial"/>
                <a:cs typeface="Arial"/>
              </a:rPr>
              <a:t>e</a:t>
            </a:r>
            <a:r>
              <a:rPr sz="1800" b="1" dirty="0">
                <a:latin typeface="Arial"/>
                <a:cs typeface="Arial"/>
              </a:rPr>
              <a:t>r</a:t>
            </a:r>
            <a:r>
              <a:rPr sz="1800" b="1" spc="-40" dirty="0">
                <a:latin typeface="Arial"/>
                <a:cs typeface="Arial"/>
              </a:rPr>
              <a:t> </a:t>
            </a:r>
            <a:r>
              <a:rPr sz="1800" b="1" spc="-10" dirty="0">
                <a:latin typeface="Arial"/>
                <a:cs typeface="Arial"/>
              </a:rPr>
              <a:t>W</a:t>
            </a:r>
            <a:r>
              <a:rPr sz="1800" b="1" dirty="0">
                <a:latin typeface="Arial"/>
                <a:cs typeface="Arial"/>
              </a:rPr>
              <a:t>ide</a:t>
            </a:r>
            <a:r>
              <a:rPr sz="1800" b="1" spc="-90" dirty="0">
                <a:latin typeface="Arial"/>
                <a:cs typeface="Arial"/>
              </a:rPr>
              <a:t> </a:t>
            </a:r>
            <a:r>
              <a:rPr sz="1800" b="1" spc="-55" dirty="0">
                <a:latin typeface="Arial"/>
                <a:cs typeface="Arial"/>
              </a:rPr>
              <a:t>A</a:t>
            </a:r>
            <a:r>
              <a:rPr sz="1800" b="1" spc="5" dirty="0">
                <a:latin typeface="Arial"/>
                <a:cs typeface="Arial"/>
              </a:rPr>
              <a:t>r</a:t>
            </a:r>
            <a:r>
              <a:rPr sz="1800" b="1" spc="-10" dirty="0">
                <a:latin typeface="Arial"/>
                <a:cs typeface="Arial"/>
              </a:rPr>
              <a:t>ea</a:t>
            </a:r>
            <a:r>
              <a:rPr sz="1800" b="1" dirty="0">
                <a:latin typeface="Arial"/>
                <a:cs typeface="Arial"/>
              </a:rPr>
              <a:t>,</a:t>
            </a:r>
            <a:r>
              <a:rPr sz="1800" b="1" spc="45" dirty="0">
                <a:latin typeface="Arial"/>
                <a:cs typeface="Arial"/>
              </a:rPr>
              <a:t> </a:t>
            </a:r>
            <a:r>
              <a:rPr sz="1800" b="1" spc="-5" dirty="0" err="1">
                <a:latin typeface="微软雅黑"/>
                <a:cs typeface="微软雅黑"/>
              </a:rPr>
              <a:t>低功耗广覆盖</a:t>
            </a:r>
            <a:r>
              <a:rPr sz="1800" b="1" spc="-5" dirty="0" smtClean="0">
                <a:latin typeface="Arial"/>
                <a:cs typeface="Arial"/>
              </a:rPr>
              <a:t>)</a:t>
            </a:r>
            <a:r>
              <a:rPr lang="en-US" sz="1800" b="1" spc="-5" dirty="0" smtClean="0">
                <a:latin typeface="Arial"/>
                <a:cs typeface="Arial"/>
              </a:rPr>
              <a:t> </a:t>
            </a:r>
            <a:r>
              <a:rPr sz="1800" b="1" spc="-5" dirty="0" smtClean="0">
                <a:latin typeface="微软雅黑"/>
                <a:cs typeface="微软雅黑"/>
              </a:rPr>
              <a:t>应用占整个物联网连接规模接</a:t>
            </a:r>
            <a:r>
              <a:rPr sz="1800" b="1" dirty="0" smtClean="0">
                <a:latin typeface="微软雅黑"/>
                <a:cs typeface="微软雅黑"/>
              </a:rPr>
              <a:t>近</a:t>
            </a:r>
            <a:r>
              <a:rPr sz="1800" b="1" spc="-10" dirty="0">
                <a:solidFill>
                  <a:srgbClr val="FF0000"/>
                </a:solidFill>
                <a:latin typeface="Arial"/>
                <a:cs typeface="Arial"/>
              </a:rPr>
              <a:t>70%</a:t>
            </a:r>
            <a:endParaRPr sz="1800" dirty="0">
              <a:latin typeface="Arial"/>
              <a:cs typeface="Aria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94" name="object 2"/>
          <p:cNvSpPr txBox="1">
            <a:spLocks noGrp="1"/>
          </p:cNvSpPr>
          <p:nvPr>
            <p:ph type="title"/>
          </p:nvPr>
        </p:nvSpPr>
        <p:spPr>
          <a:xfrm>
            <a:off x="228523" y="216535"/>
            <a:ext cx="11540388" cy="436017"/>
          </a:xfrm>
          <a:prstGeom prst="rect">
            <a:avLst/>
          </a:prstGeom>
        </p:spPr>
        <p:txBody>
          <a:bodyPr vert="horz" wrap="square" lIns="0" tIns="0" rIns="0" bIns="0" rtlCol="0">
            <a:spAutoFit/>
          </a:bodyPr>
          <a:lstStyle/>
          <a:p>
            <a:pPr marL="4445">
              <a:lnSpc>
                <a:spcPts val="3354"/>
              </a:lnSpc>
            </a:pPr>
            <a:r>
              <a:rPr lang="zh-CN" altLang="en-US" sz="3600" spc="-10" dirty="0" smtClean="0">
                <a:latin typeface="黑体" panose="02010609060101010101" pitchFamily="49" charset="-122"/>
                <a:ea typeface="黑体" panose="02010609060101010101" pitchFamily="49" charset="-122"/>
              </a:rPr>
              <a:t>典型应用：</a:t>
            </a:r>
            <a:r>
              <a:rPr sz="3600" spc="-10" dirty="0" err="1" smtClean="0">
                <a:latin typeface="黑体" panose="02010609060101010101" pitchFamily="49" charset="-122"/>
                <a:ea typeface="黑体" panose="02010609060101010101" pitchFamily="49" charset="-122"/>
              </a:rPr>
              <a:t>智慧</a:t>
            </a:r>
            <a:r>
              <a:rPr lang="zh-CN" altLang="en-US" sz="3600" spc="-10" dirty="0" smtClean="0">
                <a:latin typeface="黑体" panose="02010609060101010101" pitchFamily="49" charset="-122"/>
                <a:ea typeface="黑体" panose="02010609060101010101" pitchFamily="49" charset="-122"/>
              </a:rPr>
              <a:t>生活</a:t>
            </a:r>
            <a:endParaRPr sz="3600" spc="-10" dirty="0">
              <a:latin typeface="黑体" panose="02010609060101010101" pitchFamily="49" charset="-122"/>
              <a:ea typeface="黑体" panose="02010609060101010101" pitchFamily="49" charset="-122"/>
            </a:endParaRPr>
          </a:p>
        </p:txBody>
      </p:sp>
      <p:sp>
        <p:nvSpPr>
          <p:cNvPr id="95" name="object 3"/>
          <p:cNvSpPr/>
          <p:nvPr/>
        </p:nvSpPr>
        <p:spPr>
          <a:xfrm>
            <a:off x="4310507" y="1196721"/>
            <a:ext cx="0" cy="5112385"/>
          </a:xfrm>
          <a:custGeom>
            <a:avLst/>
            <a:gdLst/>
            <a:ahLst/>
            <a:cxnLst/>
            <a:rect l="l" t="t" r="r" b="b"/>
            <a:pathLst>
              <a:path h="5112385">
                <a:moveTo>
                  <a:pt x="0" y="0"/>
                </a:moveTo>
                <a:lnTo>
                  <a:pt x="0" y="5111851"/>
                </a:lnTo>
              </a:path>
            </a:pathLst>
          </a:custGeom>
          <a:ln w="19050">
            <a:solidFill>
              <a:srgbClr val="7E7E7E"/>
            </a:solidFill>
            <a:prstDash val="lgDash"/>
          </a:ln>
        </p:spPr>
        <p:txBody>
          <a:bodyPr wrap="square" lIns="0" tIns="0" rIns="0" bIns="0" rtlCol="0"/>
          <a:lstStyle/>
          <a:p>
            <a:endParaRPr/>
          </a:p>
        </p:txBody>
      </p:sp>
      <p:sp>
        <p:nvSpPr>
          <p:cNvPr id="96" name="object 4"/>
          <p:cNvSpPr/>
          <p:nvPr/>
        </p:nvSpPr>
        <p:spPr>
          <a:xfrm>
            <a:off x="8113776" y="1117853"/>
            <a:ext cx="0" cy="5112385"/>
          </a:xfrm>
          <a:custGeom>
            <a:avLst/>
            <a:gdLst/>
            <a:ahLst/>
            <a:cxnLst/>
            <a:rect l="l" t="t" r="r" b="b"/>
            <a:pathLst>
              <a:path h="5112385">
                <a:moveTo>
                  <a:pt x="0" y="0"/>
                </a:moveTo>
                <a:lnTo>
                  <a:pt x="0" y="5111864"/>
                </a:lnTo>
              </a:path>
            </a:pathLst>
          </a:custGeom>
          <a:ln w="19050">
            <a:solidFill>
              <a:srgbClr val="7E7E7E"/>
            </a:solidFill>
            <a:prstDash val="lgDash"/>
          </a:ln>
        </p:spPr>
        <p:txBody>
          <a:bodyPr wrap="square" lIns="0" tIns="0" rIns="0" bIns="0" rtlCol="0"/>
          <a:lstStyle/>
          <a:p>
            <a:endParaRPr/>
          </a:p>
        </p:txBody>
      </p:sp>
      <p:sp>
        <p:nvSpPr>
          <p:cNvPr id="97" name="object 5"/>
          <p:cNvSpPr/>
          <p:nvPr/>
        </p:nvSpPr>
        <p:spPr>
          <a:xfrm>
            <a:off x="928116" y="947927"/>
            <a:ext cx="1844039" cy="335279"/>
          </a:xfrm>
          <a:prstGeom prst="rect">
            <a:avLst/>
          </a:prstGeom>
          <a:blipFill>
            <a:blip r:embed="rId2" cstate="print"/>
            <a:stretch>
              <a:fillRect/>
            </a:stretch>
          </a:blipFill>
        </p:spPr>
        <p:txBody>
          <a:bodyPr wrap="square" lIns="0" tIns="0" rIns="0" bIns="0" rtlCol="0"/>
          <a:lstStyle/>
          <a:p>
            <a:endParaRPr/>
          </a:p>
        </p:txBody>
      </p:sp>
      <p:sp>
        <p:nvSpPr>
          <p:cNvPr id="98" name="object 6"/>
          <p:cNvSpPr/>
          <p:nvPr/>
        </p:nvSpPr>
        <p:spPr>
          <a:xfrm>
            <a:off x="1022603" y="918972"/>
            <a:ext cx="899160" cy="341375"/>
          </a:xfrm>
          <a:prstGeom prst="rect">
            <a:avLst/>
          </a:prstGeom>
          <a:blipFill>
            <a:blip r:embed="rId3" cstate="print"/>
            <a:stretch>
              <a:fillRect/>
            </a:stretch>
          </a:blipFill>
        </p:spPr>
        <p:txBody>
          <a:bodyPr wrap="square" lIns="0" tIns="0" rIns="0" bIns="0" rtlCol="0"/>
          <a:lstStyle/>
          <a:p>
            <a:endParaRPr/>
          </a:p>
        </p:txBody>
      </p:sp>
      <p:sp>
        <p:nvSpPr>
          <p:cNvPr id="99" name="object 7"/>
          <p:cNvSpPr/>
          <p:nvPr/>
        </p:nvSpPr>
        <p:spPr>
          <a:xfrm>
            <a:off x="984986" y="980719"/>
            <a:ext cx="1701800" cy="216535"/>
          </a:xfrm>
          <a:custGeom>
            <a:avLst/>
            <a:gdLst/>
            <a:ahLst/>
            <a:cxnLst/>
            <a:rect l="l" t="t" r="r" b="b"/>
            <a:pathLst>
              <a:path w="1701800" h="216534">
                <a:moveTo>
                  <a:pt x="0" y="216001"/>
                </a:moveTo>
                <a:lnTo>
                  <a:pt x="1701203" y="216001"/>
                </a:lnTo>
                <a:lnTo>
                  <a:pt x="1701203" y="0"/>
                </a:lnTo>
                <a:lnTo>
                  <a:pt x="0" y="0"/>
                </a:lnTo>
                <a:lnTo>
                  <a:pt x="0" y="216001"/>
                </a:lnTo>
                <a:close/>
              </a:path>
            </a:pathLst>
          </a:custGeom>
          <a:solidFill>
            <a:srgbClr val="00AF50"/>
          </a:solidFill>
        </p:spPr>
        <p:txBody>
          <a:bodyPr wrap="square" lIns="0" tIns="0" rIns="0" bIns="0" rtlCol="0"/>
          <a:lstStyle/>
          <a:p>
            <a:endParaRPr/>
          </a:p>
        </p:txBody>
      </p:sp>
      <p:sp>
        <p:nvSpPr>
          <p:cNvPr id="100" name="object 8"/>
          <p:cNvSpPr/>
          <p:nvPr/>
        </p:nvSpPr>
        <p:spPr>
          <a:xfrm>
            <a:off x="961021" y="980719"/>
            <a:ext cx="1725295" cy="216535"/>
          </a:xfrm>
          <a:custGeom>
            <a:avLst/>
            <a:gdLst/>
            <a:ahLst/>
            <a:cxnLst/>
            <a:rect l="l" t="t" r="r" b="b"/>
            <a:pathLst>
              <a:path w="1725295" h="216534">
                <a:moveTo>
                  <a:pt x="0" y="216001"/>
                </a:moveTo>
                <a:lnTo>
                  <a:pt x="1725168" y="216001"/>
                </a:lnTo>
                <a:lnTo>
                  <a:pt x="1725168" y="0"/>
                </a:lnTo>
                <a:lnTo>
                  <a:pt x="0" y="0"/>
                </a:lnTo>
                <a:lnTo>
                  <a:pt x="0" y="216001"/>
                </a:lnTo>
                <a:close/>
              </a:path>
            </a:pathLst>
          </a:custGeom>
          <a:ln w="12699">
            <a:solidFill>
              <a:srgbClr val="A6A6A6"/>
            </a:solidFill>
          </a:ln>
        </p:spPr>
        <p:txBody>
          <a:bodyPr wrap="square" lIns="0" tIns="0" rIns="0" bIns="0" rtlCol="0"/>
          <a:lstStyle/>
          <a:p>
            <a:endParaRPr/>
          </a:p>
        </p:txBody>
      </p:sp>
      <p:sp>
        <p:nvSpPr>
          <p:cNvPr id="101" name="object 9"/>
          <p:cNvSpPr/>
          <p:nvPr/>
        </p:nvSpPr>
        <p:spPr>
          <a:xfrm>
            <a:off x="696988" y="980719"/>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solidFill>
            <a:srgbClr val="7E7E7E"/>
          </a:solidFill>
        </p:spPr>
        <p:txBody>
          <a:bodyPr wrap="square" lIns="0" tIns="0" rIns="0" bIns="0" rtlCol="0"/>
          <a:lstStyle/>
          <a:p>
            <a:endParaRPr/>
          </a:p>
        </p:txBody>
      </p:sp>
      <p:sp>
        <p:nvSpPr>
          <p:cNvPr id="102" name="object 10"/>
          <p:cNvSpPr/>
          <p:nvPr/>
        </p:nvSpPr>
        <p:spPr>
          <a:xfrm>
            <a:off x="696988" y="980719"/>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ln w="12700">
            <a:solidFill>
              <a:srgbClr val="7E7E7E"/>
            </a:solidFill>
          </a:ln>
        </p:spPr>
        <p:txBody>
          <a:bodyPr wrap="square" lIns="0" tIns="0" rIns="0" bIns="0" rtlCol="0"/>
          <a:lstStyle/>
          <a:p>
            <a:endParaRPr/>
          </a:p>
        </p:txBody>
      </p:sp>
      <p:sp>
        <p:nvSpPr>
          <p:cNvPr id="103" name="object 11"/>
          <p:cNvSpPr/>
          <p:nvPr/>
        </p:nvSpPr>
        <p:spPr>
          <a:xfrm>
            <a:off x="4619244" y="947927"/>
            <a:ext cx="1844039" cy="335279"/>
          </a:xfrm>
          <a:prstGeom prst="rect">
            <a:avLst/>
          </a:prstGeom>
          <a:blipFill>
            <a:blip r:embed="rId4" cstate="print"/>
            <a:stretch>
              <a:fillRect/>
            </a:stretch>
          </a:blipFill>
        </p:spPr>
        <p:txBody>
          <a:bodyPr wrap="square" lIns="0" tIns="0" rIns="0" bIns="0" rtlCol="0"/>
          <a:lstStyle/>
          <a:p>
            <a:endParaRPr/>
          </a:p>
        </p:txBody>
      </p:sp>
      <p:sp>
        <p:nvSpPr>
          <p:cNvPr id="104" name="object 12"/>
          <p:cNvSpPr/>
          <p:nvPr/>
        </p:nvSpPr>
        <p:spPr>
          <a:xfrm>
            <a:off x="4713732" y="918972"/>
            <a:ext cx="594360" cy="341375"/>
          </a:xfrm>
          <a:prstGeom prst="rect">
            <a:avLst/>
          </a:prstGeom>
          <a:blipFill>
            <a:blip r:embed="rId5" cstate="print"/>
            <a:stretch>
              <a:fillRect/>
            </a:stretch>
          </a:blipFill>
        </p:spPr>
        <p:txBody>
          <a:bodyPr wrap="square" lIns="0" tIns="0" rIns="0" bIns="0" rtlCol="0"/>
          <a:lstStyle/>
          <a:p>
            <a:endParaRPr/>
          </a:p>
        </p:txBody>
      </p:sp>
      <p:sp>
        <p:nvSpPr>
          <p:cNvPr id="105" name="object 13"/>
          <p:cNvSpPr/>
          <p:nvPr/>
        </p:nvSpPr>
        <p:spPr>
          <a:xfrm>
            <a:off x="4675594" y="980719"/>
            <a:ext cx="1701800" cy="216535"/>
          </a:xfrm>
          <a:custGeom>
            <a:avLst/>
            <a:gdLst/>
            <a:ahLst/>
            <a:cxnLst/>
            <a:rect l="l" t="t" r="r" b="b"/>
            <a:pathLst>
              <a:path w="1701800" h="216534">
                <a:moveTo>
                  <a:pt x="0" y="216001"/>
                </a:moveTo>
                <a:lnTo>
                  <a:pt x="1701203" y="216001"/>
                </a:lnTo>
                <a:lnTo>
                  <a:pt x="1701203" y="0"/>
                </a:lnTo>
                <a:lnTo>
                  <a:pt x="0" y="0"/>
                </a:lnTo>
                <a:lnTo>
                  <a:pt x="0" y="216001"/>
                </a:lnTo>
                <a:close/>
              </a:path>
            </a:pathLst>
          </a:custGeom>
          <a:solidFill>
            <a:srgbClr val="00AF50"/>
          </a:solidFill>
        </p:spPr>
        <p:txBody>
          <a:bodyPr wrap="square" lIns="0" tIns="0" rIns="0" bIns="0" rtlCol="0"/>
          <a:lstStyle/>
          <a:p>
            <a:endParaRPr/>
          </a:p>
        </p:txBody>
      </p:sp>
      <p:sp>
        <p:nvSpPr>
          <p:cNvPr id="106" name="object 14"/>
          <p:cNvSpPr/>
          <p:nvPr/>
        </p:nvSpPr>
        <p:spPr>
          <a:xfrm>
            <a:off x="4651628" y="980719"/>
            <a:ext cx="1725295" cy="216535"/>
          </a:xfrm>
          <a:custGeom>
            <a:avLst/>
            <a:gdLst/>
            <a:ahLst/>
            <a:cxnLst/>
            <a:rect l="l" t="t" r="r" b="b"/>
            <a:pathLst>
              <a:path w="1725295" h="216534">
                <a:moveTo>
                  <a:pt x="0" y="216001"/>
                </a:moveTo>
                <a:lnTo>
                  <a:pt x="1725168" y="216001"/>
                </a:lnTo>
                <a:lnTo>
                  <a:pt x="1725168" y="0"/>
                </a:lnTo>
                <a:lnTo>
                  <a:pt x="0" y="0"/>
                </a:lnTo>
                <a:lnTo>
                  <a:pt x="0" y="216001"/>
                </a:lnTo>
                <a:close/>
              </a:path>
            </a:pathLst>
          </a:custGeom>
          <a:ln w="12699">
            <a:solidFill>
              <a:srgbClr val="A6A6A6"/>
            </a:solidFill>
          </a:ln>
        </p:spPr>
        <p:txBody>
          <a:bodyPr wrap="square" lIns="0" tIns="0" rIns="0" bIns="0" rtlCol="0"/>
          <a:lstStyle/>
          <a:p>
            <a:endParaRPr/>
          </a:p>
        </p:txBody>
      </p:sp>
      <p:sp>
        <p:nvSpPr>
          <p:cNvPr id="107" name="object 15"/>
          <p:cNvSpPr/>
          <p:nvPr/>
        </p:nvSpPr>
        <p:spPr>
          <a:xfrm>
            <a:off x="4387596" y="980719"/>
            <a:ext cx="288290" cy="216535"/>
          </a:xfrm>
          <a:custGeom>
            <a:avLst/>
            <a:gdLst/>
            <a:ahLst/>
            <a:cxnLst/>
            <a:rect l="l" t="t" r="r" b="b"/>
            <a:pathLst>
              <a:path w="288289" h="216534">
                <a:moveTo>
                  <a:pt x="0" y="216001"/>
                </a:moveTo>
                <a:lnTo>
                  <a:pt x="287997" y="216001"/>
                </a:lnTo>
                <a:lnTo>
                  <a:pt x="287997" y="0"/>
                </a:lnTo>
                <a:lnTo>
                  <a:pt x="0" y="0"/>
                </a:lnTo>
                <a:lnTo>
                  <a:pt x="0" y="216001"/>
                </a:lnTo>
                <a:close/>
              </a:path>
            </a:pathLst>
          </a:custGeom>
          <a:solidFill>
            <a:srgbClr val="7E7E7E"/>
          </a:solidFill>
        </p:spPr>
        <p:txBody>
          <a:bodyPr wrap="square" lIns="0" tIns="0" rIns="0" bIns="0" rtlCol="0"/>
          <a:lstStyle/>
          <a:p>
            <a:endParaRPr/>
          </a:p>
        </p:txBody>
      </p:sp>
      <p:sp>
        <p:nvSpPr>
          <p:cNvPr id="108" name="object 16"/>
          <p:cNvSpPr/>
          <p:nvPr/>
        </p:nvSpPr>
        <p:spPr>
          <a:xfrm>
            <a:off x="4387596" y="980719"/>
            <a:ext cx="288290" cy="216535"/>
          </a:xfrm>
          <a:custGeom>
            <a:avLst/>
            <a:gdLst/>
            <a:ahLst/>
            <a:cxnLst/>
            <a:rect l="l" t="t" r="r" b="b"/>
            <a:pathLst>
              <a:path w="288289" h="216534">
                <a:moveTo>
                  <a:pt x="0" y="216001"/>
                </a:moveTo>
                <a:lnTo>
                  <a:pt x="287997" y="216001"/>
                </a:lnTo>
                <a:lnTo>
                  <a:pt x="287997" y="0"/>
                </a:lnTo>
                <a:lnTo>
                  <a:pt x="0" y="0"/>
                </a:lnTo>
                <a:lnTo>
                  <a:pt x="0" y="216001"/>
                </a:lnTo>
                <a:close/>
              </a:path>
            </a:pathLst>
          </a:custGeom>
          <a:ln w="12700">
            <a:solidFill>
              <a:srgbClr val="7E7E7E"/>
            </a:solidFill>
          </a:ln>
        </p:spPr>
        <p:txBody>
          <a:bodyPr wrap="square" lIns="0" tIns="0" rIns="0" bIns="0" rtlCol="0"/>
          <a:lstStyle/>
          <a:p>
            <a:endParaRPr/>
          </a:p>
        </p:txBody>
      </p:sp>
      <p:sp>
        <p:nvSpPr>
          <p:cNvPr id="109" name="object 17"/>
          <p:cNvSpPr txBox="1"/>
          <p:nvPr/>
        </p:nvSpPr>
        <p:spPr>
          <a:xfrm>
            <a:off x="791362" y="1005453"/>
            <a:ext cx="4358640" cy="164465"/>
          </a:xfrm>
          <a:prstGeom prst="rect">
            <a:avLst/>
          </a:prstGeom>
        </p:spPr>
        <p:txBody>
          <a:bodyPr vert="horz" wrap="square" lIns="0" tIns="0" rIns="0" bIns="0" rtlCol="0">
            <a:spAutoFit/>
          </a:bodyPr>
          <a:lstStyle/>
          <a:p>
            <a:pPr marL="12700">
              <a:lnSpc>
                <a:spcPts val="1420"/>
              </a:lnSpc>
              <a:tabLst>
                <a:tab pos="349250" algn="l"/>
                <a:tab pos="3696970" algn="l"/>
                <a:tab pos="4040504" algn="l"/>
              </a:tabLst>
            </a:pPr>
            <a:r>
              <a:rPr sz="1875" i="1" spc="-44" baseline="4444" dirty="0">
                <a:solidFill>
                  <a:srgbClr val="FFFFFF"/>
                </a:solidFill>
                <a:latin typeface="Malgun Gothic"/>
                <a:cs typeface="Malgun Gothic"/>
              </a:rPr>
              <a:t>a	</a:t>
            </a:r>
            <a:r>
              <a:rPr sz="1200" spc="-30" dirty="0">
                <a:latin typeface="宋体"/>
                <a:cs typeface="宋体"/>
              </a:rPr>
              <a:t>智能楼宇	</a:t>
            </a:r>
            <a:r>
              <a:rPr sz="1875" i="1" spc="-52" baseline="4444" dirty="0">
                <a:solidFill>
                  <a:srgbClr val="FFFFFF"/>
                </a:solidFill>
                <a:latin typeface="Malgun Gothic"/>
                <a:cs typeface="Malgun Gothic"/>
              </a:rPr>
              <a:t>b	</a:t>
            </a:r>
            <a:r>
              <a:rPr sz="1200" spc="-35" dirty="0">
                <a:latin typeface="宋体"/>
                <a:cs typeface="宋体"/>
              </a:rPr>
              <a:t>跟踪</a:t>
            </a:r>
            <a:endParaRPr sz="1200">
              <a:latin typeface="宋体"/>
              <a:cs typeface="宋体"/>
            </a:endParaRPr>
          </a:p>
        </p:txBody>
      </p:sp>
      <p:sp>
        <p:nvSpPr>
          <p:cNvPr id="110" name="object 18"/>
          <p:cNvSpPr/>
          <p:nvPr/>
        </p:nvSpPr>
        <p:spPr>
          <a:xfrm>
            <a:off x="5547359" y="1603184"/>
            <a:ext cx="432930" cy="913447"/>
          </a:xfrm>
          <a:prstGeom prst="rect">
            <a:avLst/>
          </a:prstGeom>
          <a:blipFill>
            <a:blip r:embed="rId6" cstate="print"/>
            <a:stretch>
              <a:fillRect/>
            </a:stretch>
          </a:blipFill>
        </p:spPr>
        <p:txBody>
          <a:bodyPr wrap="square" lIns="0" tIns="0" rIns="0" bIns="0" rtlCol="0"/>
          <a:lstStyle/>
          <a:p>
            <a:endParaRPr/>
          </a:p>
        </p:txBody>
      </p:sp>
      <p:sp>
        <p:nvSpPr>
          <p:cNvPr id="111" name="object 19"/>
          <p:cNvSpPr/>
          <p:nvPr/>
        </p:nvSpPr>
        <p:spPr>
          <a:xfrm>
            <a:off x="6313932" y="1666316"/>
            <a:ext cx="719772" cy="787069"/>
          </a:xfrm>
          <a:prstGeom prst="rect">
            <a:avLst/>
          </a:prstGeom>
          <a:blipFill>
            <a:blip r:embed="rId7" cstate="print"/>
            <a:stretch>
              <a:fillRect/>
            </a:stretch>
          </a:blipFill>
        </p:spPr>
        <p:txBody>
          <a:bodyPr wrap="square" lIns="0" tIns="0" rIns="0" bIns="0" rtlCol="0"/>
          <a:lstStyle/>
          <a:p>
            <a:endParaRPr/>
          </a:p>
        </p:txBody>
      </p:sp>
      <p:sp>
        <p:nvSpPr>
          <p:cNvPr id="112" name="object 20"/>
          <p:cNvSpPr/>
          <p:nvPr/>
        </p:nvSpPr>
        <p:spPr>
          <a:xfrm>
            <a:off x="4504309" y="1619643"/>
            <a:ext cx="709472" cy="880605"/>
          </a:xfrm>
          <a:prstGeom prst="rect">
            <a:avLst/>
          </a:prstGeom>
          <a:blipFill>
            <a:blip r:embed="rId8" cstate="print"/>
            <a:stretch>
              <a:fillRect/>
            </a:stretch>
          </a:blipFill>
        </p:spPr>
        <p:txBody>
          <a:bodyPr wrap="square" lIns="0" tIns="0" rIns="0" bIns="0" rtlCol="0"/>
          <a:lstStyle/>
          <a:p>
            <a:endParaRPr/>
          </a:p>
        </p:txBody>
      </p:sp>
      <p:sp>
        <p:nvSpPr>
          <p:cNvPr id="113" name="object 21"/>
          <p:cNvSpPr txBox="1"/>
          <p:nvPr/>
        </p:nvSpPr>
        <p:spPr>
          <a:xfrm>
            <a:off x="4630928" y="2552922"/>
            <a:ext cx="330200" cy="177800"/>
          </a:xfrm>
          <a:prstGeom prst="rect">
            <a:avLst/>
          </a:prstGeom>
        </p:spPr>
        <p:txBody>
          <a:bodyPr vert="horz" wrap="square" lIns="0" tIns="0" rIns="0" bIns="0" rtlCol="0">
            <a:spAutoFit/>
          </a:bodyPr>
          <a:lstStyle/>
          <a:p>
            <a:pPr marL="12700">
              <a:lnSpc>
                <a:spcPct val="100000"/>
              </a:lnSpc>
            </a:pPr>
            <a:r>
              <a:rPr sz="1200" dirty="0">
                <a:latin typeface="宋体"/>
                <a:cs typeface="宋体"/>
              </a:rPr>
              <a:t>小孩</a:t>
            </a:r>
            <a:endParaRPr sz="1200">
              <a:latin typeface="宋体"/>
              <a:cs typeface="宋体"/>
            </a:endParaRPr>
          </a:p>
        </p:txBody>
      </p:sp>
      <p:sp>
        <p:nvSpPr>
          <p:cNvPr id="114" name="object 22"/>
          <p:cNvSpPr txBox="1"/>
          <p:nvPr/>
        </p:nvSpPr>
        <p:spPr>
          <a:xfrm>
            <a:off x="5566409" y="2552922"/>
            <a:ext cx="330200" cy="177800"/>
          </a:xfrm>
          <a:prstGeom prst="rect">
            <a:avLst/>
          </a:prstGeom>
        </p:spPr>
        <p:txBody>
          <a:bodyPr vert="horz" wrap="square" lIns="0" tIns="0" rIns="0" bIns="0" rtlCol="0">
            <a:spAutoFit/>
          </a:bodyPr>
          <a:lstStyle/>
          <a:p>
            <a:pPr marL="12700">
              <a:lnSpc>
                <a:spcPct val="100000"/>
              </a:lnSpc>
            </a:pPr>
            <a:r>
              <a:rPr sz="1200" dirty="0">
                <a:latin typeface="宋体"/>
                <a:cs typeface="宋体"/>
              </a:rPr>
              <a:t>老人</a:t>
            </a:r>
            <a:endParaRPr sz="1200">
              <a:latin typeface="宋体"/>
              <a:cs typeface="宋体"/>
            </a:endParaRPr>
          </a:p>
        </p:txBody>
      </p:sp>
      <p:sp>
        <p:nvSpPr>
          <p:cNvPr id="115" name="object 23"/>
          <p:cNvSpPr txBox="1"/>
          <p:nvPr/>
        </p:nvSpPr>
        <p:spPr>
          <a:xfrm>
            <a:off x="6569456" y="2552922"/>
            <a:ext cx="330200" cy="177800"/>
          </a:xfrm>
          <a:prstGeom prst="rect">
            <a:avLst/>
          </a:prstGeom>
        </p:spPr>
        <p:txBody>
          <a:bodyPr vert="horz" wrap="square" lIns="0" tIns="0" rIns="0" bIns="0" rtlCol="0">
            <a:spAutoFit/>
          </a:bodyPr>
          <a:lstStyle/>
          <a:p>
            <a:pPr marL="12700">
              <a:lnSpc>
                <a:spcPct val="100000"/>
              </a:lnSpc>
            </a:pPr>
            <a:r>
              <a:rPr sz="1200" dirty="0">
                <a:latin typeface="宋体"/>
                <a:cs typeface="宋体"/>
              </a:rPr>
              <a:t>宠物</a:t>
            </a:r>
            <a:endParaRPr sz="1200">
              <a:latin typeface="宋体"/>
              <a:cs typeface="宋体"/>
            </a:endParaRPr>
          </a:p>
        </p:txBody>
      </p:sp>
      <p:sp>
        <p:nvSpPr>
          <p:cNvPr id="117" name="object 25"/>
          <p:cNvSpPr/>
          <p:nvPr/>
        </p:nvSpPr>
        <p:spPr>
          <a:xfrm>
            <a:off x="841006" y="2027402"/>
            <a:ext cx="2212340" cy="998219"/>
          </a:xfrm>
          <a:custGeom>
            <a:avLst/>
            <a:gdLst/>
            <a:ahLst/>
            <a:cxnLst/>
            <a:rect l="l" t="t" r="r" b="b"/>
            <a:pathLst>
              <a:path w="2212340" h="998219">
                <a:moveTo>
                  <a:pt x="0" y="997864"/>
                </a:moveTo>
                <a:lnTo>
                  <a:pt x="2211832" y="997864"/>
                </a:lnTo>
                <a:lnTo>
                  <a:pt x="2211832" y="0"/>
                </a:lnTo>
                <a:lnTo>
                  <a:pt x="0" y="0"/>
                </a:lnTo>
                <a:lnTo>
                  <a:pt x="0" y="997864"/>
                </a:lnTo>
                <a:close/>
              </a:path>
            </a:pathLst>
          </a:custGeom>
          <a:solidFill>
            <a:srgbClr val="F1F1F1"/>
          </a:solidFill>
        </p:spPr>
        <p:txBody>
          <a:bodyPr wrap="square" lIns="0" tIns="0" rIns="0" bIns="0" rtlCol="0"/>
          <a:lstStyle/>
          <a:p>
            <a:endParaRPr/>
          </a:p>
        </p:txBody>
      </p:sp>
      <p:sp>
        <p:nvSpPr>
          <p:cNvPr id="118" name="object 26"/>
          <p:cNvSpPr/>
          <p:nvPr/>
        </p:nvSpPr>
        <p:spPr>
          <a:xfrm>
            <a:off x="841006" y="2027402"/>
            <a:ext cx="2212340" cy="998219"/>
          </a:xfrm>
          <a:custGeom>
            <a:avLst/>
            <a:gdLst/>
            <a:ahLst/>
            <a:cxnLst/>
            <a:rect l="l" t="t" r="r" b="b"/>
            <a:pathLst>
              <a:path w="2212340" h="998219">
                <a:moveTo>
                  <a:pt x="0" y="997864"/>
                </a:moveTo>
                <a:lnTo>
                  <a:pt x="2211832" y="997864"/>
                </a:lnTo>
                <a:lnTo>
                  <a:pt x="2211832" y="0"/>
                </a:lnTo>
                <a:lnTo>
                  <a:pt x="0" y="0"/>
                </a:lnTo>
                <a:lnTo>
                  <a:pt x="0" y="997864"/>
                </a:lnTo>
                <a:close/>
              </a:path>
            </a:pathLst>
          </a:custGeom>
          <a:ln w="12699">
            <a:solidFill>
              <a:srgbClr val="BEBEBE"/>
            </a:solidFill>
          </a:ln>
        </p:spPr>
        <p:txBody>
          <a:bodyPr wrap="square" lIns="0" tIns="0" rIns="0" bIns="0" rtlCol="0"/>
          <a:lstStyle/>
          <a:p>
            <a:endParaRPr/>
          </a:p>
        </p:txBody>
      </p:sp>
      <p:sp>
        <p:nvSpPr>
          <p:cNvPr id="119" name="object 27"/>
          <p:cNvSpPr/>
          <p:nvPr/>
        </p:nvSpPr>
        <p:spPr>
          <a:xfrm>
            <a:off x="1773682" y="2494026"/>
            <a:ext cx="1270" cy="203200"/>
          </a:xfrm>
          <a:custGeom>
            <a:avLst/>
            <a:gdLst/>
            <a:ahLst/>
            <a:cxnLst/>
            <a:rect l="l" t="t" r="r" b="b"/>
            <a:pathLst>
              <a:path w="1269" h="203200">
                <a:moveTo>
                  <a:pt x="0" y="0"/>
                </a:moveTo>
                <a:lnTo>
                  <a:pt x="888" y="202819"/>
                </a:lnTo>
              </a:path>
            </a:pathLst>
          </a:custGeom>
          <a:ln w="19050">
            <a:solidFill>
              <a:srgbClr val="000000"/>
            </a:solidFill>
          </a:ln>
        </p:spPr>
        <p:txBody>
          <a:bodyPr wrap="square" lIns="0" tIns="0" rIns="0" bIns="0" rtlCol="0"/>
          <a:lstStyle/>
          <a:p>
            <a:endParaRPr/>
          </a:p>
        </p:txBody>
      </p:sp>
      <p:sp>
        <p:nvSpPr>
          <p:cNvPr id="120" name="object 28"/>
          <p:cNvSpPr/>
          <p:nvPr/>
        </p:nvSpPr>
        <p:spPr>
          <a:xfrm>
            <a:off x="886180" y="2669451"/>
            <a:ext cx="188937" cy="161759"/>
          </a:xfrm>
          <a:prstGeom prst="rect">
            <a:avLst/>
          </a:prstGeom>
          <a:blipFill>
            <a:blip r:embed="rId9" cstate="print"/>
            <a:stretch>
              <a:fillRect/>
            </a:stretch>
          </a:blipFill>
        </p:spPr>
        <p:txBody>
          <a:bodyPr wrap="square" lIns="0" tIns="0" rIns="0" bIns="0" rtlCol="0"/>
          <a:lstStyle/>
          <a:p>
            <a:endParaRPr/>
          </a:p>
        </p:txBody>
      </p:sp>
      <p:sp>
        <p:nvSpPr>
          <p:cNvPr id="121" name="object 29"/>
          <p:cNvSpPr/>
          <p:nvPr/>
        </p:nvSpPr>
        <p:spPr>
          <a:xfrm>
            <a:off x="1669669" y="2666276"/>
            <a:ext cx="201282" cy="134835"/>
          </a:xfrm>
          <a:prstGeom prst="rect">
            <a:avLst/>
          </a:prstGeom>
          <a:blipFill>
            <a:blip r:embed="rId10" cstate="print"/>
            <a:stretch>
              <a:fillRect/>
            </a:stretch>
          </a:blipFill>
        </p:spPr>
        <p:txBody>
          <a:bodyPr wrap="square" lIns="0" tIns="0" rIns="0" bIns="0" rtlCol="0"/>
          <a:lstStyle/>
          <a:p>
            <a:endParaRPr/>
          </a:p>
        </p:txBody>
      </p:sp>
      <p:sp>
        <p:nvSpPr>
          <p:cNvPr id="122" name="object 30"/>
          <p:cNvSpPr/>
          <p:nvPr/>
        </p:nvSpPr>
        <p:spPr>
          <a:xfrm>
            <a:off x="2546223" y="2747467"/>
            <a:ext cx="364299" cy="134416"/>
          </a:xfrm>
          <a:prstGeom prst="rect">
            <a:avLst/>
          </a:prstGeom>
          <a:blipFill>
            <a:blip r:embed="rId11" cstate="print"/>
            <a:stretch>
              <a:fillRect/>
            </a:stretch>
          </a:blipFill>
        </p:spPr>
        <p:txBody>
          <a:bodyPr wrap="square" lIns="0" tIns="0" rIns="0" bIns="0" rtlCol="0"/>
          <a:lstStyle/>
          <a:p>
            <a:endParaRPr/>
          </a:p>
        </p:txBody>
      </p:sp>
      <p:sp>
        <p:nvSpPr>
          <p:cNvPr id="123" name="object 31"/>
          <p:cNvSpPr/>
          <p:nvPr/>
        </p:nvSpPr>
        <p:spPr>
          <a:xfrm>
            <a:off x="1693672" y="2299068"/>
            <a:ext cx="167944" cy="283603"/>
          </a:xfrm>
          <a:prstGeom prst="rect">
            <a:avLst/>
          </a:prstGeom>
          <a:blipFill>
            <a:blip r:embed="rId12" cstate="print"/>
            <a:stretch>
              <a:fillRect/>
            </a:stretch>
          </a:blipFill>
        </p:spPr>
        <p:txBody>
          <a:bodyPr wrap="square" lIns="0" tIns="0" rIns="0" bIns="0" rtlCol="0"/>
          <a:lstStyle/>
          <a:p>
            <a:endParaRPr/>
          </a:p>
        </p:txBody>
      </p:sp>
      <p:sp>
        <p:nvSpPr>
          <p:cNvPr id="124" name="object 32"/>
          <p:cNvSpPr/>
          <p:nvPr/>
        </p:nvSpPr>
        <p:spPr>
          <a:xfrm>
            <a:off x="2159507" y="1648967"/>
            <a:ext cx="576071" cy="155448"/>
          </a:xfrm>
          <a:prstGeom prst="rect">
            <a:avLst/>
          </a:prstGeom>
          <a:blipFill>
            <a:blip r:embed="rId13" cstate="print"/>
            <a:stretch>
              <a:fillRect/>
            </a:stretch>
          </a:blipFill>
        </p:spPr>
        <p:txBody>
          <a:bodyPr wrap="square" lIns="0" tIns="0" rIns="0" bIns="0" rtlCol="0"/>
          <a:lstStyle/>
          <a:p>
            <a:endParaRPr/>
          </a:p>
        </p:txBody>
      </p:sp>
      <p:sp>
        <p:nvSpPr>
          <p:cNvPr id="125" name="object 33"/>
          <p:cNvSpPr/>
          <p:nvPr/>
        </p:nvSpPr>
        <p:spPr>
          <a:xfrm>
            <a:off x="1414144" y="1661414"/>
            <a:ext cx="763739" cy="181863"/>
          </a:xfrm>
          <a:prstGeom prst="rect">
            <a:avLst/>
          </a:prstGeom>
          <a:blipFill>
            <a:blip r:embed="rId14" cstate="print"/>
            <a:stretch>
              <a:fillRect/>
            </a:stretch>
          </a:blipFill>
        </p:spPr>
        <p:txBody>
          <a:bodyPr wrap="square" lIns="0" tIns="0" rIns="0" bIns="0" rtlCol="0"/>
          <a:lstStyle/>
          <a:p>
            <a:endParaRPr/>
          </a:p>
        </p:txBody>
      </p:sp>
      <p:sp>
        <p:nvSpPr>
          <p:cNvPr id="126" name="object 34"/>
          <p:cNvSpPr/>
          <p:nvPr/>
        </p:nvSpPr>
        <p:spPr>
          <a:xfrm>
            <a:off x="1222883" y="2289098"/>
            <a:ext cx="248551" cy="261823"/>
          </a:xfrm>
          <a:prstGeom prst="rect">
            <a:avLst/>
          </a:prstGeom>
          <a:blipFill>
            <a:blip r:embed="rId15" cstate="print"/>
            <a:stretch>
              <a:fillRect/>
            </a:stretch>
          </a:blipFill>
        </p:spPr>
        <p:txBody>
          <a:bodyPr wrap="square" lIns="0" tIns="0" rIns="0" bIns="0" rtlCol="0"/>
          <a:lstStyle/>
          <a:p>
            <a:endParaRPr/>
          </a:p>
        </p:txBody>
      </p:sp>
      <p:sp>
        <p:nvSpPr>
          <p:cNvPr id="127" name="object 35"/>
          <p:cNvSpPr/>
          <p:nvPr/>
        </p:nvSpPr>
        <p:spPr>
          <a:xfrm>
            <a:off x="975893" y="2480310"/>
            <a:ext cx="0" cy="214629"/>
          </a:xfrm>
          <a:custGeom>
            <a:avLst/>
            <a:gdLst/>
            <a:ahLst/>
            <a:cxnLst/>
            <a:rect l="l" t="t" r="r" b="b"/>
            <a:pathLst>
              <a:path h="214630">
                <a:moveTo>
                  <a:pt x="0" y="0"/>
                </a:moveTo>
                <a:lnTo>
                  <a:pt x="0" y="214249"/>
                </a:lnTo>
              </a:path>
            </a:pathLst>
          </a:custGeom>
          <a:ln w="19050">
            <a:solidFill>
              <a:srgbClr val="001F5F"/>
            </a:solidFill>
          </a:ln>
        </p:spPr>
        <p:txBody>
          <a:bodyPr wrap="square" lIns="0" tIns="0" rIns="0" bIns="0" rtlCol="0"/>
          <a:lstStyle/>
          <a:p>
            <a:endParaRPr/>
          </a:p>
        </p:txBody>
      </p:sp>
      <p:sp>
        <p:nvSpPr>
          <p:cNvPr id="128" name="object 36"/>
          <p:cNvSpPr/>
          <p:nvPr/>
        </p:nvSpPr>
        <p:spPr>
          <a:xfrm>
            <a:off x="841006" y="2289098"/>
            <a:ext cx="279907" cy="261061"/>
          </a:xfrm>
          <a:prstGeom prst="rect">
            <a:avLst/>
          </a:prstGeom>
          <a:blipFill>
            <a:blip r:embed="rId16" cstate="print"/>
            <a:stretch>
              <a:fillRect/>
            </a:stretch>
          </a:blipFill>
        </p:spPr>
        <p:txBody>
          <a:bodyPr wrap="square" lIns="0" tIns="0" rIns="0" bIns="0" rtlCol="0"/>
          <a:lstStyle/>
          <a:p>
            <a:endParaRPr/>
          </a:p>
        </p:txBody>
      </p:sp>
      <p:sp>
        <p:nvSpPr>
          <p:cNvPr id="129" name="object 37"/>
          <p:cNvSpPr/>
          <p:nvPr/>
        </p:nvSpPr>
        <p:spPr>
          <a:xfrm>
            <a:off x="2268982" y="2280996"/>
            <a:ext cx="203504" cy="266496"/>
          </a:xfrm>
          <a:prstGeom prst="rect">
            <a:avLst/>
          </a:prstGeom>
          <a:blipFill>
            <a:blip r:embed="rId17" cstate="print"/>
            <a:stretch>
              <a:fillRect/>
            </a:stretch>
          </a:blipFill>
        </p:spPr>
        <p:txBody>
          <a:bodyPr wrap="square" lIns="0" tIns="0" rIns="0" bIns="0" rtlCol="0"/>
          <a:lstStyle/>
          <a:p>
            <a:endParaRPr/>
          </a:p>
        </p:txBody>
      </p:sp>
      <p:sp>
        <p:nvSpPr>
          <p:cNvPr id="130" name="object 38"/>
          <p:cNvSpPr/>
          <p:nvPr/>
        </p:nvSpPr>
        <p:spPr>
          <a:xfrm>
            <a:off x="2589657" y="2312085"/>
            <a:ext cx="271805" cy="286334"/>
          </a:xfrm>
          <a:prstGeom prst="rect">
            <a:avLst/>
          </a:prstGeom>
          <a:blipFill>
            <a:blip r:embed="rId18" cstate="print"/>
            <a:stretch>
              <a:fillRect/>
            </a:stretch>
          </a:blipFill>
        </p:spPr>
        <p:txBody>
          <a:bodyPr wrap="square" lIns="0" tIns="0" rIns="0" bIns="0" rtlCol="0"/>
          <a:lstStyle/>
          <a:p>
            <a:endParaRPr/>
          </a:p>
        </p:txBody>
      </p:sp>
      <p:sp>
        <p:nvSpPr>
          <p:cNvPr id="132" name="object 39"/>
          <p:cNvSpPr/>
          <p:nvPr/>
        </p:nvSpPr>
        <p:spPr>
          <a:xfrm>
            <a:off x="1439544" y="1920036"/>
            <a:ext cx="280987" cy="211150"/>
          </a:xfrm>
          <a:prstGeom prst="rect">
            <a:avLst/>
          </a:prstGeom>
          <a:blipFill>
            <a:blip r:embed="rId19" cstate="print"/>
            <a:stretch>
              <a:fillRect/>
            </a:stretch>
          </a:blipFill>
        </p:spPr>
        <p:txBody>
          <a:bodyPr wrap="square" lIns="0" tIns="0" rIns="0" bIns="0" rtlCol="0"/>
          <a:lstStyle/>
          <a:p>
            <a:endParaRPr/>
          </a:p>
        </p:txBody>
      </p:sp>
      <p:sp>
        <p:nvSpPr>
          <p:cNvPr id="133" name="object 40"/>
          <p:cNvSpPr/>
          <p:nvPr/>
        </p:nvSpPr>
        <p:spPr>
          <a:xfrm>
            <a:off x="3333241" y="1817890"/>
            <a:ext cx="281343" cy="1022337"/>
          </a:xfrm>
          <a:prstGeom prst="rect">
            <a:avLst/>
          </a:prstGeom>
          <a:blipFill>
            <a:blip r:embed="rId20" cstate="print"/>
            <a:stretch>
              <a:fillRect/>
            </a:stretch>
          </a:blipFill>
        </p:spPr>
        <p:txBody>
          <a:bodyPr wrap="square" lIns="0" tIns="0" rIns="0" bIns="0" rtlCol="0"/>
          <a:lstStyle/>
          <a:p>
            <a:endParaRPr/>
          </a:p>
        </p:txBody>
      </p:sp>
      <p:sp>
        <p:nvSpPr>
          <p:cNvPr id="134" name="object 41"/>
          <p:cNvSpPr/>
          <p:nvPr/>
        </p:nvSpPr>
        <p:spPr>
          <a:xfrm>
            <a:off x="3231642" y="2306827"/>
            <a:ext cx="249694" cy="331470"/>
          </a:xfrm>
          <a:prstGeom prst="rect">
            <a:avLst/>
          </a:prstGeom>
          <a:blipFill>
            <a:blip r:embed="rId21" cstate="print"/>
            <a:stretch>
              <a:fillRect/>
            </a:stretch>
          </a:blipFill>
        </p:spPr>
        <p:txBody>
          <a:bodyPr wrap="square" lIns="0" tIns="0" rIns="0" bIns="0" rtlCol="0"/>
          <a:lstStyle/>
          <a:p>
            <a:endParaRPr/>
          </a:p>
        </p:txBody>
      </p:sp>
      <p:sp>
        <p:nvSpPr>
          <p:cNvPr id="135" name="object 42"/>
          <p:cNvSpPr/>
          <p:nvPr/>
        </p:nvSpPr>
        <p:spPr>
          <a:xfrm>
            <a:off x="3145917" y="1712595"/>
            <a:ext cx="213995" cy="161290"/>
          </a:xfrm>
          <a:custGeom>
            <a:avLst/>
            <a:gdLst/>
            <a:ahLst/>
            <a:cxnLst/>
            <a:rect l="l" t="t" r="r" b="b"/>
            <a:pathLst>
              <a:path w="213995" h="161289">
                <a:moveTo>
                  <a:pt x="157733" y="0"/>
                </a:moveTo>
                <a:lnTo>
                  <a:pt x="87883" y="16890"/>
                </a:lnTo>
                <a:lnTo>
                  <a:pt x="35178" y="57530"/>
                </a:lnTo>
                <a:lnTo>
                  <a:pt x="4444" y="110997"/>
                </a:lnTo>
                <a:lnTo>
                  <a:pt x="0" y="145795"/>
                </a:lnTo>
                <a:lnTo>
                  <a:pt x="3175" y="156082"/>
                </a:lnTo>
                <a:lnTo>
                  <a:pt x="11683" y="160908"/>
                </a:lnTo>
                <a:lnTo>
                  <a:pt x="21970" y="160146"/>
                </a:lnTo>
                <a:lnTo>
                  <a:pt x="21462" y="153415"/>
                </a:lnTo>
                <a:lnTo>
                  <a:pt x="29337" y="123062"/>
                </a:lnTo>
                <a:lnTo>
                  <a:pt x="53339" y="73278"/>
                </a:lnTo>
                <a:lnTo>
                  <a:pt x="98551" y="38480"/>
                </a:lnTo>
                <a:lnTo>
                  <a:pt x="131191" y="26162"/>
                </a:lnTo>
                <a:lnTo>
                  <a:pt x="209962" y="26162"/>
                </a:lnTo>
                <a:lnTo>
                  <a:pt x="213613" y="18033"/>
                </a:lnTo>
                <a:lnTo>
                  <a:pt x="207518" y="10032"/>
                </a:lnTo>
                <a:lnTo>
                  <a:pt x="201930" y="2920"/>
                </a:lnTo>
                <a:lnTo>
                  <a:pt x="157733" y="0"/>
                </a:lnTo>
                <a:close/>
              </a:path>
              <a:path w="213995" h="161289">
                <a:moveTo>
                  <a:pt x="209962" y="26162"/>
                </a:moveTo>
                <a:lnTo>
                  <a:pt x="131191" y="26162"/>
                </a:lnTo>
                <a:lnTo>
                  <a:pt x="162432" y="26288"/>
                </a:lnTo>
                <a:lnTo>
                  <a:pt x="200152" y="28447"/>
                </a:lnTo>
                <a:lnTo>
                  <a:pt x="209677" y="26796"/>
                </a:lnTo>
                <a:lnTo>
                  <a:pt x="209962" y="26162"/>
                </a:lnTo>
                <a:close/>
              </a:path>
            </a:pathLst>
          </a:custGeom>
          <a:solidFill>
            <a:srgbClr val="006FC0"/>
          </a:solidFill>
        </p:spPr>
        <p:txBody>
          <a:bodyPr wrap="square" lIns="0" tIns="0" rIns="0" bIns="0" rtlCol="0"/>
          <a:lstStyle/>
          <a:p>
            <a:endParaRPr/>
          </a:p>
        </p:txBody>
      </p:sp>
      <p:sp>
        <p:nvSpPr>
          <p:cNvPr id="136" name="object 43"/>
          <p:cNvSpPr/>
          <p:nvPr/>
        </p:nvSpPr>
        <p:spPr>
          <a:xfrm>
            <a:off x="3191129" y="1769998"/>
            <a:ext cx="181610" cy="144780"/>
          </a:xfrm>
          <a:custGeom>
            <a:avLst/>
            <a:gdLst/>
            <a:ahLst/>
            <a:cxnLst/>
            <a:rect l="l" t="t" r="r" b="b"/>
            <a:pathLst>
              <a:path w="181610" h="144780">
                <a:moveTo>
                  <a:pt x="135255" y="0"/>
                </a:moveTo>
                <a:lnTo>
                  <a:pt x="74168" y="15748"/>
                </a:lnTo>
                <a:lnTo>
                  <a:pt x="32003" y="48260"/>
                </a:lnTo>
                <a:lnTo>
                  <a:pt x="7873" y="98043"/>
                </a:lnTo>
                <a:lnTo>
                  <a:pt x="0" y="128270"/>
                </a:lnTo>
                <a:lnTo>
                  <a:pt x="6222" y="136271"/>
                </a:lnTo>
                <a:lnTo>
                  <a:pt x="12445" y="144399"/>
                </a:lnTo>
                <a:lnTo>
                  <a:pt x="19176" y="139064"/>
                </a:lnTo>
                <a:lnTo>
                  <a:pt x="26034" y="133858"/>
                </a:lnTo>
                <a:lnTo>
                  <a:pt x="29463" y="105663"/>
                </a:lnTo>
                <a:lnTo>
                  <a:pt x="34035" y="83565"/>
                </a:lnTo>
                <a:lnTo>
                  <a:pt x="50037" y="65531"/>
                </a:lnTo>
                <a:lnTo>
                  <a:pt x="63881" y="49149"/>
                </a:lnTo>
                <a:lnTo>
                  <a:pt x="86232" y="37718"/>
                </a:lnTo>
                <a:lnTo>
                  <a:pt x="112013" y="30606"/>
                </a:lnTo>
                <a:lnTo>
                  <a:pt x="140588" y="27050"/>
                </a:lnTo>
                <a:lnTo>
                  <a:pt x="178193" y="27050"/>
                </a:lnTo>
                <a:lnTo>
                  <a:pt x="181609" y="19685"/>
                </a:lnTo>
                <a:lnTo>
                  <a:pt x="178434" y="9271"/>
                </a:lnTo>
                <a:lnTo>
                  <a:pt x="169925" y="4445"/>
                </a:lnTo>
                <a:lnTo>
                  <a:pt x="135255" y="0"/>
                </a:lnTo>
                <a:close/>
              </a:path>
              <a:path w="181610" h="144780">
                <a:moveTo>
                  <a:pt x="178193" y="27050"/>
                </a:moveTo>
                <a:lnTo>
                  <a:pt x="140588" y="27050"/>
                </a:lnTo>
                <a:lnTo>
                  <a:pt x="168782" y="29463"/>
                </a:lnTo>
                <a:lnTo>
                  <a:pt x="177545" y="28448"/>
                </a:lnTo>
                <a:lnTo>
                  <a:pt x="178193" y="27050"/>
                </a:lnTo>
                <a:close/>
              </a:path>
            </a:pathLst>
          </a:custGeom>
          <a:solidFill>
            <a:srgbClr val="006FC0"/>
          </a:solidFill>
        </p:spPr>
        <p:txBody>
          <a:bodyPr wrap="square" lIns="0" tIns="0" rIns="0" bIns="0" rtlCol="0"/>
          <a:lstStyle/>
          <a:p>
            <a:endParaRPr/>
          </a:p>
        </p:txBody>
      </p:sp>
      <p:sp>
        <p:nvSpPr>
          <p:cNvPr id="137" name="object 44"/>
          <p:cNvSpPr/>
          <p:nvPr/>
        </p:nvSpPr>
        <p:spPr>
          <a:xfrm>
            <a:off x="3237483" y="1834388"/>
            <a:ext cx="148590" cy="114300"/>
          </a:xfrm>
          <a:custGeom>
            <a:avLst/>
            <a:gdLst/>
            <a:ahLst/>
            <a:cxnLst/>
            <a:rect l="l" t="t" r="r" b="b"/>
            <a:pathLst>
              <a:path w="148589" h="114300">
                <a:moveTo>
                  <a:pt x="111887" y="0"/>
                </a:moveTo>
                <a:lnTo>
                  <a:pt x="60706" y="8254"/>
                </a:lnTo>
                <a:lnTo>
                  <a:pt x="24511" y="36067"/>
                </a:lnTo>
                <a:lnTo>
                  <a:pt x="3810" y="76200"/>
                </a:lnTo>
                <a:lnTo>
                  <a:pt x="0" y="97662"/>
                </a:lnTo>
                <a:lnTo>
                  <a:pt x="3175" y="108076"/>
                </a:lnTo>
                <a:lnTo>
                  <a:pt x="12318" y="113791"/>
                </a:lnTo>
                <a:lnTo>
                  <a:pt x="21843" y="112013"/>
                </a:lnTo>
                <a:lnTo>
                  <a:pt x="25145" y="103886"/>
                </a:lnTo>
                <a:lnTo>
                  <a:pt x="26035" y="84709"/>
                </a:lnTo>
                <a:lnTo>
                  <a:pt x="32639" y="66801"/>
                </a:lnTo>
                <a:lnTo>
                  <a:pt x="43433" y="52832"/>
                </a:lnTo>
                <a:lnTo>
                  <a:pt x="72770" y="30225"/>
                </a:lnTo>
                <a:lnTo>
                  <a:pt x="94106" y="25146"/>
                </a:lnTo>
                <a:lnTo>
                  <a:pt x="113792" y="22733"/>
                </a:lnTo>
                <a:lnTo>
                  <a:pt x="145033" y="22733"/>
                </a:lnTo>
                <a:lnTo>
                  <a:pt x="148336" y="14604"/>
                </a:lnTo>
                <a:lnTo>
                  <a:pt x="145923" y="3683"/>
                </a:lnTo>
                <a:lnTo>
                  <a:pt x="139445" y="2921"/>
                </a:lnTo>
                <a:lnTo>
                  <a:pt x="111887" y="0"/>
                </a:lnTo>
                <a:close/>
              </a:path>
              <a:path w="148589" h="114300">
                <a:moveTo>
                  <a:pt x="145033" y="22733"/>
                </a:moveTo>
                <a:lnTo>
                  <a:pt x="113792" y="22733"/>
                </a:lnTo>
                <a:lnTo>
                  <a:pt x="135508" y="24384"/>
                </a:lnTo>
                <a:lnTo>
                  <a:pt x="145033" y="22733"/>
                </a:lnTo>
                <a:close/>
              </a:path>
            </a:pathLst>
          </a:custGeom>
          <a:solidFill>
            <a:srgbClr val="006FC0"/>
          </a:solidFill>
        </p:spPr>
        <p:txBody>
          <a:bodyPr wrap="square" lIns="0" tIns="0" rIns="0" bIns="0" rtlCol="0"/>
          <a:lstStyle/>
          <a:p>
            <a:endParaRPr/>
          </a:p>
        </p:txBody>
      </p:sp>
      <p:sp>
        <p:nvSpPr>
          <p:cNvPr id="138" name="object 45"/>
          <p:cNvSpPr/>
          <p:nvPr/>
        </p:nvSpPr>
        <p:spPr>
          <a:xfrm>
            <a:off x="1744979" y="1952002"/>
            <a:ext cx="261975" cy="168135"/>
          </a:xfrm>
          <a:prstGeom prst="rect">
            <a:avLst/>
          </a:prstGeom>
          <a:blipFill>
            <a:blip r:embed="rId22" cstate="print"/>
            <a:stretch>
              <a:fillRect/>
            </a:stretch>
          </a:blipFill>
        </p:spPr>
        <p:txBody>
          <a:bodyPr wrap="square" lIns="0" tIns="0" rIns="0" bIns="0" rtlCol="0"/>
          <a:lstStyle/>
          <a:p>
            <a:endParaRPr/>
          </a:p>
        </p:txBody>
      </p:sp>
      <p:sp>
        <p:nvSpPr>
          <p:cNvPr id="139" name="object 46"/>
          <p:cNvSpPr/>
          <p:nvPr/>
        </p:nvSpPr>
        <p:spPr>
          <a:xfrm>
            <a:off x="1643507" y="1317244"/>
            <a:ext cx="213995" cy="161290"/>
          </a:xfrm>
          <a:custGeom>
            <a:avLst/>
            <a:gdLst/>
            <a:ahLst/>
            <a:cxnLst/>
            <a:rect l="l" t="t" r="r" b="b"/>
            <a:pathLst>
              <a:path w="213994" h="161290">
                <a:moveTo>
                  <a:pt x="157734" y="0"/>
                </a:moveTo>
                <a:lnTo>
                  <a:pt x="88011" y="16890"/>
                </a:lnTo>
                <a:lnTo>
                  <a:pt x="35179" y="57530"/>
                </a:lnTo>
                <a:lnTo>
                  <a:pt x="4444" y="111125"/>
                </a:lnTo>
                <a:lnTo>
                  <a:pt x="0" y="145795"/>
                </a:lnTo>
                <a:lnTo>
                  <a:pt x="3175" y="156209"/>
                </a:lnTo>
                <a:lnTo>
                  <a:pt x="11684" y="160908"/>
                </a:lnTo>
                <a:lnTo>
                  <a:pt x="21970" y="160146"/>
                </a:lnTo>
                <a:lnTo>
                  <a:pt x="21462" y="153415"/>
                </a:lnTo>
                <a:lnTo>
                  <a:pt x="29463" y="123189"/>
                </a:lnTo>
                <a:lnTo>
                  <a:pt x="53467" y="73405"/>
                </a:lnTo>
                <a:lnTo>
                  <a:pt x="98679" y="38480"/>
                </a:lnTo>
                <a:lnTo>
                  <a:pt x="131191" y="26288"/>
                </a:lnTo>
                <a:lnTo>
                  <a:pt x="209967" y="26288"/>
                </a:lnTo>
                <a:lnTo>
                  <a:pt x="213741" y="18033"/>
                </a:lnTo>
                <a:lnTo>
                  <a:pt x="207518" y="10032"/>
                </a:lnTo>
                <a:lnTo>
                  <a:pt x="202056" y="2920"/>
                </a:lnTo>
                <a:lnTo>
                  <a:pt x="157734" y="0"/>
                </a:lnTo>
                <a:close/>
              </a:path>
              <a:path w="213994" h="161290">
                <a:moveTo>
                  <a:pt x="209967" y="26288"/>
                </a:moveTo>
                <a:lnTo>
                  <a:pt x="162432" y="26288"/>
                </a:lnTo>
                <a:lnTo>
                  <a:pt x="200151" y="28575"/>
                </a:lnTo>
                <a:lnTo>
                  <a:pt x="209676" y="26923"/>
                </a:lnTo>
                <a:lnTo>
                  <a:pt x="209967" y="26288"/>
                </a:lnTo>
                <a:close/>
              </a:path>
            </a:pathLst>
          </a:custGeom>
          <a:solidFill>
            <a:srgbClr val="006FC0"/>
          </a:solidFill>
        </p:spPr>
        <p:txBody>
          <a:bodyPr wrap="square" lIns="0" tIns="0" rIns="0" bIns="0" rtlCol="0"/>
          <a:lstStyle/>
          <a:p>
            <a:endParaRPr/>
          </a:p>
        </p:txBody>
      </p:sp>
      <p:sp>
        <p:nvSpPr>
          <p:cNvPr id="140" name="object 47"/>
          <p:cNvSpPr/>
          <p:nvPr/>
        </p:nvSpPr>
        <p:spPr>
          <a:xfrm>
            <a:off x="1688845" y="1374647"/>
            <a:ext cx="181610" cy="144780"/>
          </a:xfrm>
          <a:custGeom>
            <a:avLst/>
            <a:gdLst/>
            <a:ahLst/>
            <a:cxnLst/>
            <a:rect l="l" t="t" r="r" b="b"/>
            <a:pathLst>
              <a:path w="181610" h="144780">
                <a:moveTo>
                  <a:pt x="135128" y="0"/>
                </a:moveTo>
                <a:lnTo>
                  <a:pt x="74041" y="15748"/>
                </a:lnTo>
                <a:lnTo>
                  <a:pt x="31877" y="48260"/>
                </a:lnTo>
                <a:lnTo>
                  <a:pt x="7874" y="98043"/>
                </a:lnTo>
                <a:lnTo>
                  <a:pt x="0" y="128269"/>
                </a:lnTo>
                <a:lnTo>
                  <a:pt x="6096" y="136398"/>
                </a:lnTo>
                <a:lnTo>
                  <a:pt x="12318" y="144399"/>
                </a:lnTo>
                <a:lnTo>
                  <a:pt x="19050" y="139191"/>
                </a:lnTo>
                <a:lnTo>
                  <a:pt x="25908" y="133985"/>
                </a:lnTo>
                <a:lnTo>
                  <a:pt x="29337" y="105663"/>
                </a:lnTo>
                <a:lnTo>
                  <a:pt x="33909" y="83692"/>
                </a:lnTo>
                <a:lnTo>
                  <a:pt x="50037" y="65531"/>
                </a:lnTo>
                <a:lnTo>
                  <a:pt x="63881" y="49275"/>
                </a:lnTo>
                <a:lnTo>
                  <a:pt x="86106" y="37718"/>
                </a:lnTo>
                <a:lnTo>
                  <a:pt x="111887" y="30606"/>
                </a:lnTo>
                <a:lnTo>
                  <a:pt x="140462" y="27177"/>
                </a:lnTo>
                <a:lnTo>
                  <a:pt x="178007" y="27177"/>
                </a:lnTo>
                <a:lnTo>
                  <a:pt x="181483" y="19685"/>
                </a:lnTo>
                <a:lnTo>
                  <a:pt x="178308" y="9271"/>
                </a:lnTo>
                <a:lnTo>
                  <a:pt x="169799" y="4572"/>
                </a:lnTo>
                <a:lnTo>
                  <a:pt x="135128" y="0"/>
                </a:lnTo>
                <a:close/>
              </a:path>
              <a:path w="181610" h="144780">
                <a:moveTo>
                  <a:pt x="178007" y="27177"/>
                </a:moveTo>
                <a:lnTo>
                  <a:pt x="140462" y="27177"/>
                </a:lnTo>
                <a:lnTo>
                  <a:pt x="168656" y="29590"/>
                </a:lnTo>
                <a:lnTo>
                  <a:pt x="177419" y="28448"/>
                </a:lnTo>
                <a:lnTo>
                  <a:pt x="178007" y="27177"/>
                </a:lnTo>
                <a:close/>
              </a:path>
            </a:pathLst>
          </a:custGeom>
          <a:solidFill>
            <a:srgbClr val="006FC0"/>
          </a:solidFill>
        </p:spPr>
        <p:txBody>
          <a:bodyPr wrap="square" lIns="0" tIns="0" rIns="0" bIns="0" rtlCol="0"/>
          <a:lstStyle/>
          <a:p>
            <a:endParaRPr/>
          </a:p>
        </p:txBody>
      </p:sp>
      <p:sp>
        <p:nvSpPr>
          <p:cNvPr id="141" name="object 48"/>
          <p:cNvSpPr/>
          <p:nvPr/>
        </p:nvSpPr>
        <p:spPr>
          <a:xfrm>
            <a:off x="1735073" y="1439036"/>
            <a:ext cx="148590" cy="114300"/>
          </a:xfrm>
          <a:custGeom>
            <a:avLst/>
            <a:gdLst/>
            <a:ahLst/>
            <a:cxnLst/>
            <a:rect l="l" t="t" r="r" b="b"/>
            <a:pathLst>
              <a:path w="148589" h="114300">
                <a:moveTo>
                  <a:pt x="112013" y="0"/>
                </a:moveTo>
                <a:lnTo>
                  <a:pt x="60706" y="8254"/>
                </a:lnTo>
                <a:lnTo>
                  <a:pt x="24511" y="36067"/>
                </a:lnTo>
                <a:lnTo>
                  <a:pt x="3809" y="76200"/>
                </a:lnTo>
                <a:lnTo>
                  <a:pt x="0" y="97662"/>
                </a:lnTo>
                <a:lnTo>
                  <a:pt x="3175" y="108076"/>
                </a:lnTo>
                <a:lnTo>
                  <a:pt x="12318" y="113791"/>
                </a:lnTo>
                <a:lnTo>
                  <a:pt x="21843" y="112140"/>
                </a:lnTo>
                <a:lnTo>
                  <a:pt x="25145" y="103886"/>
                </a:lnTo>
                <a:lnTo>
                  <a:pt x="26034" y="84709"/>
                </a:lnTo>
                <a:lnTo>
                  <a:pt x="32638" y="66928"/>
                </a:lnTo>
                <a:lnTo>
                  <a:pt x="43433" y="52832"/>
                </a:lnTo>
                <a:lnTo>
                  <a:pt x="72770" y="30225"/>
                </a:lnTo>
                <a:lnTo>
                  <a:pt x="94106" y="25146"/>
                </a:lnTo>
                <a:lnTo>
                  <a:pt x="113918" y="22733"/>
                </a:lnTo>
                <a:lnTo>
                  <a:pt x="145211" y="22733"/>
                </a:lnTo>
                <a:lnTo>
                  <a:pt x="148462" y="14604"/>
                </a:lnTo>
                <a:lnTo>
                  <a:pt x="145923" y="3683"/>
                </a:lnTo>
                <a:lnTo>
                  <a:pt x="139445" y="3048"/>
                </a:lnTo>
                <a:lnTo>
                  <a:pt x="112013" y="0"/>
                </a:lnTo>
                <a:close/>
              </a:path>
              <a:path w="148589" h="114300">
                <a:moveTo>
                  <a:pt x="145211" y="22733"/>
                </a:moveTo>
                <a:lnTo>
                  <a:pt x="113918" y="22733"/>
                </a:lnTo>
                <a:lnTo>
                  <a:pt x="135636" y="24511"/>
                </a:lnTo>
                <a:lnTo>
                  <a:pt x="145161" y="22860"/>
                </a:lnTo>
                <a:close/>
              </a:path>
            </a:pathLst>
          </a:custGeom>
          <a:solidFill>
            <a:srgbClr val="006FC0"/>
          </a:solidFill>
        </p:spPr>
        <p:txBody>
          <a:bodyPr wrap="square" lIns="0" tIns="0" rIns="0" bIns="0" rtlCol="0"/>
          <a:lstStyle/>
          <a:p>
            <a:endParaRPr/>
          </a:p>
        </p:txBody>
      </p:sp>
      <p:sp>
        <p:nvSpPr>
          <p:cNvPr id="142" name="object 49"/>
          <p:cNvSpPr/>
          <p:nvPr/>
        </p:nvSpPr>
        <p:spPr>
          <a:xfrm>
            <a:off x="2133600" y="2017776"/>
            <a:ext cx="316992" cy="160020"/>
          </a:xfrm>
          <a:prstGeom prst="rect">
            <a:avLst/>
          </a:prstGeom>
          <a:blipFill>
            <a:blip r:embed="rId23" cstate="print"/>
            <a:stretch>
              <a:fillRect/>
            </a:stretch>
          </a:blipFill>
        </p:spPr>
        <p:txBody>
          <a:bodyPr wrap="square" lIns="0" tIns="0" rIns="0" bIns="0" rtlCol="0"/>
          <a:lstStyle/>
          <a:p>
            <a:endParaRPr/>
          </a:p>
        </p:txBody>
      </p:sp>
      <p:sp>
        <p:nvSpPr>
          <p:cNvPr id="143" name="object 50"/>
          <p:cNvSpPr/>
          <p:nvPr/>
        </p:nvSpPr>
        <p:spPr>
          <a:xfrm>
            <a:off x="1156093" y="3031108"/>
            <a:ext cx="283845" cy="178435"/>
          </a:xfrm>
          <a:custGeom>
            <a:avLst/>
            <a:gdLst/>
            <a:ahLst/>
            <a:cxnLst/>
            <a:rect l="l" t="t" r="r" b="b"/>
            <a:pathLst>
              <a:path w="283844" h="178435">
                <a:moveTo>
                  <a:pt x="0" y="0"/>
                </a:moveTo>
                <a:lnTo>
                  <a:pt x="283451" y="178307"/>
                </a:lnTo>
              </a:path>
            </a:pathLst>
          </a:custGeom>
          <a:ln w="12699">
            <a:solidFill>
              <a:srgbClr val="BEBEBE"/>
            </a:solidFill>
          </a:ln>
        </p:spPr>
        <p:txBody>
          <a:bodyPr wrap="square" lIns="0" tIns="0" rIns="0" bIns="0" rtlCol="0"/>
          <a:lstStyle/>
          <a:p>
            <a:endParaRPr/>
          </a:p>
        </p:txBody>
      </p:sp>
      <p:sp>
        <p:nvSpPr>
          <p:cNvPr id="144" name="object 51"/>
          <p:cNvSpPr/>
          <p:nvPr/>
        </p:nvSpPr>
        <p:spPr>
          <a:xfrm>
            <a:off x="3404361" y="2881934"/>
            <a:ext cx="269849" cy="250012"/>
          </a:xfrm>
          <a:prstGeom prst="rect">
            <a:avLst/>
          </a:prstGeom>
          <a:blipFill>
            <a:blip r:embed="rId24" cstate="print"/>
            <a:stretch>
              <a:fillRect/>
            </a:stretch>
          </a:blipFill>
        </p:spPr>
        <p:txBody>
          <a:bodyPr wrap="square" lIns="0" tIns="0" rIns="0" bIns="0" rtlCol="0"/>
          <a:lstStyle/>
          <a:p>
            <a:endParaRPr/>
          </a:p>
        </p:txBody>
      </p:sp>
      <p:sp>
        <p:nvSpPr>
          <p:cNvPr id="194" name="object 52"/>
          <p:cNvSpPr/>
          <p:nvPr/>
        </p:nvSpPr>
        <p:spPr>
          <a:xfrm>
            <a:off x="2781300" y="2055977"/>
            <a:ext cx="254635" cy="248183"/>
          </a:xfrm>
          <a:prstGeom prst="rect">
            <a:avLst/>
          </a:prstGeom>
          <a:blipFill>
            <a:blip r:embed="rId25" cstate="print"/>
            <a:stretch>
              <a:fillRect/>
            </a:stretch>
          </a:blipFill>
        </p:spPr>
        <p:txBody>
          <a:bodyPr wrap="square" lIns="0" tIns="0" rIns="0" bIns="0" rtlCol="0"/>
          <a:lstStyle/>
          <a:p>
            <a:endParaRPr/>
          </a:p>
        </p:txBody>
      </p:sp>
      <p:sp>
        <p:nvSpPr>
          <p:cNvPr id="195" name="object 53"/>
          <p:cNvSpPr txBox="1"/>
          <p:nvPr/>
        </p:nvSpPr>
        <p:spPr>
          <a:xfrm>
            <a:off x="4448683" y="4676412"/>
            <a:ext cx="3058795" cy="492443"/>
          </a:xfrm>
          <a:prstGeom prst="rect">
            <a:avLst/>
          </a:prstGeom>
        </p:spPr>
        <p:txBody>
          <a:bodyPr vert="horz" wrap="square" lIns="0" tIns="0" rIns="0" bIns="0" rtlCol="0">
            <a:spAutoFit/>
          </a:bodyPr>
          <a:lstStyle/>
          <a:p>
            <a:pPr>
              <a:lnSpc>
                <a:spcPct val="100000"/>
              </a:lnSpc>
            </a:pPr>
            <a:r>
              <a:rPr sz="1600" spc="-5" dirty="0">
                <a:latin typeface="方正姚体" panose="02010601030101010101" pitchFamily="2" charset="-122"/>
                <a:ea typeface="方正姚体" panose="02010601030101010101" pitchFamily="2" charset="-122"/>
                <a:cs typeface="华文细黑"/>
              </a:rPr>
              <a:t>附带语</a:t>
            </a:r>
            <a:r>
              <a:rPr sz="1600" spc="0" dirty="0">
                <a:latin typeface="方正姚体" panose="02010601030101010101" pitchFamily="2" charset="-122"/>
                <a:ea typeface="方正姚体" panose="02010601030101010101" pitchFamily="2" charset="-122"/>
                <a:cs typeface="华文细黑"/>
              </a:rPr>
              <a:t>音</a:t>
            </a:r>
            <a:r>
              <a:rPr sz="1600" spc="-5" dirty="0">
                <a:latin typeface="方正姚体" panose="02010601030101010101" pitchFamily="2" charset="-122"/>
                <a:ea typeface="方正姚体" panose="02010601030101010101" pitchFamily="2" charset="-122"/>
                <a:cs typeface="华文细黑"/>
              </a:rPr>
              <a:t>功能。</a:t>
            </a:r>
            <a:r>
              <a:rPr sz="1600" spc="70" dirty="0">
                <a:latin typeface="方正姚体" panose="02010601030101010101" pitchFamily="2" charset="-122"/>
                <a:ea typeface="方正姚体" panose="02010601030101010101" pitchFamily="2" charset="-122"/>
                <a:cs typeface="华文细黑"/>
              </a:rPr>
              <a:t> </a:t>
            </a:r>
            <a:r>
              <a:rPr lang="en-US" sz="1600" spc="70" dirty="0" smtClean="0">
                <a:latin typeface="方正姚体" panose="02010601030101010101" pitchFamily="2" charset="-122"/>
                <a:ea typeface="方正姚体" panose="02010601030101010101" pitchFamily="2" charset="-122"/>
                <a:cs typeface="华文细黑"/>
              </a:rPr>
              <a:t> </a:t>
            </a:r>
            <a:r>
              <a:rPr sz="2400" spc="-7" baseline="1736" dirty="0" err="1" smtClean="0">
                <a:latin typeface="方正姚体" panose="02010601030101010101" pitchFamily="2" charset="-122"/>
                <a:ea typeface="方正姚体" panose="02010601030101010101" pitchFamily="2" charset="-122"/>
                <a:cs typeface="华文细黑"/>
              </a:rPr>
              <a:t>能耗</a:t>
            </a:r>
            <a:r>
              <a:rPr sz="2400" spc="-7" baseline="1736" dirty="0" err="1">
                <a:latin typeface="方正姚体" panose="02010601030101010101" pitchFamily="2" charset="-122"/>
                <a:ea typeface="方正姚体" panose="02010601030101010101" pitchFamily="2" charset="-122"/>
                <a:cs typeface="华文细黑"/>
              </a:rPr>
              <a:t>：不敏感</a:t>
            </a:r>
            <a:endParaRPr sz="2400" baseline="1736" dirty="0">
              <a:latin typeface="方正姚体" panose="02010601030101010101" pitchFamily="2" charset="-122"/>
              <a:ea typeface="方正姚体" panose="02010601030101010101" pitchFamily="2" charset="-122"/>
              <a:cs typeface="华文细黑"/>
            </a:endParaRPr>
          </a:p>
          <a:p>
            <a:pPr marL="12700">
              <a:lnSpc>
                <a:spcPct val="100000"/>
              </a:lnSpc>
              <a:tabLst>
                <a:tab pos="1778635" algn="l"/>
              </a:tabLst>
            </a:pPr>
            <a:r>
              <a:rPr sz="1600" spc="-5" dirty="0" err="1" smtClean="0">
                <a:latin typeface="方正姚体" panose="02010601030101010101" pitchFamily="2" charset="-122"/>
                <a:ea typeface="方正姚体" panose="02010601030101010101" pitchFamily="2" charset="-122"/>
                <a:cs typeface="华文细黑"/>
              </a:rPr>
              <a:t>定位周期可以</a:t>
            </a:r>
            <a:r>
              <a:rPr lang="en-US" sz="1600" dirty="0">
                <a:latin typeface="方正姚体" panose="02010601030101010101" pitchFamily="2" charset="-122"/>
                <a:ea typeface="方正姚体" panose="02010601030101010101" pitchFamily="2" charset="-122"/>
                <a:cs typeface="华文细黑"/>
              </a:rPr>
              <a:t> </a:t>
            </a:r>
            <a:r>
              <a:rPr lang="en-US" sz="1600" dirty="0" smtClean="0">
                <a:latin typeface="方正姚体" panose="02010601030101010101" pitchFamily="2" charset="-122"/>
                <a:ea typeface="方正姚体" panose="02010601030101010101" pitchFamily="2" charset="-122"/>
                <a:cs typeface="华文细黑"/>
              </a:rPr>
              <a:t>     </a:t>
            </a:r>
            <a:r>
              <a:rPr sz="2400" spc="-7" baseline="1736" dirty="0" err="1" smtClean="0">
                <a:latin typeface="方正姚体" panose="02010601030101010101" pitchFamily="2" charset="-122"/>
                <a:ea typeface="方正姚体" panose="02010601030101010101" pitchFamily="2" charset="-122"/>
                <a:cs typeface="华文细黑"/>
              </a:rPr>
              <a:t>成本</a:t>
            </a:r>
            <a:r>
              <a:rPr sz="2400" spc="-7" baseline="1736" dirty="0">
                <a:latin typeface="方正姚体" panose="02010601030101010101" pitchFamily="2" charset="-122"/>
                <a:ea typeface="方正姚体" panose="02010601030101010101" pitchFamily="2" charset="-122"/>
                <a:cs typeface="华文细黑"/>
              </a:rPr>
              <a:t>： 不敏感</a:t>
            </a:r>
            <a:endParaRPr sz="2400" baseline="1736" dirty="0">
              <a:latin typeface="方正姚体" panose="02010601030101010101" pitchFamily="2" charset="-122"/>
              <a:ea typeface="方正姚体" panose="02010601030101010101" pitchFamily="2" charset="-122"/>
              <a:cs typeface="华文细黑"/>
            </a:endParaRPr>
          </a:p>
        </p:txBody>
      </p:sp>
      <p:grpSp>
        <p:nvGrpSpPr>
          <p:cNvPr id="2" name="组合 3"/>
          <p:cNvGrpSpPr/>
          <p:nvPr/>
        </p:nvGrpSpPr>
        <p:grpSpPr>
          <a:xfrm>
            <a:off x="5961001" y="3605314"/>
            <a:ext cx="1901441" cy="2111419"/>
            <a:chOff x="6215253" y="3605314"/>
            <a:chExt cx="1647189" cy="2111419"/>
          </a:xfrm>
        </p:grpSpPr>
        <p:sp>
          <p:nvSpPr>
            <p:cNvPr id="116" name="object 24"/>
            <p:cNvSpPr txBox="1"/>
            <p:nvPr/>
          </p:nvSpPr>
          <p:spPr>
            <a:xfrm>
              <a:off x="6215253" y="3605314"/>
              <a:ext cx="1647189" cy="1261884"/>
            </a:xfrm>
            <a:prstGeom prst="rect">
              <a:avLst/>
            </a:prstGeom>
          </p:spPr>
          <p:txBody>
            <a:bodyPr vert="horz" wrap="square" lIns="0" tIns="0" rIns="0" bIns="0" rtlCol="0">
              <a:spAutoFit/>
            </a:bodyPr>
            <a:lstStyle/>
            <a:p>
              <a:pPr marL="12700" marR="5080">
                <a:lnSpc>
                  <a:spcPct val="100000"/>
                </a:lnSpc>
              </a:pPr>
              <a:r>
                <a:rPr sz="1800" b="1" spc="0" dirty="0">
                  <a:latin typeface="方正姚体" panose="02010601030101010101" pitchFamily="2" charset="-122"/>
                  <a:ea typeface="方正姚体" panose="02010601030101010101" pitchFamily="2" charset="-122"/>
                  <a:cs typeface="华文细黑"/>
                </a:rPr>
                <a:t>业务特</a:t>
              </a:r>
              <a:r>
                <a:rPr sz="1800" b="1" spc="-5" dirty="0">
                  <a:latin typeface="方正姚体" panose="02010601030101010101" pitchFamily="2" charset="-122"/>
                  <a:ea typeface="方正姚体" panose="02010601030101010101" pitchFamily="2" charset="-122"/>
                  <a:cs typeface="华文细黑"/>
                </a:rPr>
                <a:t>点： </a:t>
              </a:r>
              <a:endParaRPr lang="en-US" sz="1800" b="1"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高频率小包业务为</a:t>
              </a:r>
              <a:r>
                <a:rPr sz="1600" spc="-5" dirty="0" smtClean="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主</a:t>
              </a:r>
              <a:endParaRPr sz="1600" dirty="0">
                <a:latin typeface="方正姚体" panose="02010601030101010101" pitchFamily="2" charset="-122"/>
                <a:ea typeface="方正姚体" panose="02010601030101010101" pitchFamily="2" charset="-122"/>
                <a:cs typeface="华文细黑"/>
              </a:endParaRPr>
            </a:p>
            <a:p>
              <a:pPr marL="12700">
                <a:lnSpc>
                  <a:spcPct val="100000"/>
                </a:lnSpc>
              </a:pPr>
              <a:r>
                <a:rPr sz="1600" spc="-5" dirty="0">
                  <a:latin typeface="方正姚体" panose="02010601030101010101" pitchFamily="2" charset="-122"/>
                  <a:ea typeface="方正姚体" panose="02010601030101010101" pitchFamily="2" charset="-122"/>
                  <a:cs typeface="华文细黑"/>
                </a:rPr>
                <a:t>移动性：</a:t>
              </a:r>
              <a:r>
                <a:rPr sz="1600" spc="5" dirty="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广覆盖</a:t>
              </a:r>
              <a:endParaRPr sz="1600" dirty="0">
                <a:latin typeface="方正姚体" panose="02010601030101010101" pitchFamily="2" charset="-122"/>
                <a:ea typeface="方正姚体" panose="02010601030101010101" pitchFamily="2" charset="-122"/>
                <a:cs typeface="华文细黑"/>
              </a:endParaRPr>
            </a:p>
            <a:p>
              <a:pPr marL="12700">
                <a:lnSpc>
                  <a:spcPct val="100000"/>
                </a:lnSpc>
              </a:pPr>
              <a:r>
                <a:rPr sz="1600" spc="-10" dirty="0">
                  <a:latin typeface="方正姚体" panose="02010601030101010101" pitchFamily="2" charset="-122"/>
                  <a:ea typeface="方正姚体" panose="02010601030101010101" pitchFamily="2" charset="-122"/>
                  <a:cs typeface="华文细黑"/>
                </a:rPr>
                <a:t>时延</a:t>
              </a:r>
              <a:r>
                <a:rPr sz="1600" spc="-5" dirty="0">
                  <a:latin typeface="方正姚体" panose="02010601030101010101" pitchFamily="2" charset="-122"/>
                  <a:ea typeface="方正姚体" panose="02010601030101010101" pitchFamily="2" charset="-122"/>
                  <a:cs typeface="华文细黑"/>
                </a:rPr>
                <a:t>：</a:t>
              </a:r>
              <a:r>
                <a:rPr sz="1600" spc="-10" dirty="0">
                  <a:latin typeface="方正姚体" panose="02010601030101010101" pitchFamily="2" charset="-122"/>
                  <a:ea typeface="方正姚体" panose="02010601030101010101" pitchFamily="2" charset="-122"/>
                  <a:cs typeface="华文细黑"/>
                </a:rPr>
                <a:t> 不敏感</a:t>
              </a:r>
              <a:endParaRPr sz="1600" dirty="0">
                <a:latin typeface="方正姚体" panose="02010601030101010101" pitchFamily="2" charset="-122"/>
                <a:ea typeface="方正姚体" panose="02010601030101010101" pitchFamily="2" charset="-122"/>
                <a:cs typeface="华文细黑"/>
              </a:endParaRPr>
            </a:p>
          </p:txBody>
        </p:sp>
        <p:sp>
          <p:nvSpPr>
            <p:cNvPr id="196" name="object 54"/>
            <p:cNvSpPr txBox="1"/>
            <p:nvPr/>
          </p:nvSpPr>
          <p:spPr>
            <a:xfrm>
              <a:off x="6215253" y="5224290"/>
              <a:ext cx="1236345" cy="492443"/>
            </a:xfrm>
            <a:prstGeom prst="rect">
              <a:avLst/>
            </a:prstGeom>
          </p:spPr>
          <p:txBody>
            <a:bodyPr vert="horz" wrap="square" lIns="0" tIns="0" rIns="0" bIns="0" rtlCol="0">
              <a:spAutoFit/>
            </a:bodyPr>
            <a:lstStyle/>
            <a:p>
              <a:pPr marL="12700" marR="5080">
                <a:lnSpc>
                  <a:spcPct val="100000"/>
                </a:lnSpc>
              </a:pPr>
              <a:r>
                <a:rPr sz="1600" spc="-5" dirty="0">
                  <a:latin typeface="方正姚体" panose="02010601030101010101" pitchFamily="2" charset="-122"/>
                  <a:ea typeface="方正姚体" panose="02010601030101010101" pitchFamily="2" charset="-122"/>
                  <a:cs typeface="华文细黑"/>
                </a:rPr>
                <a:t>可靠性：</a:t>
              </a:r>
              <a:r>
                <a:rPr sz="1600" spc="5" dirty="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&gt;90 定位： 要求</a:t>
              </a:r>
              <a:endParaRPr sz="1600" dirty="0">
                <a:latin typeface="方正姚体" panose="02010601030101010101" pitchFamily="2" charset="-122"/>
                <a:ea typeface="方正姚体" panose="02010601030101010101" pitchFamily="2" charset="-122"/>
                <a:cs typeface="华文细黑"/>
              </a:endParaRPr>
            </a:p>
          </p:txBody>
        </p:sp>
      </p:grpSp>
      <p:sp>
        <p:nvSpPr>
          <p:cNvPr id="197" name="object 55"/>
          <p:cNvSpPr txBox="1"/>
          <p:nvPr/>
        </p:nvSpPr>
        <p:spPr>
          <a:xfrm>
            <a:off x="881278" y="2844675"/>
            <a:ext cx="202565" cy="114300"/>
          </a:xfrm>
          <a:prstGeom prst="rect">
            <a:avLst/>
          </a:prstGeom>
        </p:spPr>
        <p:txBody>
          <a:bodyPr vert="horz" wrap="square" lIns="0" tIns="0" rIns="0" bIns="0" rtlCol="0">
            <a:spAutoFit/>
          </a:bodyPr>
          <a:lstStyle/>
          <a:p>
            <a:pPr marL="12700">
              <a:lnSpc>
                <a:spcPct val="100000"/>
              </a:lnSpc>
            </a:pPr>
            <a:r>
              <a:rPr sz="700" spc="-5" dirty="0">
                <a:solidFill>
                  <a:srgbClr val="585858"/>
                </a:solidFill>
                <a:latin typeface="微软雅黑"/>
                <a:cs typeface="微软雅黑"/>
              </a:rPr>
              <a:t>照明</a:t>
            </a:r>
            <a:endParaRPr sz="700">
              <a:latin typeface="微软雅黑"/>
              <a:cs typeface="微软雅黑"/>
            </a:endParaRPr>
          </a:p>
        </p:txBody>
      </p:sp>
      <p:sp>
        <p:nvSpPr>
          <p:cNvPr id="198" name="object 56"/>
          <p:cNvSpPr txBox="1"/>
          <p:nvPr/>
        </p:nvSpPr>
        <p:spPr>
          <a:xfrm>
            <a:off x="1620138" y="2812035"/>
            <a:ext cx="290830" cy="114300"/>
          </a:xfrm>
          <a:prstGeom prst="rect">
            <a:avLst/>
          </a:prstGeom>
        </p:spPr>
        <p:txBody>
          <a:bodyPr vert="horz" wrap="square" lIns="0" tIns="0" rIns="0" bIns="0" rtlCol="0">
            <a:spAutoFit/>
          </a:bodyPr>
          <a:lstStyle/>
          <a:p>
            <a:pPr marL="12700">
              <a:lnSpc>
                <a:spcPct val="100000"/>
              </a:lnSpc>
            </a:pPr>
            <a:r>
              <a:rPr sz="700" spc="-5" dirty="0">
                <a:solidFill>
                  <a:srgbClr val="585858"/>
                </a:solidFill>
                <a:latin typeface="微软雅黑"/>
                <a:cs typeface="微软雅黑"/>
              </a:rPr>
              <a:t>打印机</a:t>
            </a:r>
            <a:endParaRPr sz="700">
              <a:latin typeface="微软雅黑"/>
              <a:cs typeface="微软雅黑"/>
            </a:endParaRPr>
          </a:p>
        </p:txBody>
      </p:sp>
      <p:sp>
        <p:nvSpPr>
          <p:cNvPr id="199" name="object 57"/>
          <p:cNvSpPr txBox="1"/>
          <p:nvPr/>
        </p:nvSpPr>
        <p:spPr>
          <a:xfrm>
            <a:off x="1865122" y="2222501"/>
            <a:ext cx="1119505" cy="265430"/>
          </a:xfrm>
          <a:prstGeom prst="rect">
            <a:avLst/>
          </a:prstGeom>
        </p:spPr>
        <p:txBody>
          <a:bodyPr vert="horz" wrap="square" lIns="0" tIns="0" rIns="0" bIns="0" rtlCol="0">
            <a:spAutoFit/>
          </a:bodyPr>
          <a:lstStyle/>
          <a:p>
            <a:pPr marL="664210">
              <a:lnSpc>
                <a:spcPct val="100000"/>
              </a:lnSpc>
            </a:pPr>
            <a:r>
              <a:rPr sz="700" spc="-5" dirty="0">
                <a:solidFill>
                  <a:srgbClr val="585858"/>
                </a:solidFill>
                <a:latin typeface="微软雅黑"/>
                <a:cs typeface="微软雅黑"/>
              </a:rPr>
              <a:t>红外转发器</a:t>
            </a:r>
            <a:endParaRPr sz="700">
              <a:latin typeface="微软雅黑"/>
              <a:cs typeface="微软雅黑"/>
            </a:endParaRPr>
          </a:p>
          <a:p>
            <a:pPr marL="12700">
              <a:lnSpc>
                <a:spcPct val="100000"/>
              </a:lnSpc>
              <a:spcBef>
                <a:spcPts val="350"/>
              </a:spcBef>
            </a:pPr>
            <a:r>
              <a:rPr sz="700" spc="-5" dirty="0">
                <a:solidFill>
                  <a:srgbClr val="585858"/>
                </a:solidFill>
                <a:latin typeface="微软雅黑"/>
                <a:cs typeface="微软雅黑"/>
              </a:rPr>
              <a:t>智能插座</a:t>
            </a:r>
            <a:endParaRPr sz="700">
              <a:latin typeface="微软雅黑"/>
              <a:cs typeface="微软雅黑"/>
            </a:endParaRPr>
          </a:p>
        </p:txBody>
      </p:sp>
      <p:sp>
        <p:nvSpPr>
          <p:cNvPr id="200" name="object 58"/>
          <p:cNvSpPr txBox="1"/>
          <p:nvPr/>
        </p:nvSpPr>
        <p:spPr>
          <a:xfrm>
            <a:off x="2205608" y="1681863"/>
            <a:ext cx="467359" cy="114300"/>
          </a:xfrm>
          <a:prstGeom prst="rect">
            <a:avLst/>
          </a:prstGeom>
        </p:spPr>
        <p:txBody>
          <a:bodyPr vert="horz" wrap="square" lIns="0" tIns="0" rIns="0" bIns="0" rtlCol="0">
            <a:spAutoFit/>
          </a:bodyPr>
          <a:lstStyle/>
          <a:p>
            <a:pPr marL="12700">
              <a:lnSpc>
                <a:spcPct val="100000"/>
              </a:lnSpc>
            </a:pPr>
            <a:r>
              <a:rPr sz="700" spc="-5" dirty="0">
                <a:solidFill>
                  <a:srgbClr val="585858"/>
                </a:solidFill>
                <a:latin typeface="微软雅黑"/>
                <a:cs typeface="微软雅黑"/>
              </a:rPr>
              <a:t>物联网网关</a:t>
            </a:r>
            <a:endParaRPr sz="700">
              <a:latin typeface="微软雅黑"/>
              <a:cs typeface="微软雅黑"/>
            </a:endParaRPr>
          </a:p>
        </p:txBody>
      </p:sp>
      <p:sp>
        <p:nvSpPr>
          <p:cNvPr id="201" name="object 59"/>
          <p:cNvSpPr txBox="1"/>
          <p:nvPr/>
        </p:nvSpPr>
        <p:spPr>
          <a:xfrm>
            <a:off x="1147673" y="2569085"/>
            <a:ext cx="379095" cy="220979"/>
          </a:xfrm>
          <a:prstGeom prst="rect">
            <a:avLst/>
          </a:prstGeom>
        </p:spPr>
        <p:txBody>
          <a:bodyPr vert="horz" wrap="square" lIns="0" tIns="0" rIns="0" bIns="0" rtlCol="0">
            <a:spAutoFit/>
          </a:bodyPr>
          <a:lstStyle/>
          <a:p>
            <a:pPr marL="144780" marR="5080" indent="-132715">
              <a:lnSpc>
                <a:spcPct val="100000"/>
              </a:lnSpc>
            </a:pPr>
            <a:r>
              <a:rPr sz="700" spc="-5" dirty="0">
                <a:solidFill>
                  <a:srgbClr val="585858"/>
                </a:solidFill>
                <a:latin typeface="微软雅黑"/>
                <a:cs typeface="微软雅黑"/>
              </a:rPr>
              <a:t>亮运传感 器</a:t>
            </a:r>
            <a:endParaRPr sz="700">
              <a:latin typeface="微软雅黑"/>
              <a:cs typeface="微软雅黑"/>
            </a:endParaRPr>
          </a:p>
        </p:txBody>
      </p:sp>
      <p:sp>
        <p:nvSpPr>
          <p:cNvPr id="202" name="object 60"/>
          <p:cNvSpPr txBox="1"/>
          <p:nvPr/>
        </p:nvSpPr>
        <p:spPr>
          <a:xfrm>
            <a:off x="2147442" y="2596897"/>
            <a:ext cx="467359" cy="220979"/>
          </a:xfrm>
          <a:prstGeom prst="rect">
            <a:avLst/>
          </a:prstGeom>
        </p:spPr>
        <p:txBody>
          <a:bodyPr vert="horz" wrap="square" lIns="0" tIns="0" rIns="0" bIns="0" rtlCol="0">
            <a:spAutoFit/>
          </a:bodyPr>
          <a:lstStyle/>
          <a:p>
            <a:pPr marL="189230" marR="5080" indent="-177165">
              <a:lnSpc>
                <a:spcPct val="100000"/>
              </a:lnSpc>
            </a:pPr>
            <a:r>
              <a:rPr sz="700" spc="-5" dirty="0">
                <a:solidFill>
                  <a:srgbClr val="585858"/>
                </a:solidFill>
                <a:latin typeface="微软雅黑"/>
                <a:cs typeface="微软雅黑"/>
              </a:rPr>
              <a:t>温湿度传感 器</a:t>
            </a:r>
            <a:endParaRPr sz="700">
              <a:latin typeface="微软雅黑"/>
              <a:cs typeface="微软雅黑"/>
            </a:endParaRPr>
          </a:p>
        </p:txBody>
      </p:sp>
      <p:sp>
        <p:nvSpPr>
          <p:cNvPr id="203" name="object 61"/>
          <p:cNvSpPr txBox="1"/>
          <p:nvPr/>
        </p:nvSpPr>
        <p:spPr>
          <a:xfrm>
            <a:off x="2623820" y="2919985"/>
            <a:ext cx="202565" cy="114300"/>
          </a:xfrm>
          <a:prstGeom prst="rect">
            <a:avLst/>
          </a:prstGeom>
        </p:spPr>
        <p:txBody>
          <a:bodyPr vert="horz" wrap="square" lIns="0" tIns="0" rIns="0" bIns="0" rtlCol="0">
            <a:spAutoFit/>
          </a:bodyPr>
          <a:lstStyle/>
          <a:p>
            <a:pPr marL="12700">
              <a:lnSpc>
                <a:spcPct val="100000"/>
              </a:lnSpc>
            </a:pPr>
            <a:r>
              <a:rPr sz="700" spc="-5" dirty="0">
                <a:solidFill>
                  <a:srgbClr val="585858"/>
                </a:solidFill>
                <a:latin typeface="微软雅黑"/>
                <a:cs typeface="微软雅黑"/>
              </a:rPr>
              <a:t>空调</a:t>
            </a:r>
            <a:endParaRPr sz="700">
              <a:latin typeface="微软雅黑"/>
              <a:cs typeface="微软雅黑"/>
            </a:endParaRPr>
          </a:p>
        </p:txBody>
      </p:sp>
      <p:sp>
        <p:nvSpPr>
          <p:cNvPr id="204" name="object 62"/>
          <p:cNvSpPr txBox="1"/>
          <p:nvPr/>
        </p:nvSpPr>
        <p:spPr>
          <a:xfrm>
            <a:off x="3389121" y="2662429"/>
            <a:ext cx="202565" cy="114300"/>
          </a:xfrm>
          <a:prstGeom prst="rect">
            <a:avLst/>
          </a:prstGeom>
        </p:spPr>
        <p:txBody>
          <a:bodyPr vert="horz" wrap="square" lIns="0" tIns="0" rIns="0" bIns="0" rtlCol="0">
            <a:spAutoFit/>
          </a:bodyPr>
          <a:lstStyle/>
          <a:p>
            <a:pPr marL="12700">
              <a:lnSpc>
                <a:spcPct val="100000"/>
              </a:lnSpc>
            </a:pPr>
            <a:r>
              <a:rPr sz="700" spc="-5" dirty="0">
                <a:solidFill>
                  <a:srgbClr val="585858"/>
                </a:solidFill>
                <a:latin typeface="微软雅黑"/>
                <a:cs typeface="微软雅黑"/>
              </a:rPr>
              <a:t>路灯</a:t>
            </a:r>
            <a:endParaRPr sz="700">
              <a:latin typeface="微软雅黑"/>
              <a:cs typeface="微软雅黑"/>
            </a:endParaRPr>
          </a:p>
        </p:txBody>
      </p:sp>
      <p:sp>
        <p:nvSpPr>
          <p:cNvPr id="205" name="object 63"/>
          <p:cNvSpPr txBox="1"/>
          <p:nvPr/>
        </p:nvSpPr>
        <p:spPr>
          <a:xfrm>
            <a:off x="2051685" y="1909826"/>
            <a:ext cx="666750" cy="257175"/>
          </a:xfrm>
          <a:prstGeom prst="rect">
            <a:avLst/>
          </a:prstGeom>
        </p:spPr>
        <p:txBody>
          <a:bodyPr vert="horz" wrap="square" lIns="0" tIns="0" rIns="0" bIns="0" rtlCol="0">
            <a:spAutoFit/>
          </a:bodyPr>
          <a:lstStyle/>
          <a:p>
            <a:pPr marL="139700">
              <a:lnSpc>
                <a:spcPct val="100000"/>
              </a:lnSpc>
            </a:pPr>
            <a:r>
              <a:rPr sz="700" spc="-5" dirty="0">
                <a:solidFill>
                  <a:srgbClr val="585858"/>
                </a:solidFill>
                <a:latin typeface="微软雅黑"/>
                <a:cs typeface="微软雅黑"/>
              </a:rPr>
              <a:t>W</a:t>
            </a:r>
            <a:r>
              <a:rPr sz="700" spc="-15" dirty="0">
                <a:solidFill>
                  <a:srgbClr val="585858"/>
                </a:solidFill>
                <a:latin typeface="微软雅黑"/>
                <a:cs typeface="微软雅黑"/>
              </a:rPr>
              <a:t>i</a:t>
            </a:r>
            <a:r>
              <a:rPr sz="700" spc="-5" dirty="0">
                <a:solidFill>
                  <a:srgbClr val="585858"/>
                </a:solidFill>
                <a:latin typeface="微软雅黑"/>
                <a:cs typeface="微软雅黑"/>
              </a:rPr>
              <a:t>Fi</a:t>
            </a:r>
            <a:endParaRPr sz="700">
              <a:latin typeface="微软雅黑"/>
              <a:cs typeface="微软雅黑"/>
            </a:endParaRPr>
          </a:p>
        </p:txBody>
      </p:sp>
      <p:sp>
        <p:nvSpPr>
          <p:cNvPr id="206" name="object 64"/>
          <p:cNvSpPr txBox="1"/>
          <p:nvPr/>
        </p:nvSpPr>
        <p:spPr>
          <a:xfrm>
            <a:off x="1523238" y="3179573"/>
            <a:ext cx="556260" cy="114300"/>
          </a:xfrm>
          <a:prstGeom prst="rect">
            <a:avLst/>
          </a:prstGeom>
        </p:spPr>
        <p:txBody>
          <a:bodyPr vert="horz" wrap="square" lIns="0" tIns="0" rIns="0" bIns="0" rtlCol="0">
            <a:spAutoFit/>
          </a:bodyPr>
          <a:lstStyle/>
          <a:p>
            <a:pPr marL="12700">
              <a:lnSpc>
                <a:spcPct val="100000"/>
              </a:lnSpc>
            </a:pPr>
            <a:r>
              <a:rPr sz="700" spc="-5" dirty="0">
                <a:solidFill>
                  <a:srgbClr val="585858"/>
                </a:solidFill>
                <a:latin typeface="微软雅黑"/>
                <a:cs typeface="微软雅黑"/>
              </a:rPr>
              <a:t>短距通信范围</a:t>
            </a:r>
            <a:endParaRPr sz="700">
              <a:latin typeface="微软雅黑"/>
              <a:cs typeface="微软雅黑"/>
            </a:endParaRPr>
          </a:p>
        </p:txBody>
      </p:sp>
      <p:sp>
        <p:nvSpPr>
          <p:cNvPr id="207" name="object 65"/>
          <p:cNvSpPr/>
          <p:nvPr/>
        </p:nvSpPr>
        <p:spPr>
          <a:xfrm>
            <a:off x="1094828" y="1632127"/>
            <a:ext cx="269849" cy="250012"/>
          </a:xfrm>
          <a:prstGeom prst="rect">
            <a:avLst/>
          </a:prstGeom>
          <a:blipFill>
            <a:blip r:embed="rId24" cstate="print"/>
            <a:stretch>
              <a:fillRect/>
            </a:stretch>
          </a:blipFill>
        </p:spPr>
        <p:txBody>
          <a:bodyPr wrap="square" lIns="0" tIns="0" rIns="0" bIns="0" rtlCol="0"/>
          <a:lstStyle/>
          <a:p>
            <a:endParaRPr/>
          </a:p>
        </p:txBody>
      </p:sp>
      <p:sp>
        <p:nvSpPr>
          <p:cNvPr id="208" name="object 66"/>
          <p:cNvSpPr/>
          <p:nvPr/>
        </p:nvSpPr>
        <p:spPr>
          <a:xfrm>
            <a:off x="2051685" y="1909826"/>
            <a:ext cx="666750" cy="257175"/>
          </a:xfrm>
          <a:prstGeom prst="rect">
            <a:avLst/>
          </a:prstGeom>
          <a:blipFill>
            <a:blip r:embed="rId26" cstate="print"/>
            <a:stretch>
              <a:fillRect/>
            </a:stretch>
          </a:blipFill>
        </p:spPr>
        <p:txBody>
          <a:bodyPr wrap="square" lIns="0" tIns="0" rIns="0" bIns="0" rtlCol="0"/>
          <a:lstStyle/>
          <a:p>
            <a:endParaRPr/>
          </a:p>
        </p:txBody>
      </p:sp>
      <p:sp>
        <p:nvSpPr>
          <p:cNvPr id="209" name="object 67"/>
          <p:cNvSpPr txBox="1"/>
          <p:nvPr/>
        </p:nvSpPr>
        <p:spPr>
          <a:xfrm>
            <a:off x="2164284" y="3620228"/>
            <a:ext cx="1849755" cy="2000548"/>
          </a:xfrm>
          <a:prstGeom prst="rect">
            <a:avLst/>
          </a:prstGeom>
        </p:spPr>
        <p:txBody>
          <a:bodyPr vert="horz" wrap="square" lIns="0" tIns="0" rIns="0" bIns="0" rtlCol="0">
            <a:spAutoFit/>
          </a:bodyPr>
          <a:lstStyle/>
          <a:p>
            <a:pPr marL="12700" marR="5080">
              <a:lnSpc>
                <a:spcPct val="100000"/>
              </a:lnSpc>
            </a:pPr>
            <a:r>
              <a:rPr sz="1800" b="1" spc="0" dirty="0">
                <a:latin typeface="方正姚体" panose="02010601030101010101" pitchFamily="2" charset="-122"/>
                <a:ea typeface="方正姚体" panose="02010601030101010101" pitchFamily="2" charset="-122"/>
                <a:cs typeface="华文细黑"/>
              </a:rPr>
              <a:t>业务特</a:t>
            </a:r>
            <a:r>
              <a:rPr sz="1800" b="1" spc="-5" dirty="0">
                <a:latin typeface="方正姚体" panose="02010601030101010101" pitchFamily="2" charset="-122"/>
                <a:ea typeface="方正姚体" panose="02010601030101010101" pitchFamily="2" charset="-122"/>
                <a:cs typeface="华文细黑"/>
              </a:rPr>
              <a:t>点： </a:t>
            </a:r>
            <a:endParaRPr lang="en-US" sz="1800" b="1"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低频率小包业务为主</a:t>
            </a:r>
            <a:r>
              <a:rPr sz="1600" spc="-5" dirty="0" smtClean="0">
                <a:latin typeface="方正姚体" panose="02010601030101010101" pitchFamily="2" charset="-122"/>
                <a:ea typeface="方正姚体" panose="02010601030101010101" pitchFamily="2" charset="-122"/>
                <a:cs typeface="华文细黑"/>
              </a:rPr>
              <a:t> </a:t>
            </a:r>
            <a:r>
              <a:rPr sz="1600" spc="-10" dirty="0" err="1">
                <a:latin typeface="方正姚体" panose="02010601030101010101" pitchFamily="2" charset="-122"/>
                <a:ea typeface="方正姚体" panose="02010601030101010101" pitchFamily="2" charset="-122"/>
                <a:cs typeface="华文细黑"/>
              </a:rPr>
              <a:t>移动性</a:t>
            </a:r>
            <a:r>
              <a:rPr sz="1600" spc="-5" dirty="0" err="1" smtClean="0">
                <a:latin typeface="方正姚体" panose="02010601030101010101" pitchFamily="2" charset="-122"/>
                <a:ea typeface="方正姚体" panose="02010601030101010101" pitchFamily="2" charset="-122"/>
                <a:cs typeface="华文细黑"/>
              </a:rPr>
              <a:t>：无</a:t>
            </a:r>
            <a:endParaRPr sz="1600" dirty="0">
              <a:latin typeface="方正姚体" panose="02010601030101010101" pitchFamily="2" charset="-122"/>
              <a:ea typeface="方正姚体" panose="02010601030101010101" pitchFamily="2" charset="-122"/>
              <a:cs typeface="华文细黑"/>
            </a:endParaRPr>
          </a:p>
          <a:p>
            <a:pPr marL="12700" marR="562610" algn="just">
              <a:lnSpc>
                <a:spcPct val="100000"/>
              </a:lnSpc>
            </a:pPr>
            <a:r>
              <a:rPr sz="1600" spc="-5" dirty="0" err="1">
                <a:latin typeface="方正姚体" panose="02010601030101010101" pitchFamily="2" charset="-122"/>
                <a:ea typeface="方正姚体" panose="02010601030101010101" pitchFamily="2" charset="-122"/>
                <a:cs typeface="华文细黑"/>
              </a:rPr>
              <a:t>时延</a:t>
            </a:r>
            <a:r>
              <a:rPr sz="1600" spc="-5" dirty="0" err="1" smtClean="0">
                <a:latin typeface="方正姚体" panose="02010601030101010101" pitchFamily="2" charset="-122"/>
                <a:ea typeface="方正姚体" panose="02010601030101010101" pitchFamily="2" charset="-122"/>
                <a:cs typeface="华文细黑"/>
              </a:rPr>
              <a:t>：不敏感</a:t>
            </a:r>
            <a:r>
              <a:rPr sz="1600" spc="-5" dirty="0" smtClean="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能耗：不敏感 </a:t>
            </a:r>
            <a:r>
              <a:rPr sz="1600" spc="-5" dirty="0" err="1">
                <a:latin typeface="方正姚体" panose="02010601030101010101" pitchFamily="2" charset="-122"/>
                <a:ea typeface="方正姚体" panose="02010601030101010101" pitchFamily="2" charset="-122"/>
                <a:cs typeface="华文细黑"/>
              </a:rPr>
              <a:t>成本</a:t>
            </a:r>
            <a:r>
              <a:rPr sz="1600" spc="-5" dirty="0" err="1" smtClean="0">
                <a:latin typeface="方正姚体" panose="02010601030101010101" pitchFamily="2" charset="-122"/>
                <a:ea typeface="方正姚体" panose="02010601030101010101" pitchFamily="2" charset="-122"/>
                <a:cs typeface="华文细黑"/>
              </a:rPr>
              <a:t>：不敏感</a:t>
            </a:r>
            <a:r>
              <a:rPr sz="1600" spc="-5" dirty="0" smtClean="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可靠性</a:t>
            </a:r>
            <a:r>
              <a:rPr sz="1600" spc="-5" dirty="0" smtClean="0">
                <a:latin typeface="方正姚体" panose="02010601030101010101" pitchFamily="2" charset="-122"/>
                <a:ea typeface="方正姚体" panose="02010601030101010101" pitchFamily="2" charset="-122"/>
                <a:cs typeface="华文细黑"/>
              </a:rPr>
              <a:t>：&gt;</a:t>
            </a:r>
            <a:r>
              <a:rPr sz="1600" spc="-5" dirty="0">
                <a:latin typeface="方正姚体" panose="02010601030101010101" pitchFamily="2" charset="-122"/>
                <a:ea typeface="方正姚体" panose="02010601030101010101" pitchFamily="2" charset="-122"/>
                <a:cs typeface="华文细黑"/>
              </a:rPr>
              <a:t>90 </a:t>
            </a:r>
            <a:r>
              <a:rPr sz="1600" spc="-5" dirty="0" err="1">
                <a:latin typeface="方正姚体" panose="02010601030101010101" pitchFamily="2" charset="-122"/>
                <a:ea typeface="方正姚体" panose="02010601030101010101" pitchFamily="2" charset="-122"/>
                <a:cs typeface="华文细黑"/>
              </a:rPr>
              <a:t>定位</a:t>
            </a:r>
            <a:r>
              <a:rPr sz="1600" spc="-5" dirty="0" err="1" smtClean="0">
                <a:latin typeface="方正姚体" panose="02010601030101010101" pitchFamily="2" charset="-122"/>
                <a:ea typeface="方正姚体" panose="02010601030101010101" pitchFamily="2" charset="-122"/>
                <a:cs typeface="华文细黑"/>
              </a:rPr>
              <a:t>：不要求</a:t>
            </a:r>
            <a:endParaRPr sz="1600" dirty="0">
              <a:latin typeface="方正姚体" panose="02010601030101010101" pitchFamily="2" charset="-122"/>
              <a:ea typeface="方正姚体" panose="02010601030101010101" pitchFamily="2" charset="-122"/>
              <a:cs typeface="华文细黑"/>
            </a:endParaRPr>
          </a:p>
        </p:txBody>
      </p:sp>
      <p:grpSp>
        <p:nvGrpSpPr>
          <p:cNvPr id="3" name="组合 2"/>
          <p:cNvGrpSpPr/>
          <p:nvPr/>
        </p:nvGrpSpPr>
        <p:grpSpPr>
          <a:xfrm>
            <a:off x="4439412" y="3603257"/>
            <a:ext cx="1537716" cy="1851024"/>
            <a:chOff x="4439412" y="3603257"/>
            <a:chExt cx="1537716" cy="1851024"/>
          </a:xfrm>
        </p:grpSpPr>
        <p:sp>
          <p:nvSpPr>
            <p:cNvPr id="210" name="object 68"/>
            <p:cNvSpPr txBox="1"/>
            <p:nvPr/>
          </p:nvSpPr>
          <p:spPr>
            <a:xfrm>
              <a:off x="4448683" y="3603257"/>
              <a:ext cx="1528445" cy="1015663"/>
            </a:xfrm>
            <a:prstGeom prst="rect">
              <a:avLst/>
            </a:prstGeom>
          </p:spPr>
          <p:txBody>
            <a:bodyPr vert="horz" wrap="square" lIns="0" tIns="0" rIns="0" bIns="0" rtlCol="0">
              <a:spAutoFit/>
            </a:bodyPr>
            <a:lstStyle/>
            <a:p>
              <a:pPr marL="299085" marR="5080" indent="-287020">
                <a:lnSpc>
                  <a:spcPct val="100000"/>
                </a:lnSpc>
              </a:pPr>
              <a:r>
                <a:rPr sz="1800" b="1" spc="0" dirty="0" err="1" smtClean="0">
                  <a:latin typeface="方正姚体" panose="02010601030101010101" pitchFamily="2" charset="-122"/>
                  <a:ea typeface="方正姚体" panose="02010601030101010101" pitchFamily="2" charset="-122"/>
                  <a:cs typeface="华文细黑"/>
                </a:rPr>
                <a:t>行业应</a:t>
              </a:r>
              <a:r>
                <a:rPr sz="1800" b="1" spc="-5" dirty="0" err="1" smtClean="0">
                  <a:latin typeface="方正姚体" panose="02010601030101010101" pitchFamily="2" charset="-122"/>
                  <a:ea typeface="方正姚体" panose="02010601030101010101" pitchFamily="2" charset="-122"/>
                  <a:cs typeface="华文细黑"/>
                </a:rPr>
                <a:t>用</a:t>
              </a:r>
              <a:r>
                <a:rPr sz="1800" b="1" spc="-5" dirty="0" smtClean="0">
                  <a:latin typeface="方正姚体" panose="02010601030101010101" pitchFamily="2" charset="-122"/>
                  <a:ea typeface="方正姚体" panose="02010601030101010101" pitchFamily="2" charset="-122"/>
                  <a:cs typeface="华文细黑"/>
                </a:rPr>
                <a:t>：</a:t>
              </a:r>
              <a:endParaRPr lang="en-US" sz="1800" b="1" spc="-5" dirty="0" smtClean="0">
                <a:latin typeface="方正姚体" panose="02010601030101010101" pitchFamily="2" charset="-122"/>
                <a:ea typeface="方正姚体" panose="02010601030101010101" pitchFamily="2" charset="-122"/>
                <a:cs typeface="华文细黑"/>
              </a:endParaRPr>
            </a:p>
            <a:p>
              <a:pPr marR="5080">
                <a:lnSpc>
                  <a:spcPct val="100000"/>
                </a:lnSpc>
              </a:pPr>
              <a:r>
                <a:rPr sz="1600" spc="-5" dirty="0" err="1" smtClean="0">
                  <a:latin typeface="方正姚体" panose="02010601030101010101" pitchFamily="2" charset="-122"/>
                  <a:ea typeface="方正姚体" panose="02010601030101010101" pitchFamily="2" charset="-122"/>
                  <a:cs typeface="华文细黑"/>
                </a:rPr>
                <a:t>跟踪小孩</a:t>
              </a:r>
              <a:r>
                <a:rPr sz="1600" spc="-5" dirty="0" err="1">
                  <a:latin typeface="方正姚体" panose="02010601030101010101" pitchFamily="2" charset="-122"/>
                  <a:ea typeface="方正姚体" panose="02010601030101010101" pitchFamily="2" charset="-122"/>
                  <a:cs typeface="华文细黑"/>
                </a:rPr>
                <a:t>、老</a:t>
              </a:r>
              <a:r>
                <a:rPr sz="1600" spc="-5" dirty="0">
                  <a:latin typeface="方正姚体" panose="02010601030101010101" pitchFamily="2" charset="-122"/>
                  <a:ea typeface="方正姚体" panose="02010601030101010101" pitchFamily="2" charset="-122"/>
                  <a:cs typeface="华文细黑"/>
                </a:rPr>
                <a:t> </a:t>
              </a:r>
              <a:r>
                <a:rPr sz="1600" spc="-10" dirty="0" err="1" smtClean="0">
                  <a:latin typeface="方正姚体" panose="02010601030101010101" pitchFamily="2" charset="-122"/>
                  <a:ea typeface="方正姚体" panose="02010601030101010101" pitchFamily="2" charset="-122"/>
                  <a:cs typeface="华文细黑"/>
                </a:rPr>
                <a:t>人和宠物的位</a:t>
              </a:r>
              <a:r>
                <a:rPr sz="1600" spc="-5" dirty="0" err="1" smtClean="0">
                  <a:latin typeface="方正姚体" panose="02010601030101010101" pitchFamily="2" charset="-122"/>
                  <a:ea typeface="方正姚体" panose="02010601030101010101" pitchFamily="2" charset="-122"/>
                  <a:cs typeface="华文细黑"/>
                </a:rPr>
                <a:t>置</a:t>
              </a:r>
              <a:r>
                <a:rPr sz="1600" spc="-5" dirty="0">
                  <a:latin typeface="方正姚体" panose="02010601030101010101" pitchFamily="2" charset="-122"/>
                  <a:ea typeface="方正姚体" panose="02010601030101010101" pitchFamily="2" charset="-122"/>
                  <a:cs typeface="华文细黑"/>
                </a:rPr>
                <a:t>。</a:t>
              </a:r>
              <a:endParaRPr sz="1600" dirty="0">
                <a:latin typeface="方正姚体" panose="02010601030101010101" pitchFamily="2" charset="-122"/>
                <a:ea typeface="方正姚体" panose="02010601030101010101" pitchFamily="2" charset="-122"/>
                <a:cs typeface="华文细黑"/>
              </a:endParaRPr>
            </a:p>
            <a:p>
              <a:pPr marL="12700">
                <a:lnSpc>
                  <a:spcPct val="100000"/>
                </a:lnSpc>
              </a:pPr>
              <a:r>
                <a:rPr sz="1600" spc="-5" dirty="0" err="1" smtClean="0">
                  <a:latin typeface="方正姚体" panose="02010601030101010101" pitchFamily="2" charset="-122"/>
                  <a:ea typeface="方正姚体" panose="02010601030101010101" pitchFamily="2" charset="-122"/>
                  <a:cs typeface="华文细黑"/>
                </a:rPr>
                <a:t>小孩定位一般</a:t>
              </a:r>
              <a:endParaRPr sz="1600" dirty="0">
                <a:latin typeface="方正姚体" panose="02010601030101010101" pitchFamily="2" charset="-122"/>
                <a:ea typeface="方正姚体" panose="02010601030101010101" pitchFamily="2" charset="-122"/>
                <a:cs typeface="华文细黑"/>
              </a:endParaRPr>
            </a:p>
          </p:txBody>
        </p:sp>
        <p:sp>
          <p:nvSpPr>
            <p:cNvPr id="211" name="object 69"/>
            <p:cNvSpPr txBox="1"/>
            <p:nvPr/>
          </p:nvSpPr>
          <p:spPr>
            <a:xfrm>
              <a:off x="4439412" y="5208060"/>
              <a:ext cx="633730" cy="246221"/>
            </a:xfrm>
            <a:prstGeom prst="rect">
              <a:avLst/>
            </a:prstGeom>
          </p:spPr>
          <p:txBody>
            <a:bodyPr vert="horz" wrap="square" lIns="0" tIns="0" rIns="0" bIns="0" rtlCol="0">
              <a:spAutoFit/>
            </a:bodyPr>
            <a:lstStyle/>
            <a:p>
              <a:pPr marL="12700">
                <a:lnSpc>
                  <a:spcPct val="100000"/>
                </a:lnSpc>
              </a:pPr>
              <a:r>
                <a:rPr sz="1600" spc="-5" dirty="0">
                  <a:latin typeface="方正姚体" panose="02010601030101010101" pitchFamily="2" charset="-122"/>
                  <a:ea typeface="方正姚体" panose="02010601030101010101" pitchFamily="2" charset="-122"/>
                  <a:cs typeface="华文细黑"/>
                </a:rPr>
                <a:t>配置。</a:t>
              </a:r>
              <a:endParaRPr sz="1600" dirty="0">
                <a:latin typeface="方正姚体" panose="02010601030101010101" pitchFamily="2" charset="-122"/>
                <a:ea typeface="方正姚体" panose="02010601030101010101" pitchFamily="2" charset="-122"/>
                <a:cs typeface="华文细黑"/>
              </a:endParaRPr>
            </a:p>
          </p:txBody>
        </p:sp>
      </p:grpSp>
      <p:sp>
        <p:nvSpPr>
          <p:cNvPr id="212" name="object 70"/>
          <p:cNvSpPr txBox="1"/>
          <p:nvPr/>
        </p:nvSpPr>
        <p:spPr>
          <a:xfrm>
            <a:off x="339669" y="3620228"/>
            <a:ext cx="1532890" cy="1015663"/>
          </a:xfrm>
          <a:prstGeom prst="rect">
            <a:avLst/>
          </a:prstGeom>
        </p:spPr>
        <p:txBody>
          <a:bodyPr vert="horz" wrap="square" lIns="0" tIns="0" rIns="0" bIns="0" rtlCol="0">
            <a:spAutoFit/>
          </a:bodyPr>
          <a:lstStyle/>
          <a:p>
            <a:pPr marL="12700" marR="5080">
              <a:lnSpc>
                <a:spcPct val="100000"/>
              </a:lnSpc>
            </a:pPr>
            <a:r>
              <a:rPr sz="1800" b="1" spc="0" dirty="0">
                <a:latin typeface="方正姚体" panose="02010601030101010101" pitchFamily="2" charset="-122"/>
                <a:ea typeface="方正姚体" panose="02010601030101010101" pitchFamily="2" charset="-122"/>
                <a:cs typeface="华文细黑"/>
              </a:rPr>
              <a:t>行业应</a:t>
            </a:r>
            <a:r>
              <a:rPr sz="1800" b="1" spc="-5" dirty="0">
                <a:latin typeface="方正姚体" panose="02010601030101010101" pitchFamily="2" charset="-122"/>
                <a:ea typeface="方正姚体" panose="02010601030101010101" pitchFamily="2" charset="-122"/>
                <a:cs typeface="华文细黑"/>
              </a:rPr>
              <a:t>用： </a:t>
            </a:r>
            <a:endParaRPr lang="en-US" sz="1800" b="1"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网关使用无线技</a:t>
            </a:r>
            <a:r>
              <a:rPr sz="1600" spc="-5" dirty="0" smtClean="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术 楼宇传感</a:t>
            </a:r>
            <a:r>
              <a:rPr sz="1600" spc="-10" dirty="0">
                <a:latin typeface="方正姚体" panose="02010601030101010101" pitchFamily="2" charset="-122"/>
                <a:ea typeface="方正姚体" panose="02010601030101010101" pitchFamily="2" charset="-122"/>
                <a:cs typeface="华文细黑"/>
              </a:rPr>
              <a:t>器/</a:t>
            </a:r>
            <a:r>
              <a:rPr sz="1600" spc="-5" dirty="0">
                <a:latin typeface="方正姚体" panose="02010601030101010101" pitchFamily="2" charset="-122"/>
                <a:ea typeface="方正姚体" panose="02010601030101010101" pitchFamily="2" charset="-122"/>
                <a:cs typeface="华文细黑"/>
              </a:rPr>
              <a:t>家电 控制</a:t>
            </a:r>
            <a:r>
              <a:rPr sz="1600" spc="-10" dirty="0">
                <a:latin typeface="方正姚体" panose="02010601030101010101" pitchFamily="2" charset="-122"/>
                <a:ea typeface="方正姚体" panose="02010601030101010101" pitchFamily="2" charset="-122"/>
                <a:cs typeface="华文细黑"/>
              </a:rPr>
              <a:t>/</a:t>
            </a:r>
            <a:r>
              <a:rPr sz="1600" spc="-5" dirty="0">
                <a:latin typeface="方正姚体" panose="02010601030101010101" pitchFamily="2" charset="-122"/>
                <a:ea typeface="方正姚体" panose="02010601030101010101" pitchFamily="2" charset="-122"/>
                <a:cs typeface="华文细黑"/>
              </a:rPr>
              <a:t>管理</a:t>
            </a:r>
            <a:endParaRPr sz="1600" dirty="0">
              <a:latin typeface="方正姚体" panose="02010601030101010101" pitchFamily="2" charset="-122"/>
              <a:ea typeface="方正姚体" panose="02010601030101010101" pitchFamily="2" charset="-122"/>
              <a:cs typeface="华文细黑"/>
            </a:endParaRPr>
          </a:p>
        </p:txBody>
      </p:sp>
      <p:sp>
        <p:nvSpPr>
          <p:cNvPr id="213" name="object 71"/>
          <p:cNvSpPr/>
          <p:nvPr/>
        </p:nvSpPr>
        <p:spPr>
          <a:xfrm>
            <a:off x="8506968" y="947927"/>
            <a:ext cx="1844039" cy="335279"/>
          </a:xfrm>
          <a:prstGeom prst="rect">
            <a:avLst/>
          </a:prstGeom>
          <a:blipFill>
            <a:blip r:embed="rId27" cstate="print"/>
            <a:stretch>
              <a:fillRect/>
            </a:stretch>
          </a:blipFill>
        </p:spPr>
        <p:txBody>
          <a:bodyPr wrap="square" lIns="0" tIns="0" rIns="0" bIns="0" rtlCol="0"/>
          <a:lstStyle/>
          <a:p>
            <a:endParaRPr/>
          </a:p>
        </p:txBody>
      </p:sp>
      <p:sp>
        <p:nvSpPr>
          <p:cNvPr id="214" name="object 72"/>
          <p:cNvSpPr/>
          <p:nvPr/>
        </p:nvSpPr>
        <p:spPr>
          <a:xfrm>
            <a:off x="8601456" y="918972"/>
            <a:ext cx="899159" cy="341375"/>
          </a:xfrm>
          <a:prstGeom prst="rect">
            <a:avLst/>
          </a:prstGeom>
          <a:blipFill>
            <a:blip r:embed="rId28" cstate="print"/>
            <a:stretch>
              <a:fillRect/>
            </a:stretch>
          </a:blipFill>
        </p:spPr>
        <p:txBody>
          <a:bodyPr wrap="square" lIns="0" tIns="0" rIns="0" bIns="0" rtlCol="0"/>
          <a:lstStyle/>
          <a:p>
            <a:endParaRPr/>
          </a:p>
        </p:txBody>
      </p:sp>
      <p:sp>
        <p:nvSpPr>
          <p:cNvPr id="215" name="object 73"/>
          <p:cNvSpPr/>
          <p:nvPr/>
        </p:nvSpPr>
        <p:spPr>
          <a:xfrm>
            <a:off x="8562937" y="980719"/>
            <a:ext cx="1701800" cy="216535"/>
          </a:xfrm>
          <a:custGeom>
            <a:avLst/>
            <a:gdLst/>
            <a:ahLst/>
            <a:cxnLst/>
            <a:rect l="l" t="t" r="r" b="b"/>
            <a:pathLst>
              <a:path w="1701800" h="216534">
                <a:moveTo>
                  <a:pt x="0" y="216001"/>
                </a:moveTo>
                <a:lnTo>
                  <a:pt x="1701203" y="216001"/>
                </a:lnTo>
                <a:lnTo>
                  <a:pt x="1701203" y="0"/>
                </a:lnTo>
                <a:lnTo>
                  <a:pt x="0" y="0"/>
                </a:lnTo>
                <a:lnTo>
                  <a:pt x="0" y="216001"/>
                </a:lnTo>
                <a:close/>
              </a:path>
            </a:pathLst>
          </a:custGeom>
          <a:solidFill>
            <a:srgbClr val="00AF50"/>
          </a:solidFill>
        </p:spPr>
        <p:txBody>
          <a:bodyPr wrap="square" lIns="0" tIns="0" rIns="0" bIns="0" rtlCol="0"/>
          <a:lstStyle/>
          <a:p>
            <a:endParaRPr/>
          </a:p>
        </p:txBody>
      </p:sp>
      <p:sp>
        <p:nvSpPr>
          <p:cNvPr id="216" name="object 74"/>
          <p:cNvSpPr/>
          <p:nvPr/>
        </p:nvSpPr>
        <p:spPr>
          <a:xfrm>
            <a:off x="8538971" y="980719"/>
            <a:ext cx="1725295" cy="216535"/>
          </a:xfrm>
          <a:custGeom>
            <a:avLst/>
            <a:gdLst/>
            <a:ahLst/>
            <a:cxnLst/>
            <a:rect l="l" t="t" r="r" b="b"/>
            <a:pathLst>
              <a:path w="1725295" h="216534">
                <a:moveTo>
                  <a:pt x="0" y="216001"/>
                </a:moveTo>
                <a:lnTo>
                  <a:pt x="1725168" y="216001"/>
                </a:lnTo>
                <a:lnTo>
                  <a:pt x="1725168" y="0"/>
                </a:lnTo>
                <a:lnTo>
                  <a:pt x="0" y="0"/>
                </a:lnTo>
                <a:lnTo>
                  <a:pt x="0" y="216001"/>
                </a:lnTo>
                <a:close/>
              </a:path>
            </a:pathLst>
          </a:custGeom>
          <a:ln w="12699">
            <a:solidFill>
              <a:srgbClr val="A6A6A6"/>
            </a:solidFill>
          </a:ln>
        </p:spPr>
        <p:txBody>
          <a:bodyPr wrap="square" lIns="0" tIns="0" rIns="0" bIns="0" rtlCol="0"/>
          <a:lstStyle/>
          <a:p>
            <a:endParaRPr/>
          </a:p>
        </p:txBody>
      </p:sp>
      <p:sp>
        <p:nvSpPr>
          <p:cNvPr id="217" name="object 75"/>
          <p:cNvSpPr txBox="1"/>
          <p:nvPr/>
        </p:nvSpPr>
        <p:spPr>
          <a:xfrm>
            <a:off x="8707373" y="1004792"/>
            <a:ext cx="635000" cy="177800"/>
          </a:xfrm>
          <a:prstGeom prst="rect">
            <a:avLst/>
          </a:prstGeom>
        </p:spPr>
        <p:txBody>
          <a:bodyPr vert="horz" wrap="square" lIns="0" tIns="0" rIns="0" bIns="0" rtlCol="0">
            <a:spAutoFit/>
          </a:bodyPr>
          <a:lstStyle/>
          <a:p>
            <a:pPr marL="12700">
              <a:lnSpc>
                <a:spcPct val="100000"/>
              </a:lnSpc>
            </a:pPr>
            <a:r>
              <a:rPr sz="1200" dirty="0">
                <a:latin typeface="宋体"/>
                <a:cs typeface="宋体"/>
              </a:rPr>
              <a:t>环境监控</a:t>
            </a:r>
            <a:endParaRPr sz="1200">
              <a:latin typeface="宋体"/>
              <a:cs typeface="宋体"/>
            </a:endParaRPr>
          </a:p>
        </p:txBody>
      </p:sp>
      <p:sp>
        <p:nvSpPr>
          <p:cNvPr id="218" name="object 76"/>
          <p:cNvSpPr/>
          <p:nvPr/>
        </p:nvSpPr>
        <p:spPr>
          <a:xfrm>
            <a:off x="8274939" y="980719"/>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solidFill>
            <a:srgbClr val="7E7E7E"/>
          </a:solidFill>
        </p:spPr>
        <p:txBody>
          <a:bodyPr wrap="square" lIns="0" tIns="0" rIns="0" bIns="0" rtlCol="0"/>
          <a:lstStyle/>
          <a:p>
            <a:endParaRPr/>
          </a:p>
        </p:txBody>
      </p:sp>
      <p:sp>
        <p:nvSpPr>
          <p:cNvPr id="219" name="object 77"/>
          <p:cNvSpPr/>
          <p:nvPr/>
        </p:nvSpPr>
        <p:spPr>
          <a:xfrm>
            <a:off x="8274939" y="980719"/>
            <a:ext cx="288290" cy="216535"/>
          </a:xfrm>
          <a:custGeom>
            <a:avLst/>
            <a:gdLst/>
            <a:ahLst/>
            <a:cxnLst/>
            <a:rect l="l" t="t" r="r" b="b"/>
            <a:pathLst>
              <a:path w="288290" h="216534">
                <a:moveTo>
                  <a:pt x="0" y="216001"/>
                </a:moveTo>
                <a:lnTo>
                  <a:pt x="287997" y="216001"/>
                </a:lnTo>
                <a:lnTo>
                  <a:pt x="287997" y="0"/>
                </a:lnTo>
                <a:lnTo>
                  <a:pt x="0" y="0"/>
                </a:lnTo>
                <a:lnTo>
                  <a:pt x="0" y="216001"/>
                </a:lnTo>
                <a:close/>
              </a:path>
            </a:pathLst>
          </a:custGeom>
          <a:ln w="12700">
            <a:solidFill>
              <a:srgbClr val="7E7E7E"/>
            </a:solidFill>
          </a:ln>
        </p:spPr>
        <p:txBody>
          <a:bodyPr wrap="square" lIns="0" tIns="0" rIns="0" bIns="0" rtlCol="0"/>
          <a:lstStyle/>
          <a:p>
            <a:endParaRPr/>
          </a:p>
        </p:txBody>
      </p:sp>
      <p:sp>
        <p:nvSpPr>
          <p:cNvPr id="220" name="object 78"/>
          <p:cNvSpPr txBox="1"/>
          <p:nvPr/>
        </p:nvSpPr>
        <p:spPr>
          <a:xfrm>
            <a:off x="8374760" y="992753"/>
            <a:ext cx="97790" cy="186055"/>
          </a:xfrm>
          <a:prstGeom prst="rect">
            <a:avLst/>
          </a:prstGeom>
        </p:spPr>
        <p:txBody>
          <a:bodyPr vert="horz" wrap="square" lIns="0" tIns="0" rIns="0" bIns="0" rtlCol="0">
            <a:spAutoFit/>
          </a:bodyPr>
          <a:lstStyle/>
          <a:p>
            <a:pPr marL="12700">
              <a:lnSpc>
                <a:spcPct val="100000"/>
              </a:lnSpc>
            </a:pPr>
            <a:r>
              <a:rPr sz="1250" i="1" spc="-25" dirty="0">
                <a:solidFill>
                  <a:srgbClr val="FFFFFF"/>
                </a:solidFill>
                <a:latin typeface="Malgun Gothic"/>
                <a:cs typeface="Malgun Gothic"/>
              </a:rPr>
              <a:t>c</a:t>
            </a:r>
            <a:endParaRPr sz="1250">
              <a:latin typeface="Malgun Gothic"/>
              <a:cs typeface="Malgun Gothic"/>
            </a:endParaRPr>
          </a:p>
        </p:txBody>
      </p:sp>
      <p:sp>
        <p:nvSpPr>
          <p:cNvPr id="221" name="object 79"/>
          <p:cNvSpPr/>
          <p:nvPr/>
        </p:nvSpPr>
        <p:spPr>
          <a:xfrm>
            <a:off x="8422640" y="1457197"/>
            <a:ext cx="1540128" cy="1791335"/>
          </a:xfrm>
          <a:prstGeom prst="rect">
            <a:avLst/>
          </a:prstGeom>
          <a:blipFill>
            <a:blip r:embed="rId29" cstate="print"/>
            <a:stretch>
              <a:fillRect/>
            </a:stretch>
          </a:blipFill>
        </p:spPr>
        <p:txBody>
          <a:bodyPr wrap="square" lIns="0" tIns="0" rIns="0" bIns="0" rtlCol="0"/>
          <a:lstStyle/>
          <a:p>
            <a:endParaRPr/>
          </a:p>
        </p:txBody>
      </p:sp>
      <p:sp>
        <p:nvSpPr>
          <p:cNvPr id="222" name="object 80"/>
          <p:cNvSpPr/>
          <p:nvPr/>
        </p:nvSpPr>
        <p:spPr>
          <a:xfrm>
            <a:off x="10049891" y="1457197"/>
            <a:ext cx="1792985" cy="1781428"/>
          </a:xfrm>
          <a:prstGeom prst="rect">
            <a:avLst/>
          </a:prstGeom>
          <a:blipFill>
            <a:blip r:embed="rId30" cstate="print"/>
            <a:stretch>
              <a:fillRect/>
            </a:stretch>
          </a:blipFill>
        </p:spPr>
        <p:txBody>
          <a:bodyPr wrap="square" lIns="0" tIns="0" rIns="0" bIns="0" rtlCol="0"/>
          <a:lstStyle/>
          <a:p>
            <a:endParaRPr/>
          </a:p>
        </p:txBody>
      </p:sp>
      <p:sp>
        <p:nvSpPr>
          <p:cNvPr id="223" name="object 81"/>
          <p:cNvSpPr txBox="1"/>
          <p:nvPr/>
        </p:nvSpPr>
        <p:spPr>
          <a:xfrm>
            <a:off x="10570591" y="3379144"/>
            <a:ext cx="739140" cy="203835"/>
          </a:xfrm>
          <a:prstGeom prst="rect">
            <a:avLst/>
          </a:prstGeom>
        </p:spPr>
        <p:txBody>
          <a:bodyPr vert="horz" wrap="square" lIns="0" tIns="0" rIns="0" bIns="0" rtlCol="0">
            <a:spAutoFit/>
          </a:bodyPr>
          <a:lstStyle/>
          <a:p>
            <a:pPr marL="12700">
              <a:lnSpc>
                <a:spcPct val="100000"/>
              </a:lnSpc>
            </a:pPr>
            <a:r>
              <a:rPr sz="1400" dirty="0">
                <a:latin typeface="宋体"/>
                <a:cs typeface="宋体"/>
              </a:rPr>
              <a:t>土壤监测</a:t>
            </a:r>
            <a:endParaRPr sz="1400">
              <a:latin typeface="宋体"/>
              <a:cs typeface="宋体"/>
            </a:endParaRPr>
          </a:p>
        </p:txBody>
      </p:sp>
      <p:sp>
        <p:nvSpPr>
          <p:cNvPr id="224" name="object 82"/>
          <p:cNvSpPr txBox="1"/>
          <p:nvPr/>
        </p:nvSpPr>
        <p:spPr>
          <a:xfrm>
            <a:off x="8893556" y="3403020"/>
            <a:ext cx="560705" cy="203835"/>
          </a:xfrm>
          <a:prstGeom prst="rect">
            <a:avLst/>
          </a:prstGeom>
        </p:spPr>
        <p:txBody>
          <a:bodyPr vert="horz" wrap="square" lIns="0" tIns="0" rIns="0" bIns="0" rtlCol="0">
            <a:spAutoFit/>
          </a:bodyPr>
          <a:lstStyle/>
          <a:p>
            <a:pPr marL="12700">
              <a:lnSpc>
                <a:spcPct val="100000"/>
              </a:lnSpc>
            </a:pPr>
            <a:r>
              <a:rPr sz="1400" dirty="0">
                <a:latin typeface="宋体"/>
                <a:cs typeface="宋体"/>
              </a:rPr>
              <a:t>气象站</a:t>
            </a:r>
            <a:endParaRPr sz="1400">
              <a:latin typeface="宋体"/>
              <a:cs typeface="宋体"/>
            </a:endParaRPr>
          </a:p>
        </p:txBody>
      </p:sp>
      <p:sp>
        <p:nvSpPr>
          <p:cNvPr id="225" name="object 83"/>
          <p:cNvSpPr txBox="1"/>
          <p:nvPr/>
        </p:nvSpPr>
        <p:spPr>
          <a:xfrm>
            <a:off x="10024998" y="3938182"/>
            <a:ext cx="1849755" cy="2246769"/>
          </a:xfrm>
          <a:prstGeom prst="rect">
            <a:avLst/>
          </a:prstGeom>
        </p:spPr>
        <p:txBody>
          <a:bodyPr vert="horz" wrap="square" lIns="0" tIns="0" rIns="0" bIns="0" rtlCol="0">
            <a:spAutoFit/>
          </a:bodyPr>
          <a:lstStyle/>
          <a:p>
            <a:pPr marL="12700" marR="5080">
              <a:lnSpc>
                <a:spcPct val="100000"/>
              </a:lnSpc>
            </a:pPr>
            <a:r>
              <a:rPr sz="1800" b="1" spc="0" dirty="0">
                <a:latin typeface="方正姚体" panose="02010601030101010101" pitchFamily="2" charset="-122"/>
                <a:ea typeface="方正姚体" panose="02010601030101010101" pitchFamily="2" charset="-122"/>
                <a:cs typeface="华文细黑"/>
              </a:rPr>
              <a:t>业务特</a:t>
            </a:r>
            <a:r>
              <a:rPr sz="1800" b="1" spc="-5" dirty="0">
                <a:latin typeface="方正姚体" panose="02010601030101010101" pitchFamily="2" charset="-122"/>
                <a:ea typeface="方正姚体" panose="02010601030101010101" pitchFamily="2" charset="-122"/>
                <a:cs typeface="华文细黑"/>
              </a:rPr>
              <a:t>点： </a:t>
            </a:r>
            <a:endParaRPr lang="en-US" sz="1800" b="1"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10" dirty="0" err="1" smtClean="0">
                <a:latin typeface="方正姚体" panose="02010601030101010101" pitchFamily="2" charset="-122"/>
                <a:ea typeface="方正姚体" panose="02010601030101010101" pitchFamily="2" charset="-122"/>
                <a:cs typeface="华文细黑"/>
              </a:rPr>
              <a:t>高率小包业务为主</a:t>
            </a:r>
            <a:r>
              <a:rPr sz="1600" spc="-10" dirty="0" smtClean="0">
                <a:latin typeface="方正姚体" panose="02010601030101010101" pitchFamily="2" charset="-122"/>
                <a:ea typeface="方正姚体" panose="02010601030101010101" pitchFamily="2" charset="-122"/>
                <a:cs typeface="华文细黑"/>
              </a:rPr>
              <a:t> </a:t>
            </a:r>
            <a:r>
              <a:rPr sz="1600" spc="-5" dirty="0" err="1">
                <a:latin typeface="方正姚体" panose="02010601030101010101" pitchFamily="2" charset="-122"/>
                <a:ea typeface="方正姚体" panose="02010601030101010101" pitchFamily="2" charset="-122"/>
                <a:cs typeface="华文细黑"/>
              </a:rPr>
              <a:t>移动性</a:t>
            </a:r>
            <a:r>
              <a:rPr sz="1600" spc="-5" dirty="0" err="1" smtClean="0">
                <a:latin typeface="方正姚体" panose="02010601030101010101" pitchFamily="2" charset="-122"/>
                <a:ea typeface="方正姚体" panose="02010601030101010101" pitchFamily="2" charset="-122"/>
                <a:cs typeface="华文细黑"/>
              </a:rPr>
              <a:t>：不要求</a:t>
            </a:r>
            <a:r>
              <a:rPr sz="1600" spc="-5" dirty="0" smtClean="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时延：不敏感</a:t>
            </a:r>
            <a:r>
              <a:rPr sz="1600" spc="-5" dirty="0" smtClean="0">
                <a:latin typeface="方正姚体" panose="02010601030101010101" pitchFamily="2" charset="-122"/>
                <a:ea typeface="方正姚体" panose="02010601030101010101" pitchFamily="2" charset="-122"/>
                <a:cs typeface="华文细黑"/>
              </a:rPr>
              <a:t> </a:t>
            </a:r>
            <a:endParaRPr lang="en-US" sz="1600" spc="-5" dirty="0" smtClean="0">
              <a:latin typeface="方正姚体" panose="02010601030101010101" pitchFamily="2" charset="-122"/>
              <a:ea typeface="方正姚体" panose="02010601030101010101" pitchFamily="2" charset="-122"/>
              <a:cs typeface="华文细黑"/>
            </a:endParaRPr>
          </a:p>
          <a:p>
            <a:pPr marL="12700" marR="5080">
              <a:lnSpc>
                <a:spcPct val="100000"/>
              </a:lnSpc>
            </a:pPr>
            <a:r>
              <a:rPr sz="1600" spc="-5" dirty="0" err="1" smtClean="0">
                <a:latin typeface="方正姚体" panose="02010601030101010101" pitchFamily="2" charset="-122"/>
                <a:ea typeface="方正姚体" panose="02010601030101010101" pitchFamily="2" charset="-122"/>
                <a:cs typeface="华文细黑"/>
              </a:rPr>
              <a:t>能耗</a:t>
            </a:r>
            <a:r>
              <a:rPr sz="1600" spc="-5" dirty="0" err="1">
                <a:latin typeface="方正姚体" panose="02010601030101010101" pitchFamily="2" charset="-122"/>
                <a:ea typeface="方正姚体" panose="02010601030101010101" pitchFamily="2" charset="-122"/>
                <a:cs typeface="华文细黑"/>
              </a:rPr>
              <a:t>：不敏感（太阳</a:t>
            </a:r>
            <a:r>
              <a:rPr sz="1600" spc="-5" dirty="0">
                <a:latin typeface="方正姚体" panose="02010601030101010101" pitchFamily="2" charset="-122"/>
                <a:ea typeface="方正姚体" panose="02010601030101010101" pitchFamily="2" charset="-122"/>
                <a:cs typeface="华文细黑"/>
              </a:rPr>
              <a:t> 能）</a:t>
            </a:r>
            <a:endParaRPr sz="1600" dirty="0">
              <a:latin typeface="方正姚体" panose="02010601030101010101" pitchFamily="2" charset="-122"/>
              <a:ea typeface="方正姚体" panose="02010601030101010101" pitchFamily="2" charset="-122"/>
              <a:cs typeface="华文细黑"/>
            </a:endParaRPr>
          </a:p>
          <a:p>
            <a:pPr marL="12700" marR="562610" algn="just">
              <a:lnSpc>
                <a:spcPct val="100000"/>
              </a:lnSpc>
            </a:pPr>
            <a:r>
              <a:rPr sz="1600" spc="-5" dirty="0" err="1">
                <a:latin typeface="方正姚体" panose="02010601030101010101" pitchFamily="2" charset="-122"/>
                <a:ea typeface="方正姚体" panose="02010601030101010101" pitchFamily="2" charset="-122"/>
                <a:cs typeface="华文细黑"/>
              </a:rPr>
              <a:t>成本</a:t>
            </a:r>
            <a:r>
              <a:rPr sz="1600" spc="-5" dirty="0" err="1" smtClean="0">
                <a:latin typeface="方正姚体" panose="02010601030101010101" pitchFamily="2" charset="-122"/>
                <a:ea typeface="方正姚体" panose="02010601030101010101" pitchFamily="2" charset="-122"/>
                <a:cs typeface="华文细黑"/>
              </a:rPr>
              <a:t>：不敏感</a:t>
            </a:r>
            <a:r>
              <a:rPr sz="1600" spc="-5" dirty="0" smtClean="0">
                <a:latin typeface="方正姚体" panose="02010601030101010101" pitchFamily="2" charset="-122"/>
                <a:ea typeface="方正姚体" panose="02010601030101010101" pitchFamily="2" charset="-122"/>
                <a:cs typeface="华文细黑"/>
              </a:rPr>
              <a:t> </a:t>
            </a:r>
            <a:r>
              <a:rPr sz="1600" spc="-10" dirty="0">
                <a:latin typeface="方正姚体" panose="02010601030101010101" pitchFamily="2" charset="-122"/>
                <a:ea typeface="方正姚体" panose="02010601030101010101" pitchFamily="2" charset="-122"/>
                <a:cs typeface="华文细黑"/>
              </a:rPr>
              <a:t>可靠性</a:t>
            </a:r>
            <a:r>
              <a:rPr sz="1600" spc="-5" dirty="0">
                <a:latin typeface="方正姚体" panose="02010601030101010101" pitchFamily="2" charset="-122"/>
                <a:ea typeface="方正姚体" panose="02010601030101010101" pitchFamily="2" charset="-122"/>
                <a:cs typeface="华文细黑"/>
              </a:rPr>
              <a:t>：</a:t>
            </a:r>
            <a:r>
              <a:rPr sz="1600" spc="5" dirty="0">
                <a:latin typeface="方正姚体" panose="02010601030101010101" pitchFamily="2" charset="-122"/>
                <a:ea typeface="方正姚体" panose="02010601030101010101" pitchFamily="2" charset="-122"/>
                <a:cs typeface="华文细黑"/>
              </a:rPr>
              <a:t> </a:t>
            </a:r>
            <a:r>
              <a:rPr sz="1600" spc="-5" dirty="0">
                <a:latin typeface="方正姚体" panose="02010601030101010101" pitchFamily="2" charset="-122"/>
                <a:ea typeface="方正姚体" panose="02010601030101010101" pitchFamily="2" charset="-122"/>
                <a:cs typeface="华文细黑"/>
              </a:rPr>
              <a:t>&gt;90 </a:t>
            </a:r>
            <a:r>
              <a:rPr sz="1600" spc="-5" dirty="0" err="1">
                <a:latin typeface="方正姚体" panose="02010601030101010101" pitchFamily="2" charset="-122"/>
                <a:ea typeface="方正姚体" panose="02010601030101010101" pitchFamily="2" charset="-122"/>
                <a:cs typeface="华文细黑"/>
              </a:rPr>
              <a:t>定位</a:t>
            </a:r>
            <a:r>
              <a:rPr sz="1600" spc="-5" dirty="0" err="1" smtClean="0">
                <a:latin typeface="方正姚体" panose="02010601030101010101" pitchFamily="2" charset="-122"/>
                <a:ea typeface="方正姚体" panose="02010601030101010101" pitchFamily="2" charset="-122"/>
                <a:cs typeface="华文细黑"/>
              </a:rPr>
              <a:t>：要求</a:t>
            </a:r>
            <a:endParaRPr sz="1600" dirty="0">
              <a:latin typeface="方正姚体" panose="02010601030101010101" pitchFamily="2" charset="-122"/>
              <a:ea typeface="方正姚体" panose="02010601030101010101" pitchFamily="2" charset="-122"/>
              <a:cs typeface="华文细黑"/>
            </a:endParaRPr>
          </a:p>
        </p:txBody>
      </p:sp>
      <p:grpSp>
        <p:nvGrpSpPr>
          <p:cNvPr id="4" name="组合 5"/>
          <p:cNvGrpSpPr/>
          <p:nvPr/>
        </p:nvGrpSpPr>
        <p:grpSpPr>
          <a:xfrm>
            <a:off x="8172957" y="3945166"/>
            <a:ext cx="1528445" cy="1248286"/>
            <a:chOff x="8172957" y="3945166"/>
            <a:chExt cx="1528445" cy="1248286"/>
          </a:xfrm>
        </p:grpSpPr>
        <p:sp>
          <p:nvSpPr>
            <p:cNvPr id="226" name="object 84"/>
            <p:cNvSpPr txBox="1"/>
            <p:nvPr/>
          </p:nvSpPr>
          <p:spPr>
            <a:xfrm>
              <a:off x="8172957" y="3945166"/>
              <a:ext cx="1172845" cy="276999"/>
            </a:xfrm>
            <a:prstGeom prst="rect">
              <a:avLst/>
            </a:prstGeom>
          </p:spPr>
          <p:txBody>
            <a:bodyPr vert="horz" wrap="square" lIns="0" tIns="0" rIns="0" bIns="0" rtlCol="0">
              <a:spAutoFit/>
            </a:bodyPr>
            <a:lstStyle/>
            <a:p>
              <a:pPr marL="12700">
                <a:lnSpc>
                  <a:spcPct val="100000"/>
                </a:lnSpc>
              </a:pPr>
              <a:r>
                <a:rPr sz="1800" b="1" spc="0" dirty="0">
                  <a:latin typeface="方正姚体" panose="02010601030101010101" pitchFamily="2" charset="-122"/>
                  <a:ea typeface="方正姚体" panose="02010601030101010101" pitchFamily="2" charset="-122"/>
                  <a:cs typeface="华文细黑"/>
                </a:rPr>
                <a:t>行业应</a:t>
              </a:r>
              <a:r>
                <a:rPr sz="1800" b="1" spc="-5" dirty="0">
                  <a:latin typeface="方正姚体" panose="02010601030101010101" pitchFamily="2" charset="-122"/>
                  <a:ea typeface="方正姚体" panose="02010601030101010101" pitchFamily="2" charset="-122"/>
                  <a:cs typeface="华文细黑"/>
                </a:rPr>
                <a:t>用：</a:t>
              </a:r>
              <a:endParaRPr sz="1800" dirty="0">
                <a:latin typeface="方正姚体" panose="02010601030101010101" pitchFamily="2" charset="-122"/>
                <a:ea typeface="方正姚体" panose="02010601030101010101" pitchFamily="2" charset="-122"/>
                <a:cs typeface="华文细黑"/>
              </a:endParaRPr>
            </a:p>
          </p:txBody>
        </p:sp>
        <p:sp>
          <p:nvSpPr>
            <p:cNvPr id="227" name="object 85"/>
            <p:cNvSpPr txBox="1"/>
            <p:nvPr/>
          </p:nvSpPr>
          <p:spPr>
            <a:xfrm>
              <a:off x="8172957" y="4208567"/>
              <a:ext cx="1528445" cy="984885"/>
            </a:xfrm>
            <a:prstGeom prst="rect">
              <a:avLst/>
            </a:prstGeom>
          </p:spPr>
          <p:txBody>
            <a:bodyPr vert="horz" wrap="square" lIns="0" tIns="0" rIns="0" bIns="0" rtlCol="0">
              <a:spAutoFit/>
            </a:bodyPr>
            <a:lstStyle/>
            <a:p>
              <a:pPr marR="5080" algn="just">
                <a:lnSpc>
                  <a:spcPct val="100000"/>
                </a:lnSpc>
              </a:pPr>
              <a:r>
                <a:rPr sz="1600" spc="-5" dirty="0" err="1" smtClean="0">
                  <a:latin typeface="方正姚体" panose="02010601030101010101" pitchFamily="2" charset="-122"/>
                  <a:ea typeface="方正姚体" panose="02010601030101010101" pitchFamily="2" charset="-122"/>
                  <a:cs typeface="华文细黑"/>
                </a:rPr>
                <a:t>监测风速</a:t>
              </a:r>
              <a:r>
                <a:rPr sz="1600" spc="-5" dirty="0" err="1">
                  <a:latin typeface="方正姚体" panose="02010601030101010101" pitchFamily="2" charset="-122"/>
                  <a:ea typeface="方正姚体" panose="02010601030101010101" pitchFamily="2" charset="-122"/>
                  <a:cs typeface="华文细黑"/>
                </a:rPr>
                <a:t>、风</a:t>
              </a:r>
              <a:r>
                <a:rPr sz="1600" spc="-5" dirty="0">
                  <a:latin typeface="方正姚体" panose="02010601030101010101" pitchFamily="2" charset="-122"/>
                  <a:ea typeface="方正姚体" panose="02010601030101010101" pitchFamily="2" charset="-122"/>
                  <a:cs typeface="华文细黑"/>
                </a:rPr>
                <a:t> </a:t>
              </a:r>
              <a:r>
                <a:rPr sz="1600" spc="-10" dirty="0">
                  <a:latin typeface="方正姚体" panose="02010601030101010101" pitchFamily="2" charset="-122"/>
                  <a:ea typeface="方正姚体" panose="02010601030101010101" pitchFamily="2" charset="-122"/>
                  <a:cs typeface="华文细黑"/>
                </a:rPr>
                <a:t>向、温度、湿 </a:t>
              </a:r>
              <a:r>
                <a:rPr sz="1600" spc="-5" dirty="0">
                  <a:latin typeface="方正姚体" panose="02010601030101010101" pitchFamily="2" charset="-122"/>
                  <a:ea typeface="方正姚体" panose="02010601030101010101" pitchFamily="2" charset="-122"/>
                  <a:cs typeface="华文细黑"/>
                </a:rPr>
                <a:t>度、雨量、雨 </a:t>
              </a:r>
              <a:r>
                <a:rPr sz="1600" spc="-5" dirty="0" err="1">
                  <a:latin typeface="方正姚体" panose="02010601030101010101" pitchFamily="2" charset="-122"/>
                  <a:ea typeface="方正姚体" panose="02010601030101010101" pitchFamily="2" charset="-122"/>
                  <a:cs typeface="华文细黑"/>
                </a:rPr>
                <a:t>强、</a:t>
              </a:r>
              <a:r>
                <a:rPr sz="1600" spc="-5" dirty="0" err="1" smtClean="0">
                  <a:latin typeface="方正姚体" panose="02010601030101010101" pitchFamily="2" charset="-122"/>
                  <a:ea typeface="方正姚体" panose="02010601030101010101" pitchFamily="2" charset="-122"/>
                  <a:cs typeface="华文细黑"/>
                </a:rPr>
                <a:t>土壤温度等信息</a:t>
              </a:r>
              <a:endParaRPr sz="1600" dirty="0">
                <a:latin typeface="方正姚体" panose="02010601030101010101" pitchFamily="2" charset="-122"/>
                <a:ea typeface="方正姚体" panose="02010601030101010101" pitchFamily="2" charset="-122"/>
                <a:cs typeface="华文细黑"/>
              </a:endParaRPr>
            </a:p>
          </p:txBody>
        </p:sp>
      </p:grpSp>
    </p:spTree>
    <p:extLst>
      <p:ext uri="{BB962C8B-B14F-4D97-AF65-F5344CB8AC3E}">
        <p14:creationId xmlns:p14="http://schemas.microsoft.com/office/powerpoint/2010/main" val="42811156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spc="-5" dirty="0" smtClean="0">
                <a:latin typeface="微软雅黑" panose="020B0503020204020204" pitchFamily="34" charset="-122"/>
                <a:ea typeface="微软雅黑" panose="020B0503020204020204" pitchFamily="34" charset="-122"/>
              </a:rPr>
              <a:t>NB-</a:t>
            </a:r>
            <a:r>
              <a:rPr lang="en-US" altLang="zh-CN" sz="2800" spc="-5" dirty="0" err="1" smtClean="0">
                <a:latin typeface="微软雅黑" panose="020B0503020204020204" pitchFamily="34" charset="-122"/>
                <a:ea typeface="微软雅黑" panose="020B0503020204020204" pitchFamily="34" charset="-122"/>
              </a:rPr>
              <a:t>IoT</a:t>
            </a:r>
            <a:r>
              <a:rPr lang="zh-CN" altLang="en-US" sz="2800" spc="-5" dirty="0" smtClean="0">
                <a:latin typeface="微软雅黑" panose="020B0503020204020204" pitchFamily="34" charset="-122"/>
                <a:ea typeface="微软雅黑" panose="020B0503020204020204" pitchFamily="34" charset="-122"/>
              </a:rPr>
              <a:t>智能停车解决方案典型组网架构</a:t>
            </a:r>
            <a:endParaRPr lang="zh-CN" altLang="en-US" sz="2800" dirty="0" smtClean="0">
              <a:latin typeface="微软雅黑" panose="020B0503020204020204" pitchFamily="34" charset="-122"/>
              <a:ea typeface="微软雅黑" panose="020B0503020204020204" pitchFamily="34" charset="-122"/>
            </a:endParaRPr>
          </a:p>
        </p:txBody>
      </p:sp>
      <p:grpSp>
        <p:nvGrpSpPr>
          <p:cNvPr id="2" name="组合 3"/>
          <p:cNvGrpSpPr/>
          <p:nvPr/>
        </p:nvGrpSpPr>
        <p:grpSpPr>
          <a:xfrm>
            <a:off x="97333" y="1008230"/>
            <a:ext cx="11969394" cy="5262569"/>
            <a:chOff x="97333" y="1008230"/>
            <a:chExt cx="11969394" cy="5262569"/>
          </a:xfrm>
        </p:grpSpPr>
        <p:grpSp>
          <p:nvGrpSpPr>
            <p:cNvPr id="3" name="组合 1"/>
            <p:cNvGrpSpPr/>
            <p:nvPr/>
          </p:nvGrpSpPr>
          <p:grpSpPr>
            <a:xfrm>
              <a:off x="97333" y="1008230"/>
              <a:ext cx="11969394" cy="5262569"/>
              <a:chOff x="187553" y="927804"/>
              <a:chExt cx="11969394" cy="5262569"/>
            </a:xfrm>
          </p:grpSpPr>
          <p:sp>
            <p:nvSpPr>
              <p:cNvPr id="150" name="object 2"/>
              <p:cNvSpPr/>
              <p:nvPr/>
            </p:nvSpPr>
            <p:spPr>
              <a:xfrm>
                <a:off x="250063" y="2733814"/>
                <a:ext cx="11825605" cy="3375660"/>
              </a:xfrm>
              <a:custGeom>
                <a:avLst/>
                <a:gdLst/>
                <a:ahLst/>
                <a:cxnLst/>
                <a:rect l="l" t="t" r="r" b="b"/>
                <a:pathLst>
                  <a:path w="11825605" h="3375660">
                    <a:moveTo>
                      <a:pt x="0" y="3375279"/>
                    </a:moveTo>
                    <a:lnTo>
                      <a:pt x="11825097" y="3375279"/>
                    </a:lnTo>
                    <a:lnTo>
                      <a:pt x="11825097" y="0"/>
                    </a:lnTo>
                    <a:lnTo>
                      <a:pt x="0" y="0"/>
                    </a:lnTo>
                    <a:lnTo>
                      <a:pt x="0" y="3375279"/>
                    </a:lnTo>
                    <a:close/>
                  </a:path>
                </a:pathLst>
              </a:custGeom>
              <a:solidFill>
                <a:srgbClr val="D9D9D9"/>
              </a:solidFill>
            </p:spPr>
            <p:txBody>
              <a:bodyPr wrap="square" lIns="0" tIns="0" rIns="0" bIns="0" rtlCol="0"/>
              <a:lstStyle/>
              <a:p>
                <a:endParaRPr/>
              </a:p>
            </p:txBody>
          </p:sp>
          <p:sp>
            <p:nvSpPr>
              <p:cNvPr id="151" name="object 3"/>
              <p:cNvSpPr/>
              <p:nvPr/>
            </p:nvSpPr>
            <p:spPr>
              <a:xfrm>
                <a:off x="7815833" y="1542288"/>
                <a:ext cx="967105" cy="1905"/>
              </a:xfrm>
              <a:custGeom>
                <a:avLst/>
                <a:gdLst/>
                <a:ahLst/>
                <a:cxnLst/>
                <a:rect l="l" t="t" r="r" b="b"/>
                <a:pathLst>
                  <a:path w="967104" h="1905">
                    <a:moveTo>
                      <a:pt x="0" y="0"/>
                    </a:moveTo>
                    <a:lnTo>
                      <a:pt x="967105" y="1397"/>
                    </a:lnTo>
                  </a:path>
                </a:pathLst>
              </a:custGeom>
              <a:ln w="19050">
                <a:solidFill>
                  <a:srgbClr val="7E7E7E"/>
                </a:solidFill>
              </a:ln>
            </p:spPr>
            <p:txBody>
              <a:bodyPr wrap="square" lIns="0" tIns="0" rIns="0" bIns="0" rtlCol="0"/>
              <a:lstStyle/>
              <a:p>
                <a:endParaRPr/>
              </a:p>
            </p:txBody>
          </p:sp>
          <p:sp>
            <p:nvSpPr>
              <p:cNvPr id="152" name="object 4"/>
              <p:cNvSpPr/>
              <p:nvPr/>
            </p:nvSpPr>
            <p:spPr>
              <a:xfrm>
                <a:off x="5638927" y="1543430"/>
                <a:ext cx="1216025" cy="635"/>
              </a:xfrm>
              <a:custGeom>
                <a:avLst/>
                <a:gdLst/>
                <a:ahLst/>
                <a:cxnLst/>
                <a:rect l="l" t="t" r="r" b="b"/>
                <a:pathLst>
                  <a:path w="1216025" h="634">
                    <a:moveTo>
                      <a:pt x="0" y="0"/>
                    </a:moveTo>
                    <a:lnTo>
                      <a:pt x="1216025" y="254"/>
                    </a:lnTo>
                  </a:path>
                </a:pathLst>
              </a:custGeom>
              <a:ln w="19050">
                <a:solidFill>
                  <a:srgbClr val="7E7E7E"/>
                </a:solidFill>
              </a:ln>
            </p:spPr>
            <p:txBody>
              <a:bodyPr wrap="square" lIns="0" tIns="0" rIns="0" bIns="0" rtlCol="0"/>
              <a:lstStyle/>
              <a:p>
                <a:endParaRPr/>
              </a:p>
            </p:txBody>
          </p:sp>
          <p:sp>
            <p:nvSpPr>
              <p:cNvPr id="153" name="object 5"/>
              <p:cNvSpPr/>
              <p:nvPr/>
            </p:nvSpPr>
            <p:spPr>
              <a:xfrm>
                <a:off x="508723" y="1705355"/>
                <a:ext cx="2766060" cy="771525"/>
              </a:xfrm>
              <a:custGeom>
                <a:avLst/>
                <a:gdLst/>
                <a:ahLst/>
                <a:cxnLst/>
                <a:rect l="l" t="t" r="r" b="b"/>
                <a:pathLst>
                  <a:path w="2766060" h="771525">
                    <a:moveTo>
                      <a:pt x="1382687" y="0"/>
                    </a:moveTo>
                    <a:lnTo>
                      <a:pt x="1269286" y="1278"/>
                    </a:lnTo>
                    <a:lnTo>
                      <a:pt x="1158410" y="5049"/>
                    </a:lnTo>
                    <a:lnTo>
                      <a:pt x="1050415" y="11211"/>
                    </a:lnTo>
                    <a:lnTo>
                      <a:pt x="945655" y="19666"/>
                    </a:lnTo>
                    <a:lnTo>
                      <a:pt x="844487" y="30315"/>
                    </a:lnTo>
                    <a:lnTo>
                      <a:pt x="747267" y="43057"/>
                    </a:lnTo>
                    <a:lnTo>
                      <a:pt x="654351" y="57795"/>
                    </a:lnTo>
                    <a:lnTo>
                      <a:pt x="566094" y="74428"/>
                    </a:lnTo>
                    <a:lnTo>
                      <a:pt x="482853" y="92856"/>
                    </a:lnTo>
                    <a:lnTo>
                      <a:pt x="404983" y="112982"/>
                    </a:lnTo>
                    <a:lnTo>
                      <a:pt x="332841" y="134705"/>
                    </a:lnTo>
                    <a:lnTo>
                      <a:pt x="266781" y="157926"/>
                    </a:lnTo>
                    <a:lnTo>
                      <a:pt x="207161" y="182545"/>
                    </a:lnTo>
                    <a:lnTo>
                      <a:pt x="154335" y="208464"/>
                    </a:lnTo>
                    <a:lnTo>
                      <a:pt x="108660" y="235583"/>
                    </a:lnTo>
                    <a:lnTo>
                      <a:pt x="70491" y="263802"/>
                    </a:lnTo>
                    <a:lnTo>
                      <a:pt x="40185" y="293022"/>
                    </a:lnTo>
                    <a:lnTo>
                      <a:pt x="4583" y="354070"/>
                    </a:lnTo>
                    <a:lnTo>
                      <a:pt x="0" y="385699"/>
                    </a:lnTo>
                    <a:lnTo>
                      <a:pt x="4583" y="417327"/>
                    </a:lnTo>
                    <a:lnTo>
                      <a:pt x="40185" y="478375"/>
                    </a:lnTo>
                    <a:lnTo>
                      <a:pt x="70491" y="507595"/>
                    </a:lnTo>
                    <a:lnTo>
                      <a:pt x="108660" y="535814"/>
                    </a:lnTo>
                    <a:lnTo>
                      <a:pt x="154335" y="562933"/>
                    </a:lnTo>
                    <a:lnTo>
                      <a:pt x="207161" y="588852"/>
                    </a:lnTo>
                    <a:lnTo>
                      <a:pt x="266781" y="613471"/>
                    </a:lnTo>
                    <a:lnTo>
                      <a:pt x="332841" y="636692"/>
                    </a:lnTo>
                    <a:lnTo>
                      <a:pt x="404983" y="658415"/>
                    </a:lnTo>
                    <a:lnTo>
                      <a:pt x="482853" y="678541"/>
                    </a:lnTo>
                    <a:lnTo>
                      <a:pt x="566094" y="696969"/>
                    </a:lnTo>
                    <a:lnTo>
                      <a:pt x="654351" y="713602"/>
                    </a:lnTo>
                    <a:lnTo>
                      <a:pt x="747267" y="728340"/>
                    </a:lnTo>
                    <a:lnTo>
                      <a:pt x="844487" y="741082"/>
                    </a:lnTo>
                    <a:lnTo>
                      <a:pt x="945655" y="751731"/>
                    </a:lnTo>
                    <a:lnTo>
                      <a:pt x="1050415" y="760186"/>
                    </a:lnTo>
                    <a:lnTo>
                      <a:pt x="1158410" y="766348"/>
                    </a:lnTo>
                    <a:lnTo>
                      <a:pt x="1269286" y="770119"/>
                    </a:lnTo>
                    <a:lnTo>
                      <a:pt x="1382687" y="771398"/>
                    </a:lnTo>
                    <a:lnTo>
                      <a:pt x="1496091" y="770119"/>
                    </a:lnTo>
                    <a:lnTo>
                      <a:pt x="1606972" y="766348"/>
                    </a:lnTo>
                    <a:lnTo>
                      <a:pt x="1714972" y="760186"/>
                    </a:lnTo>
                    <a:lnTo>
                      <a:pt x="1819737" y="751731"/>
                    </a:lnTo>
                    <a:lnTo>
                      <a:pt x="1920911" y="741082"/>
                    </a:lnTo>
                    <a:lnTo>
                      <a:pt x="2018136" y="728340"/>
                    </a:lnTo>
                    <a:lnTo>
                      <a:pt x="2111058" y="713602"/>
                    </a:lnTo>
                    <a:lnTo>
                      <a:pt x="2199321" y="696969"/>
                    </a:lnTo>
                    <a:lnTo>
                      <a:pt x="2282568" y="678541"/>
                    </a:lnTo>
                    <a:lnTo>
                      <a:pt x="2360444" y="658415"/>
                    </a:lnTo>
                    <a:lnTo>
                      <a:pt x="2432592" y="636692"/>
                    </a:lnTo>
                    <a:lnTo>
                      <a:pt x="2498657" y="613471"/>
                    </a:lnTo>
                    <a:lnTo>
                      <a:pt x="2558283" y="588852"/>
                    </a:lnTo>
                    <a:lnTo>
                      <a:pt x="2611113" y="562933"/>
                    </a:lnTo>
                    <a:lnTo>
                      <a:pt x="2656792" y="535814"/>
                    </a:lnTo>
                    <a:lnTo>
                      <a:pt x="2694964" y="507595"/>
                    </a:lnTo>
                    <a:lnTo>
                      <a:pt x="2725273" y="478375"/>
                    </a:lnTo>
                    <a:lnTo>
                      <a:pt x="2760878" y="417327"/>
                    </a:lnTo>
                    <a:lnTo>
                      <a:pt x="2765463" y="385699"/>
                    </a:lnTo>
                    <a:lnTo>
                      <a:pt x="2760878" y="354070"/>
                    </a:lnTo>
                    <a:lnTo>
                      <a:pt x="2725273" y="293022"/>
                    </a:lnTo>
                    <a:lnTo>
                      <a:pt x="2694964" y="263802"/>
                    </a:lnTo>
                    <a:lnTo>
                      <a:pt x="2656792" y="235583"/>
                    </a:lnTo>
                    <a:lnTo>
                      <a:pt x="2611113" y="208464"/>
                    </a:lnTo>
                    <a:lnTo>
                      <a:pt x="2558283" y="182545"/>
                    </a:lnTo>
                    <a:lnTo>
                      <a:pt x="2498657" y="157926"/>
                    </a:lnTo>
                    <a:lnTo>
                      <a:pt x="2432592" y="134705"/>
                    </a:lnTo>
                    <a:lnTo>
                      <a:pt x="2360444" y="112982"/>
                    </a:lnTo>
                    <a:lnTo>
                      <a:pt x="2282568" y="92856"/>
                    </a:lnTo>
                    <a:lnTo>
                      <a:pt x="2199321" y="74428"/>
                    </a:lnTo>
                    <a:lnTo>
                      <a:pt x="2111058" y="57795"/>
                    </a:lnTo>
                    <a:lnTo>
                      <a:pt x="2018136" y="43057"/>
                    </a:lnTo>
                    <a:lnTo>
                      <a:pt x="1920911" y="30315"/>
                    </a:lnTo>
                    <a:lnTo>
                      <a:pt x="1819737" y="19666"/>
                    </a:lnTo>
                    <a:lnTo>
                      <a:pt x="1714972" y="11211"/>
                    </a:lnTo>
                    <a:lnTo>
                      <a:pt x="1606972" y="5049"/>
                    </a:lnTo>
                    <a:lnTo>
                      <a:pt x="1496091" y="1278"/>
                    </a:lnTo>
                    <a:lnTo>
                      <a:pt x="1382687" y="0"/>
                    </a:lnTo>
                    <a:close/>
                  </a:path>
                </a:pathLst>
              </a:custGeom>
              <a:solidFill>
                <a:srgbClr val="BEBEBE"/>
              </a:solidFill>
            </p:spPr>
            <p:txBody>
              <a:bodyPr wrap="square" lIns="0" tIns="0" rIns="0" bIns="0" rtlCol="0"/>
              <a:lstStyle/>
              <a:p>
                <a:endParaRPr/>
              </a:p>
            </p:txBody>
          </p:sp>
          <p:sp>
            <p:nvSpPr>
              <p:cNvPr id="154" name="object 6"/>
              <p:cNvSpPr/>
              <p:nvPr/>
            </p:nvSpPr>
            <p:spPr>
              <a:xfrm>
                <a:off x="508457" y="1399844"/>
                <a:ext cx="536168" cy="739089"/>
              </a:xfrm>
              <a:prstGeom prst="rect">
                <a:avLst/>
              </a:prstGeom>
              <a:blipFill>
                <a:blip r:embed="rId2" cstate="print"/>
                <a:stretch>
                  <a:fillRect/>
                </a:stretch>
              </a:blipFill>
            </p:spPr>
            <p:txBody>
              <a:bodyPr wrap="square" lIns="0" tIns="0" rIns="0" bIns="0" rtlCol="0"/>
              <a:lstStyle/>
              <a:p>
                <a:endParaRPr/>
              </a:p>
            </p:txBody>
          </p:sp>
          <p:sp>
            <p:nvSpPr>
              <p:cNvPr id="155" name="object 8"/>
              <p:cNvSpPr/>
              <p:nvPr/>
            </p:nvSpPr>
            <p:spPr>
              <a:xfrm>
                <a:off x="1316355" y="5313679"/>
                <a:ext cx="1023619" cy="823594"/>
              </a:xfrm>
              <a:custGeom>
                <a:avLst/>
                <a:gdLst/>
                <a:ahLst/>
                <a:cxnLst/>
                <a:rect l="l" t="t" r="r" b="b"/>
                <a:pathLst>
                  <a:path w="1023619" h="823595">
                    <a:moveTo>
                      <a:pt x="952372" y="0"/>
                    </a:moveTo>
                    <a:lnTo>
                      <a:pt x="70738" y="0"/>
                    </a:lnTo>
                    <a:lnTo>
                      <a:pt x="57983" y="1147"/>
                    </a:lnTo>
                    <a:lnTo>
                      <a:pt x="21303" y="20152"/>
                    </a:lnTo>
                    <a:lnTo>
                      <a:pt x="1479" y="56290"/>
                    </a:lnTo>
                    <a:lnTo>
                      <a:pt x="0" y="70739"/>
                    </a:lnTo>
                    <a:lnTo>
                      <a:pt x="0" y="752449"/>
                    </a:lnTo>
                    <a:lnTo>
                      <a:pt x="11484" y="791128"/>
                    </a:lnTo>
                    <a:lnTo>
                      <a:pt x="42790" y="817474"/>
                    </a:lnTo>
                    <a:lnTo>
                      <a:pt x="70738" y="823201"/>
                    </a:lnTo>
                    <a:lnTo>
                      <a:pt x="952372" y="823201"/>
                    </a:lnTo>
                    <a:lnTo>
                      <a:pt x="991009" y="811703"/>
                    </a:lnTo>
                    <a:lnTo>
                      <a:pt x="1017373" y="780383"/>
                    </a:lnTo>
                    <a:lnTo>
                      <a:pt x="1023112" y="752449"/>
                    </a:lnTo>
                    <a:lnTo>
                      <a:pt x="1023112" y="70739"/>
                    </a:lnTo>
                    <a:lnTo>
                      <a:pt x="1011599" y="32107"/>
                    </a:lnTo>
                    <a:lnTo>
                      <a:pt x="980269" y="5739"/>
                    </a:lnTo>
                    <a:lnTo>
                      <a:pt x="952372" y="0"/>
                    </a:lnTo>
                    <a:close/>
                  </a:path>
                </a:pathLst>
              </a:custGeom>
              <a:solidFill>
                <a:srgbClr val="ECECEC"/>
              </a:solidFill>
            </p:spPr>
            <p:txBody>
              <a:bodyPr wrap="square" lIns="0" tIns="0" rIns="0" bIns="0" rtlCol="0"/>
              <a:lstStyle/>
              <a:p>
                <a:endParaRPr/>
              </a:p>
            </p:txBody>
          </p:sp>
          <p:sp>
            <p:nvSpPr>
              <p:cNvPr id="156" name="object 9"/>
              <p:cNvSpPr/>
              <p:nvPr/>
            </p:nvSpPr>
            <p:spPr>
              <a:xfrm>
                <a:off x="1316355" y="5313679"/>
                <a:ext cx="1023112" cy="823201"/>
              </a:xfrm>
              <a:prstGeom prst="rect">
                <a:avLst/>
              </a:prstGeom>
              <a:blipFill>
                <a:blip r:embed="rId3" cstate="print"/>
                <a:stretch>
                  <a:fillRect/>
                </a:stretch>
              </a:blipFill>
            </p:spPr>
            <p:txBody>
              <a:bodyPr wrap="square" lIns="0" tIns="0" rIns="0" bIns="0" rtlCol="0"/>
              <a:lstStyle/>
              <a:p>
                <a:endParaRPr/>
              </a:p>
            </p:txBody>
          </p:sp>
          <p:sp>
            <p:nvSpPr>
              <p:cNvPr id="157" name="object 10"/>
              <p:cNvSpPr txBox="1"/>
              <p:nvPr/>
            </p:nvSpPr>
            <p:spPr>
              <a:xfrm>
                <a:off x="10476992" y="3305677"/>
                <a:ext cx="1549400" cy="360680"/>
              </a:xfrm>
              <a:prstGeom prst="rect">
                <a:avLst/>
              </a:prstGeom>
            </p:spPr>
            <p:txBody>
              <a:bodyPr vert="horz" wrap="square" lIns="0" tIns="0" rIns="0" bIns="0" rtlCol="0">
                <a:spAutoFit/>
              </a:bodyPr>
              <a:lstStyle/>
              <a:p>
                <a:pPr marL="12700" marR="5080">
                  <a:lnSpc>
                    <a:spcPct val="100000"/>
                  </a:lnSpc>
                </a:pPr>
                <a:r>
                  <a:rPr sz="1200" dirty="0">
                    <a:solidFill>
                      <a:srgbClr val="7E7E7E"/>
                    </a:solidFill>
                    <a:latin typeface="微软雅黑"/>
                    <a:cs typeface="微软雅黑"/>
                  </a:rPr>
                  <a:t>为车主提供便捷丰富的 停车相关业务。</a:t>
                </a:r>
                <a:endParaRPr sz="1200">
                  <a:latin typeface="微软雅黑"/>
                  <a:cs typeface="微软雅黑"/>
                </a:endParaRPr>
              </a:p>
            </p:txBody>
          </p:sp>
          <p:sp>
            <p:nvSpPr>
              <p:cNvPr id="158" name="object 11"/>
              <p:cNvSpPr/>
              <p:nvPr/>
            </p:nvSpPr>
            <p:spPr>
              <a:xfrm>
                <a:off x="1543177" y="1392427"/>
                <a:ext cx="5254625" cy="108585"/>
              </a:xfrm>
              <a:custGeom>
                <a:avLst/>
                <a:gdLst/>
                <a:ahLst/>
                <a:cxnLst/>
                <a:rect l="l" t="t" r="r" b="b"/>
                <a:pathLst>
                  <a:path w="5254625" h="108584">
                    <a:moveTo>
                      <a:pt x="0" y="0"/>
                    </a:moveTo>
                    <a:lnTo>
                      <a:pt x="2537587" y="0"/>
                    </a:lnTo>
                    <a:lnTo>
                      <a:pt x="2635504" y="108076"/>
                    </a:lnTo>
                    <a:lnTo>
                      <a:pt x="2722372" y="0"/>
                    </a:lnTo>
                    <a:lnTo>
                      <a:pt x="5254625" y="0"/>
                    </a:lnTo>
                  </a:path>
                </a:pathLst>
              </a:custGeom>
              <a:ln w="12700">
                <a:solidFill>
                  <a:srgbClr val="FFFFFF"/>
                </a:solidFill>
              </a:ln>
            </p:spPr>
            <p:txBody>
              <a:bodyPr wrap="square" lIns="0" tIns="0" rIns="0" bIns="0" rtlCol="0"/>
              <a:lstStyle/>
              <a:p>
                <a:endParaRPr/>
              </a:p>
            </p:txBody>
          </p:sp>
          <p:sp>
            <p:nvSpPr>
              <p:cNvPr id="159" name="object 12"/>
              <p:cNvSpPr/>
              <p:nvPr/>
            </p:nvSpPr>
            <p:spPr>
              <a:xfrm>
                <a:off x="7389368" y="1470278"/>
                <a:ext cx="4182745" cy="111125"/>
              </a:xfrm>
              <a:custGeom>
                <a:avLst/>
                <a:gdLst/>
                <a:ahLst/>
                <a:cxnLst/>
                <a:rect l="l" t="t" r="r" b="b"/>
                <a:pathLst>
                  <a:path w="4182745" h="111125">
                    <a:moveTo>
                      <a:pt x="0" y="0"/>
                    </a:moveTo>
                    <a:lnTo>
                      <a:pt x="2019807" y="0"/>
                    </a:lnTo>
                    <a:lnTo>
                      <a:pt x="2097785" y="110617"/>
                    </a:lnTo>
                    <a:lnTo>
                      <a:pt x="2166874" y="0"/>
                    </a:lnTo>
                    <a:lnTo>
                      <a:pt x="4182490" y="0"/>
                    </a:lnTo>
                  </a:path>
                </a:pathLst>
              </a:custGeom>
              <a:ln w="12700">
                <a:solidFill>
                  <a:srgbClr val="FFFFFF"/>
                </a:solidFill>
              </a:ln>
            </p:spPr>
            <p:txBody>
              <a:bodyPr wrap="square" lIns="0" tIns="0" rIns="0" bIns="0" rtlCol="0"/>
              <a:lstStyle/>
              <a:p>
                <a:endParaRPr/>
              </a:p>
            </p:txBody>
          </p:sp>
          <p:sp>
            <p:nvSpPr>
              <p:cNvPr id="160" name="object 13"/>
              <p:cNvSpPr/>
              <p:nvPr/>
            </p:nvSpPr>
            <p:spPr>
              <a:xfrm>
                <a:off x="6138290" y="2609723"/>
                <a:ext cx="0" cy="1184275"/>
              </a:xfrm>
              <a:custGeom>
                <a:avLst/>
                <a:gdLst/>
                <a:ahLst/>
                <a:cxnLst/>
                <a:rect l="l" t="t" r="r" b="b"/>
                <a:pathLst>
                  <a:path h="1184275">
                    <a:moveTo>
                      <a:pt x="0" y="0"/>
                    </a:moveTo>
                    <a:lnTo>
                      <a:pt x="0" y="1184275"/>
                    </a:lnTo>
                  </a:path>
                </a:pathLst>
              </a:custGeom>
              <a:ln w="12700">
                <a:solidFill>
                  <a:srgbClr val="FFFFFF"/>
                </a:solidFill>
                <a:prstDash val="dash"/>
              </a:ln>
            </p:spPr>
            <p:txBody>
              <a:bodyPr wrap="square" lIns="0" tIns="0" rIns="0" bIns="0" rtlCol="0"/>
              <a:lstStyle/>
              <a:p>
                <a:endParaRPr/>
              </a:p>
            </p:txBody>
          </p:sp>
          <p:sp>
            <p:nvSpPr>
              <p:cNvPr id="161" name="object 14"/>
              <p:cNvSpPr txBox="1"/>
              <p:nvPr/>
            </p:nvSpPr>
            <p:spPr>
              <a:xfrm>
                <a:off x="4813553" y="2122164"/>
                <a:ext cx="1074420" cy="177800"/>
              </a:xfrm>
              <a:prstGeom prst="rect">
                <a:avLst/>
              </a:prstGeom>
            </p:spPr>
            <p:txBody>
              <a:bodyPr vert="horz" wrap="square" lIns="0" tIns="0" rIns="0" bIns="0" rtlCol="0">
                <a:spAutoFit/>
              </a:bodyPr>
              <a:lstStyle/>
              <a:p>
                <a:pPr marL="12700">
                  <a:lnSpc>
                    <a:spcPct val="100000"/>
                  </a:lnSpc>
                </a:pPr>
                <a:r>
                  <a:rPr sz="1200" b="1" spc="-5" dirty="0">
                    <a:latin typeface="微软雅黑"/>
                    <a:cs typeface="微软雅黑"/>
                  </a:rPr>
                  <a:t>N</a:t>
                </a:r>
                <a:r>
                  <a:rPr sz="1200" b="1" spc="-10" dirty="0">
                    <a:latin typeface="微软雅黑"/>
                    <a:cs typeface="微软雅黑"/>
                  </a:rPr>
                  <a:t>B</a:t>
                </a:r>
                <a:r>
                  <a:rPr sz="1200" b="1" spc="-5" dirty="0">
                    <a:latin typeface="微软雅黑"/>
                    <a:cs typeface="微软雅黑"/>
                  </a:rPr>
                  <a:t>-</a:t>
                </a:r>
                <a:r>
                  <a:rPr sz="1200" b="1" dirty="0">
                    <a:latin typeface="微软雅黑"/>
                    <a:cs typeface="微软雅黑"/>
                  </a:rPr>
                  <a:t>IoT</a:t>
                </a:r>
                <a:r>
                  <a:rPr sz="1200" b="1" spc="-15" dirty="0">
                    <a:latin typeface="微软雅黑"/>
                    <a:cs typeface="微软雅黑"/>
                  </a:rPr>
                  <a:t> </a:t>
                </a:r>
                <a:r>
                  <a:rPr sz="1200" b="1" dirty="0">
                    <a:latin typeface="微软雅黑"/>
                    <a:cs typeface="微软雅黑"/>
                  </a:rPr>
                  <a:t>核心网</a:t>
                </a:r>
                <a:endParaRPr sz="1200">
                  <a:latin typeface="微软雅黑"/>
                  <a:cs typeface="微软雅黑"/>
                </a:endParaRPr>
              </a:p>
            </p:txBody>
          </p:sp>
          <p:sp>
            <p:nvSpPr>
              <p:cNvPr id="162" name="object 15"/>
              <p:cNvSpPr/>
              <p:nvPr/>
            </p:nvSpPr>
            <p:spPr>
              <a:xfrm>
                <a:off x="6809358" y="1267586"/>
                <a:ext cx="1012632" cy="552196"/>
              </a:xfrm>
              <a:prstGeom prst="rect">
                <a:avLst/>
              </a:prstGeom>
              <a:blipFill>
                <a:blip r:embed="rId4" cstate="print"/>
                <a:stretch>
                  <a:fillRect/>
                </a:stretch>
              </a:blipFill>
            </p:spPr>
            <p:txBody>
              <a:bodyPr wrap="square" lIns="0" tIns="0" rIns="0" bIns="0" rtlCol="0"/>
              <a:lstStyle/>
              <a:p>
                <a:endParaRPr/>
              </a:p>
            </p:txBody>
          </p:sp>
          <p:sp>
            <p:nvSpPr>
              <p:cNvPr id="163" name="object 16"/>
              <p:cNvSpPr txBox="1"/>
              <p:nvPr/>
            </p:nvSpPr>
            <p:spPr>
              <a:xfrm>
                <a:off x="6903846" y="2110861"/>
                <a:ext cx="883919" cy="177800"/>
              </a:xfrm>
              <a:prstGeom prst="rect">
                <a:avLst/>
              </a:prstGeom>
            </p:spPr>
            <p:txBody>
              <a:bodyPr vert="horz" wrap="square" lIns="0" tIns="0" rIns="0" bIns="0" rtlCol="0">
                <a:spAutoFit/>
              </a:bodyPr>
              <a:lstStyle/>
              <a:p>
                <a:pPr marL="12700">
                  <a:lnSpc>
                    <a:spcPct val="100000"/>
                  </a:lnSpc>
                </a:pPr>
                <a:r>
                  <a:rPr sz="1200" b="1" dirty="0">
                    <a:latin typeface="微软雅黑"/>
                    <a:cs typeface="微软雅黑"/>
                  </a:rPr>
                  <a:t>Io</a:t>
                </a:r>
                <a:r>
                  <a:rPr sz="1200" b="1" spc="5" dirty="0">
                    <a:latin typeface="微软雅黑"/>
                    <a:cs typeface="微软雅黑"/>
                  </a:rPr>
                  <a:t>T</a:t>
                </a:r>
                <a:r>
                  <a:rPr sz="1200" dirty="0">
                    <a:latin typeface="微软雅黑"/>
                    <a:cs typeface="微软雅黑"/>
                  </a:rPr>
                  <a:t>管理</a:t>
                </a:r>
                <a:r>
                  <a:rPr sz="1200" b="1" dirty="0">
                    <a:latin typeface="微软雅黑"/>
                    <a:cs typeface="微软雅黑"/>
                  </a:rPr>
                  <a:t>平台</a:t>
                </a:r>
                <a:endParaRPr sz="1200">
                  <a:latin typeface="微软雅黑"/>
                  <a:cs typeface="微软雅黑"/>
                </a:endParaRPr>
              </a:p>
            </p:txBody>
          </p:sp>
          <p:sp>
            <p:nvSpPr>
              <p:cNvPr id="164" name="object 17"/>
              <p:cNvSpPr txBox="1"/>
              <p:nvPr/>
            </p:nvSpPr>
            <p:spPr>
              <a:xfrm>
                <a:off x="2844800" y="2168138"/>
                <a:ext cx="878840" cy="177800"/>
              </a:xfrm>
              <a:prstGeom prst="rect">
                <a:avLst/>
              </a:prstGeom>
            </p:spPr>
            <p:txBody>
              <a:bodyPr vert="horz" wrap="square" lIns="0" tIns="0" rIns="0" bIns="0" rtlCol="0">
                <a:spAutoFit/>
              </a:bodyPr>
              <a:lstStyle/>
              <a:p>
                <a:pPr marL="12700">
                  <a:lnSpc>
                    <a:spcPct val="100000"/>
                  </a:lnSpc>
                </a:pPr>
                <a:r>
                  <a:rPr sz="1200" b="1" spc="-5" dirty="0">
                    <a:latin typeface="微软雅黑"/>
                    <a:cs typeface="微软雅黑"/>
                  </a:rPr>
                  <a:t>N</a:t>
                </a:r>
                <a:r>
                  <a:rPr sz="1200" b="1" spc="-10" dirty="0">
                    <a:latin typeface="微软雅黑"/>
                    <a:cs typeface="微软雅黑"/>
                  </a:rPr>
                  <a:t>B</a:t>
                </a:r>
                <a:r>
                  <a:rPr sz="1200" b="1" spc="-5" dirty="0">
                    <a:latin typeface="微软雅黑"/>
                    <a:cs typeface="微软雅黑"/>
                  </a:rPr>
                  <a:t>-</a:t>
                </a:r>
                <a:r>
                  <a:rPr sz="1200" b="1" dirty="0">
                    <a:latin typeface="微软雅黑"/>
                    <a:cs typeface="微软雅黑"/>
                  </a:rPr>
                  <a:t>Io</a:t>
                </a:r>
                <a:r>
                  <a:rPr sz="1200" b="1" spc="5" dirty="0">
                    <a:latin typeface="微软雅黑"/>
                    <a:cs typeface="微软雅黑"/>
                  </a:rPr>
                  <a:t>T</a:t>
                </a:r>
                <a:r>
                  <a:rPr sz="1200" b="1" dirty="0">
                    <a:latin typeface="微软雅黑"/>
                    <a:cs typeface="微软雅黑"/>
                  </a:rPr>
                  <a:t>基站</a:t>
                </a:r>
                <a:endParaRPr sz="1200">
                  <a:latin typeface="微软雅黑"/>
                  <a:cs typeface="微软雅黑"/>
                </a:endParaRPr>
              </a:p>
            </p:txBody>
          </p:sp>
          <p:sp>
            <p:nvSpPr>
              <p:cNvPr id="165" name="object 18"/>
              <p:cNvSpPr/>
              <p:nvPr/>
            </p:nvSpPr>
            <p:spPr>
              <a:xfrm>
                <a:off x="3008883" y="1215389"/>
                <a:ext cx="167005" cy="173990"/>
              </a:xfrm>
              <a:custGeom>
                <a:avLst/>
                <a:gdLst/>
                <a:ahLst/>
                <a:cxnLst/>
                <a:rect l="l" t="t" r="r" b="b"/>
                <a:pathLst>
                  <a:path w="167005" h="173990">
                    <a:moveTo>
                      <a:pt x="159258" y="0"/>
                    </a:moveTo>
                    <a:lnTo>
                      <a:pt x="112014" y="7874"/>
                    </a:lnTo>
                    <a:lnTo>
                      <a:pt x="69596" y="28448"/>
                    </a:lnTo>
                    <a:lnTo>
                      <a:pt x="38735" y="55372"/>
                    </a:lnTo>
                    <a:lnTo>
                      <a:pt x="15113" y="92456"/>
                    </a:lnTo>
                    <a:lnTo>
                      <a:pt x="2032" y="135255"/>
                    </a:lnTo>
                    <a:lnTo>
                      <a:pt x="1016" y="150495"/>
                    </a:lnTo>
                    <a:lnTo>
                      <a:pt x="0" y="164846"/>
                    </a:lnTo>
                    <a:lnTo>
                      <a:pt x="1016" y="168529"/>
                    </a:lnTo>
                    <a:lnTo>
                      <a:pt x="2540" y="171069"/>
                    </a:lnTo>
                    <a:lnTo>
                      <a:pt x="5207" y="172720"/>
                    </a:lnTo>
                    <a:lnTo>
                      <a:pt x="8890" y="173736"/>
                    </a:lnTo>
                    <a:lnTo>
                      <a:pt x="29845" y="172720"/>
                    </a:lnTo>
                    <a:lnTo>
                      <a:pt x="33528" y="172212"/>
                    </a:lnTo>
                    <a:lnTo>
                      <a:pt x="36068" y="170052"/>
                    </a:lnTo>
                    <a:lnTo>
                      <a:pt x="38227" y="167386"/>
                    </a:lnTo>
                    <a:lnTo>
                      <a:pt x="38227" y="164846"/>
                    </a:lnTo>
                    <a:lnTo>
                      <a:pt x="38735" y="153162"/>
                    </a:lnTo>
                    <a:lnTo>
                      <a:pt x="39751" y="141477"/>
                    </a:lnTo>
                    <a:lnTo>
                      <a:pt x="42418" y="130937"/>
                    </a:lnTo>
                    <a:lnTo>
                      <a:pt x="44958" y="119380"/>
                    </a:lnTo>
                    <a:lnTo>
                      <a:pt x="68072" y="81280"/>
                    </a:lnTo>
                    <a:lnTo>
                      <a:pt x="101600" y="53339"/>
                    </a:lnTo>
                    <a:lnTo>
                      <a:pt x="146685" y="38988"/>
                    </a:lnTo>
                    <a:lnTo>
                      <a:pt x="159258" y="38481"/>
                    </a:lnTo>
                    <a:lnTo>
                      <a:pt x="162814" y="38481"/>
                    </a:lnTo>
                    <a:lnTo>
                      <a:pt x="165481" y="35813"/>
                    </a:lnTo>
                    <a:lnTo>
                      <a:pt x="165989" y="32765"/>
                    </a:lnTo>
                    <a:lnTo>
                      <a:pt x="167005" y="30099"/>
                    </a:lnTo>
                    <a:lnTo>
                      <a:pt x="167005" y="8889"/>
                    </a:lnTo>
                    <a:lnTo>
                      <a:pt x="165989" y="5207"/>
                    </a:lnTo>
                    <a:lnTo>
                      <a:pt x="164465" y="2539"/>
                    </a:lnTo>
                    <a:lnTo>
                      <a:pt x="161798" y="1015"/>
                    </a:lnTo>
                    <a:lnTo>
                      <a:pt x="159258" y="0"/>
                    </a:lnTo>
                    <a:close/>
                  </a:path>
                </a:pathLst>
              </a:custGeom>
              <a:solidFill>
                <a:srgbClr val="7E7E7E"/>
              </a:solidFill>
            </p:spPr>
            <p:txBody>
              <a:bodyPr wrap="square" lIns="0" tIns="0" rIns="0" bIns="0" rtlCol="0"/>
              <a:lstStyle/>
              <a:p>
                <a:endParaRPr/>
              </a:p>
            </p:txBody>
          </p:sp>
          <p:sp>
            <p:nvSpPr>
              <p:cNvPr id="166" name="object 19"/>
              <p:cNvSpPr/>
              <p:nvPr/>
            </p:nvSpPr>
            <p:spPr>
              <a:xfrm>
                <a:off x="3075051" y="1281683"/>
                <a:ext cx="95885" cy="100330"/>
              </a:xfrm>
              <a:custGeom>
                <a:avLst/>
                <a:gdLst/>
                <a:ahLst/>
                <a:cxnLst/>
                <a:rect l="l" t="t" r="r" b="b"/>
                <a:pathLst>
                  <a:path w="95885" h="100330">
                    <a:moveTo>
                      <a:pt x="90424" y="0"/>
                    </a:moveTo>
                    <a:lnTo>
                      <a:pt x="77724" y="0"/>
                    </a:lnTo>
                    <a:lnTo>
                      <a:pt x="69850" y="1650"/>
                    </a:lnTo>
                    <a:lnTo>
                      <a:pt x="60960" y="3175"/>
                    </a:lnTo>
                    <a:lnTo>
                      <a:pt x="24765" y="26542"/>
                    </a:lnTo>
                    <a:lnTo>
                      <a:pt x="21081" y="30225"/>
                    </a:lnTo>
                    <a:lnTo>
                      <a:pt x="2667" y="66801"/>
                    </a:lnTo>
                    <a:lnTo>
                      <a:pt x="507" y="74675"/>
                    </a:lnTo>
                    <a:lnTo>
                      <a:pt x="104" y="81025"/>
                    </a:lnTo>
                    <a:lnTo>
                      <a:pt x="0" y="94233"/>
                    </a:lnTo>
                    <a:lnTo>
                      <a:pt x="1650" y="96900"/>
                    </a:lnTo>
                    <a:lnTo>
                      <a:pt x="4191" y="99060"/>
                    </a:lnTo>
                    <a:lnTo>
                      <a:pt x="7874" y="100075"/>
                    </a:lnTo>
                    <a:lnTo>
                      <a:pt x="29972" y="99060"/>
                    </a:lnTo>
                    <a:lnTo>
                      <a:pt x="32638" y="98043"/>
                    </a:lnTo>
                    <a:lnTo>
                      <a:pt x="35179" y="96392"/>
                    </a:lnTo>
                    <a:lnTo>
                      <a:pt x="37337" y="93725"/>
                    </a:lnTo>
                    <a:lnTo>
                      <a:pt x="37846" y="90042"/>
                    </a:lnTo>
                    <a:lnTo>
                      <a:pt x="37846" y="81025"/>
                    </a:lnTo>
                    <a:lnTo>
                      <a:pt x="40512" y="72008"/>
                    </a:lnTo>
                    <a:lnTo>
                      <a:pt x="68325" y="42925"/>
                    </a:lnTo>
                    <a:lnTo>
                      <a:pt x="86741" y="38100"/>
                    </a:lnTo>
                    <a:lnTo>
                      <a:pt x="90424" y="37083"/>
                    </a:lnTo>
                    <a:lnTo>
                      <a:pt x="92963" y="35560"/>
                    </a:lnTo>
                    <a:lnTo>
                      <a:pt x="94615" y="32892"/>
                    </a:lnTo>
                    <a:lnTo>
                      <a:pt x="95631" y="29082"/>
                    </a:lnTo>
                    <a:lnTo>
                      <a:pt x="95631" y="8000"/>
                    </a:lnTo>
                    <a:lnTo>
                      <a:pt x="94615" y="4317"/>
                    </a:lnTo>
                    <a:lnTo>
                      <a:pt x="92963" y="1650"/>
                    </a:lnTo>
                    <a:lnTo>
                      <a:pt x="90424" y="0"/>
                    </a:lnTo>
                    <a:close/>
                  </a:path>
                </a:pathLst>
              </a:custGeom>
              <a:solidFill>
                <a:srgbClr val="7E7E7E"/>
              </a:solidFill>
            </p:spPr>
            <p:txBody>
              <a:bodyPr wrap="square" lIns="0" tIns="0" rIns="0" bIns="0" rtlCol="0"/>
              <a:lstStyle/>
              <a:p>
                <a:endParaRPr/>
              </a:p>
            </p:txBody>
          </p:sp>
          <p:sp>
            <p:nvSpPr>
              <p:cNvPr id="167" name="object 20"/>
              <p:cNvSpPr/>
              <p:nvPr/>
            </p:nvSpPr>
            <p:spPr>
              <a:xfrm>
                <a:off x="3291585" y="1215389"/>
                <a:ext cx="167005" cy="173990"/>
              </a:xfrm>
              <a:custGeom>
                <a:avLst/>
                <a:gdLst/>
                <a:ahLst/>
                <a:cxnLst/>
                <a:rect l="l" t="t" r="r" b="b"/>
                <a:pathLst>
                  <a:path w="167004" h="173990">
                    <a:moveTo>
                      <a:pt x="7874" y="0"/>
                    </a:moveTo>
                    <a:lnTo>
                      <a:pt x="5206" y="1015"/>
                    </a:lnTo>
                    <a:lnTo>
                      <a:pt x="2031" y="2539"/>
                    </a:lnTo>
                    <a:lnTo>
                      <a:pt x="0" y="5207"/>
                    </a:lnTo>
                    <a:lnTo>
                      <a:pt x="0" y="32765"/>
                    </a:lnTo>
                    <a:lnTo>
                      <a:pt x="2031" y="35813"/>
                    </a:lnTo>
                    <a:lnTo>
                      <a:pt x="4699" y="38481"/>
                    </a:lnTo>
                    <a:lnTo>
                      <a:pt x="7874" y="38481"/>
                    </a:lnTo>
                    <a:lnTo>
                      <a:pt x="20447" y="38988"/>
                    </a:lnTo>
                    <a:lnTo>
                      <a:pt x="65404" y="53339"/>
                    </a:lnTo>
                    <a:lnTo>
                      <a:pt x="98933" y="81280"/>
                    </a:lnTo>
                    <a:lnTo>
                      <a:pt x="112013" y="99822"/>
                    </a:lnTo>
                    <a:lnTo>
                      <a:pt x="117855" y="109855"/>
                    </a:lnTo>
                    <a:lnTo>
                      <a:pt x="124587" y="130937"/>
                    </a:lnTo>
                    <a:lnTo>
                      <a:pt x="127253" y="141477"/>
                    </a:lnTo>
                    <a:lnTo>
                      <a:pt x="128269" y="153162"/>
                    </a:lnTo>
                    <a:lnTo>
                      <a:pt x="128269" y="164846"/>
                    </a:lnTo>
                    <a:lnTo>
                      <a:pt x="129286" y="167386"/>
                    </a:lnTo>
                    <a:lnTo>
                      <a:pt x="130937" y="170052"/>
                    </a:lnTo>
                    <a:lnTo>
                      <a:pt x="133476" y="172212"/>
                    </a:lnTo>
                    <a:lnTo>
                      <a:pt x="137160" y="172720"/>
                    </a:lnTo>
                    <a:lnTo>
                      <a:pt x="158114" y="173736"/>
                    </a:lnTo>
                    <a:lnTo>
                      <a:pt x="161798" y="172720"/>
                    </a:lnTo>
                    <a:lnTo>
                      <a:pt x="164464" y="171069"/>
                    </a:lnTo>
                    <a:lnTo>
                      <a:pt x="165988" y="168529"/>
                    </a:lnTo>
                    <a:lnTo>
                      <a:pt x="167004" y="164846"/>
                    </a:lnTo>
                    <a:lnTo>
                      <a:pt x="165988" y="150495"/>
                    </a:lnTo>
                    <a:lnTo>
                      <a:pt x="157099" y="106680"/>
                    </a:lnTo>
                    <a:lnTo>
                      <a:pt x="137160" y="67563"/>
                    </a:lnTo>
                    <a:lnTo>
                      <a:pt x="109474" y="37464"/>
                    </a:lnTo>
                    <a:lnTo>
                      <a:pt x="69596" y="13208"/>
                    </a:lnTo>
                    <a:lnTo>
                      <a:pt x="24002" y="1015"/>
                    </a:lnTo>
                    <a:lnTo>
                      <a:pt x="7874" y="0"/>
                    </a:lnTo>
                    <a:close/>
                  </a:path>
                </a:pathLst>
              </a:custGeom>
              <a:solidFill>
                <a:srgbClr val="7E7E7E"/>
              </a:solidFill>
            </p:spPr>
            <p:txBody>
              <a:bodyPr wrap="square" lIns="0" tIns="0" rIns="0" bIns="0" rtlCol="0"/>
              <a:lstStyle/>
              <a:p>
                <a:endParaRPr/>
              </a:p>
            </p:txBody>
          </p:sp>
          <p:sp>
            <p:nvSpPr>
              <p:cNvPr id="168" name="object 21"/>
              <p:cNvSpPr/>
              <p:nvPr/>
            </p:nvSpPr>
            <p:spPr>
              <a:xfrm>
                <a:off x="3296792" y="1281683"/>
                <a:ext cx="95885" cy="100330"/>
              </a:xfrm>
              <a:custGeom>
                <a:avLst/>
                <a:gdLst/>
                <a:ahLst/>
                <a:cxnLst/>
                <a:rect l="l" t="t" r="r" b="b"/>
                <a:pathLst>
                  <a:path w="95885" h="100330">
                    <a:moveTo>
                      <a:pt x="16764" y="0"/>
                    </a:moveTo>
                    <a:lnTo>
                      <a:pt x="5207" y="0"/>
                    </a:lnTo>
                    <a:lnTo>
                      <a:pt x="2667" y="1650"/>
                    </a:lnTo>
                    <a:lnTo>
                      <a:pt x="1016" y="4317"/>
                    </a:lnTo>
                    <a:lnTo>
                      <a:pt x="0" y="8000"/>
                    </a:lnTo>
                    <a:lnTo>
                      <a:pt x="0" y="29082"/>
                    </a:lnTo>
                    <a:lnTo>
                      <a:pt x="17780" y="39242"/>
                    </a:lnTo>
                    <a:lnTo>
                      <a:pt x="27686" y="42925"/>
                    </a:lnTo>
                    <a:lnTo>
                      <a:pt x="54864" y="72008"/>
                    </a:lnTo>
                    <a:lnTo>
                      <a:pt x="57531" y="90042"/>
                    </a:lnTo>
                    <a:lnTo>
                      <a:pt x="58547" y="93725"/>
                    </a:lnTo>
                    <a:lnTo>
                      <a:pt x="59055" y="96392"/>
                    </a:lnTo>
                    <a:lnTo>
                      <a:pt x="61722" y="98043"/>
                    </a:lnTo>
                    <a:lnTo>
                      <a:pt x="65278" y="99060"/>
                    </a:lnTo>
                    <a:lnTo>
                      <a:pt x="87249" y="100075"/>
                    </a:lnTo>
                    <a:lnTo>
                      <a:pt x="89916" y="99060"/>
                    </a:lnTo>
                    <a:lnTo>
                      <a:pt x="92456" y="96900"/>
                    </a:lnTo>
                    <a:lnTo>
                      <a:pt x="94615" y="94233"/>
                    </a:lnTo>
                    <a:lnTo>
                      <a:pt x="95631" y="91566"/>
                    </a:lnTo>
                    <a:lnTo>
                      <a:pt x="95631" y="82676"/>
                    </a:lnTo>
                    <a:lnTo>
                      <a:pt x="84201" y="43433"/>
                    </a:lnTo>
                    <a:lnTo>
                      <a:pt x="57531" y="14858"/>
                    </a:lnTo>
                    <a:lnTo>
                      <a:pt x="25654" y="1650"/>
                    </a:lnTo>
                    <a:lnTo>
                      <a:pt x="16764" y="0"/>
                    </a:lnTo>
                    <a:close/>
                  </a:path>
                </a:pathLst>
              </a:custGeom>
              <a:solidFill>
                <a:srgbClr val="7E7E7E"/>
              </a:solidFill>
            </p:spPr>
            <p:txBody>
              <a:bodyPr wrap="square" lIns="0" tIns="0" rIns="0" bIns="0" rtlCol="0"/>
              <a:lstStyle/>
              <a:p>
                <a:endParaRPr/>
              </a:p>
            </p:txBody>
          </p:sp>
          <p:sp>
            <p:nvSpPr>
              <p:cNvPr id="169" name="object 22"/>
              <p:cNvSpPr/>
              <p:nvPr/>
            </p:nvSpPr>
            <p:spPr>
              <a:xfrm>
                <a:off x="2972054" y="1342771"/>
                <a:ext cx="506730" cy="618490"/>
              </a:xfrm>
              <a:custGeom>
                <a:avLst/>
                <a:gdLst/>
                <a:ahLst/>
                <a:cxnLst/>
                <a:rect l="l" t="t" r="r" b="b"/>
                <a:pathLst>
                  <a:path w="506729" h="618489">
                    <a:moveTo>
                      <a:pt x="442848" y="540384"/>
                    </a:moveTo>
                    <a:lnTo>
                      <a:pt x="63626" y="540384"/>
                    </a:lnTo>
                    <a:lnTo>
                      <a:pt x="24256" y="589914"/>
                    </a:lnTo>
                    <a:lnTo>
                      <a:pt x="0" y="618363"/>
                    </a:lnTo>
                    <a:lnTo>
                      <a:pt x="506603" y="618363"/>
                    </a:lnTo>
                    <a:lnTo>
                      <a:pt x="482854" y="589914"/>
                    </a:lnTo>
                    <a:lnTo>
                      <a:pt x="442848" y="540384"/>
                    </a:lnTo>
                    <a:close/>
                  </a:path>
                  <a:path w="506729" h="618489">
                    <a:moveTo>
                      <a:pt x="268858" y="0"/>
                    </a:moveTo>
                    <a:lnTo>
                      <a:pt x="254634" y="0"/>
                    </a:lnTo>
                    <a:lnTo>
                      <a:pt x="246760" y="2158"/>
                    </a:lnTo>
                    <a:lnTo>
                      <a:pt x="233552" y="5333"/>
                    </a:lnTo>
                    <a:lnTo>
                      <a:pt x="227202" y="9016"/>
                    </a:lnTo>
                    <a:lnTo>
                      <a:pt x="220979" y="12700"/>
                    </a:lnTo>
                    <a:lnTo>
                      <a:pt x="215645" y="16382"/>
                    </a:lnTo>
                    <a:lnTo>
                      <a:pt x="210438" y="21589"/>
                    </a:lnTo>
                    <a:lnTo>
                      <a:pt x="205739" y="25780"/>
                    </a:lnTo>
                    <a:lnTo>
                      <a:pt x="201421" y="32130"/>
                    </a:lnTo>
                    <a:lnTo>
                      <a:pt x="197738" y="37464"/>
                    </a:lnTo>
                    <a:lnTo>
                      <a:pt x="195198" y="44830"/>
                    </a:lnTo>
                    <a:lnTo>
                      <a:pt x="192531" y="50545"/>
                    </a:lnTo>
                    <a:lnTo>
                      <a:pt x="191007" y="57912"/>
                    </a:lnTo>
                    <a:lnTo>
                      <a:pt x="189864" y="64769"/>
                    </a:lnTo>
                    <a:lnTo>
                      <a:pt x="188848" y="72136"/>
                    </a:lnTo>
                    <a:lnTo>
                      <a:pt x="189864" y="81152"/>
                    </a:lnTo>
                    <a:lnTo>
                      <a:pt x="205739" y="117475"/>
                    </a:lnTo>
                    <a:lnTo>
                      <a:pt x="210438" y="123825"/>
                    </a:lnTo>
                    <a:lnTo>
                      <a:pt x="216788" y="129031"/>
                    </a:lnTo>
                    <a:lnTo>
                      <a:pt x="103631" y="540384"/>
                    </a:lnTo>
                    <a:lnTo>
                      <a:pt x="303530" y="540384"/>
                    </a:lnTo>
                    <a:lnTo>
                      <a:pt x="218312" y="514603"/>
                    </a:lnTo>
                    <a:lnTo>
                      <a:pt x="329197" y="479298"/>
                    </a:lnTo>
                    <a:lnTo>
                      <a:pt x="170433" y="479298"/>
                    </a:lnTo>
                    <a:lnTo>
                      <a:pt x="194056" y="391413"/>
                    </a:lnTo>
                    <a:lnTo>
                      <a:pt x="315231" y="391413"/>
                    </a:lnTo>
                    <a:lnTo>
                      <a:pt x="236727" y="357124"/>
                    </a:lnTo>
                    <a:lnTo>
                      <a:pt x="306196" y="318134"/>
                    </a:lnTo>
                    <a:lnTo>
                      <a:pt x="356086" y="318134"/>
                    </a:lnTo>
                    <a:lnTo>
                      <a:pt x="355073" y="314451"/>
                    </a:lnTo>
                    <a:lnTo>
                      <a:pt x="215645" y="314451"/>
                    </a:lnTo>
                    <a:lnTo>
                      <a:pt x="232537" y="251840"/>
                    </a:lnTo>
                    <a:lnTo>
                      <a:pt x="337858" y="251840"/>
                    </a:lnTo>
                    <a:lnTo>
                      <a:pt x="330735" y="225932"/>
                    </a:lnTo>
                    <a:lnTo>
                      <a:pt x="280416" y="225932"/>
                    </a:lnTo>
                    <a:lnTo>
                      <a:pt x="245618" y="203834"/>
                    </a:lnTo>
                    <a:lnTo>
                      <a:pt x="259841" y="151256"/>
                    </a:lnTo>
                    <a:lnTo>
                      <a:pt x="310202" y="151256"/>
                    </a:lnTo>
                    <a:lnTo>
                      <a:pt x="304545" y="130682"/>
                    </a:lnTo>
                    <a:lnTo>
                      <a:pt x="329310" y="98043"/>
                    </a:lnTo>
                    <a:lnTo>
                      <a:pt x="333501" y="81152"/>
                    </a:lnTo>
                    <a:lnTo>
                      <a:pt x="333501" y="64769"/>
                    </a:lnTo>
                    <a:lnTo>
                      <a:pt x="321436" y="32130"/>
                    </a:lnTo>
                    <a:lnTo>
                      <a:pt x="317754" y="25780"/>
                    </a:lnTo>
                    <a:lnTo>
                      <a:pt x="312419" y="21589"/>
                    </a:lnTo>
                    <a:lnTo>
                      <a:pt x="307720" y="16382"/>
                    </a:lnTo>
                    <a:lnTo>
                      <a:pt x="301370" y="12700"/>
                    </a:lnTo>
                    <a:lnTo>
                      <a:pt x="296163" y="9016"/>
                    </a:lnTo>
                    <a:lnTo>
                      <a:pt x="290321" y="5333"/>
                    </a:lnTo>
                    <a:lnTo>
                      <a:pt x="276225" y="2158"/>
                    </a:lnTo>
                    <a:lnTo>
                      <a:pt x="268858" y="0"/>
                    </a:lnTo>
                    <a:close/>
                  </a:path>
                  <a:path w="506729" h="618489">
                    <a:moveTo>
                      <a:pt x="398687" y="473075"/>
                    </a:moveTo>
                    <a:lnTo>
                      <a:pt x="348742" y="473075"/>
                    </a:lnTo>
                    <a:lnTo>
                      <a:pt x="367156" y="540384"/>
                    </a:lnTo>
                    <a:lnTo>
                      <a:pt x="417194" y="540384"/>
                    </a:lnTo>
                    <a:lnTo>
                      <a:pt x="398687" y="473075"/>
                    </a:lnTo>
                    <a:close/>
                  </a:path>
                  <a:path w="506729" h="618489">
                    <a:moveTo>
                      <a:pt x="315231" y="391413"/>
                    </a:moveTo>
                    <a:lnTo>
                      <a:pt x="194056" y="391413"/>
                    </a:lnTo>
                    <a:lnTo>
                      <a:pt x="301370" y="437261"/>
                    </a:lnTo>
                    <a:lnTo>
                      <a:pt x="170433" y="479298"/>
                    </a:lnTo>
                    <a:lnTo>
                      <a:pt x="329197" y="479298"/>
                    </a:lnTo>
                    <a:lnTo>
                      <a:pt x="348742" y="473075"/>
                    </a:lnTo>
                    <a:lnTo>
                      <a:pt x="398687" y="473075"/>
                    </a:lnTo>
                    <a:lnTo>
                      <a:pt x="377666" y="396620"/>
                    </a:lnTo>
                    <a:lnTo>
                      <a:pt x="327151" y="396620"/>
                    </a:lnTo>
                    <a:lnTo>
                      <a:pt x="315231" y="391413"/>
                    </a:lnTo>
                    <a:close/>
                  </a:path>
                  <a:path w="506729" h="618489">
                    <a:moveTo>
                      <a:pt x="356086" y="318134"/>
                    </a:moveTo>
                    <a:lnTo>
                      <a:pt x="306196" y="318134"/>
                    </a:lnTo>
                    <a:lnTo>
                      <a:pt x="327151" y="396620"/>
                    </a:lnTo>
                    <a:lnTo>
                      <a:pt x="377666" y="396620"/>
                    </a:lnTo>
                    <a:lnTo>
                      <a:pt x="356086" y="318134"/>
                    </a:lnTo>
                    <a:close/>
                  </a:path>
                  <a:path w="506729" h="618489">
                    <a:moveTo>
                      <a:pt x="337858" y="251840"/>
                    </a:moveTo>
                    <a:lnTo>
                      <a:pt x="232537" y="251840"/>
                    </a:lnTo>
                    <a:lnTo>
                      <a:pt x="276732" y="280288"/>
                    </a:lnTo>
                    <a:lnTo>
                      <a:pt x="215645" y="314451"/>
                    </a:lnTo>
                    <a:lnTo>
                      <a:pt x="355073" y="314451"/>
                    </a:lnTo>
                    <a:lnTo>
                      <a:pt x="337858" y="251840"/>
                    </a:lnTo>
                    <a:close/>
                  </a:path>
                  <a:path w="506729" h="618489">
                    <a:moveTo>
                      <a:pt x="310202" y="151256"/>
                    </a:moveTo>
                    <a:lnTo>
                      <a:pt x="259841" y="151256"/>
                    </a:lnTo>
                    <a:lnTo>
                      <a:pt x="280416" y="225932"/>
                    </a:lnTo>
                    <a:lnTo>
                      <a:pt x="330735" y="225932"/>
                    </a:lnTo>
                    <a:lnTo>
                      <a:pt x="310202" y="151256"/>
                    </a:lnTo>
                    <a:close/>
                  </a:path>
                </a:pathLst>
              </a:custGeom>
              <a:solidFill>
                <a:srgbClr val="7E7E7E"/>
              </a:solidFill>
            </p:spPr>
            <p:txBody>
              <a:bodyPr wrap="square" lIns="0" tIns="0" rIns="0" bIns="0" rtlCol="0"/>
              <a:lstStyle/>
              <a:p>
                <a:endParaRPr/>
              </a:p>
            </p:txBody>
          </p:sp>
          <p:sp>
            <p:nvSpPr>
              <p:cNvPr id="170" name="object 23"/>
              <p:cNvSpPr/>
              <p:nvPr/>
            </p:nvSpPr>
            <p:spPr>
              <a:xfrm>
                <a:off x="5070475" y="1307998"/>
                <a:ext cx="552196" cy="455904"/>
              </a:xfrm>
              <a:prstGeom prst="rect">
                <a:avLst/>
              </a:prstGeom>
              <a:blipFill>
                <a:blip r:embed="rId5" cstate="print"/>
                <a:stretch>
                  <a:fillRect/>
                </a:stretch>
              </a:blipFill>
            </p:spPr>
            <p:txBody>
              <a:bodyPr wrap="square" lIns="0" tIns="0" rIns="0" bIns="0" rtlCol="0"/>
              <a:lstStyle/>
              <a:p>
                <a:endParaRPr/>
              </a:p>
            </p:txBody>
          </p:sp>
          <p:sp>
            <p:nvSpPr>
              <p:cNvPr id="171" name="object 24"/>
              <p:cNvSpPr txBox="1"/>
              <p:nvPr/>
            </p:nvSpPr>
            <p:spPr>
              <a:xfrm>
                <a:off x="10839450" y="2547106"/>
                <a:ext cx="645160" cy="177800"/>
              </a:xfrm>
              <a:prstGeom prst="rect">
                <a:avLst/>
              </a:prstGeom>
            </p:spPr>
            <p:txBody>
              <a:bodyPr vert="horz" wrap="square" lIns="0" tIns="0" rIns="0" bIns="0" rtlCol="0">
                <a:spAutoFit/>
              </a:bodyPr>
              <a:lstStyle/>
              <a:p>
                <a:pPr marL="12700">
                  <a:lnSpc>
                    <a:spcPct val="100000"/>
                  </a:lnSpc>
                </a:pPr>
                <a:r>
                  <a:rPr sz="1200" b="1" dirty="0">
                    <a:latin typeface="微软雅黑"/>
                    <a:cs typeface="微软雅黑"/>
                  </a:rPr>
                  <a:t>手机APP</a:t>
                </a:r>
                <a:endParaRPr sz="1200">
                  <a:latin typeface="微软雅黑"/>
                  <a:cs typeface="微软雅黑"/>
                </a:endParaRPr>
              </a:p>
            </p:txBody>
          </p:sp>
          <p:sp>
            <p:nvSpPr>
              <p:cNvPr id="172" name="object 25"/>
              <p:cNvSpPr/>
              <p:nvPr/>
            </p:nvSpPr>
            <p:spPr>
              <a:xfrm>
                <a:off x="4217796" y="2720339"/>
                <a:ext cx="1953895" cy="1073785"/>
              </a:xfrm>
              <a:custGeom>
                <a:avLst/>
                <a:gdLst/>
                <a:ahLst/>
                <a:cxnLst/>
                <a:rect l="l" t="t" r="r" b="b"/>
                <a:pathLst>
                  <a:path w="1953895" h="1073785">
                    <a:moveTo>
                      <a:pt x="1953894" y="0"/>
                    </a:moveTo>
                    <a:lnTo>
                      <a:pt x="0" y="1073658"/>
                    </a:lnTo>
                  </a:path>
                </a:pathLst>
              </a:custGeom>
              <a:ln w="12700">
                <a:solidFill>
                  <a:srgbClr val="FFFFFF"/>
                </a:solidFill>
                <a:prstDash val="dash"/>
              </a:ln>
            </p:spPr>
            <p:txBody>
              <a:bodyPr wrap="square" lIns="0" tIns="0" rIns="0" bIns="0" rtlCol="0"/>
              <a:lstStyle/>
              <a:p>
                <a:endParaRPr/>
              </a:p>
            </p:txBody>
          </p:sp>
          <p:sp>
            <p:nvSpPr>
              <p:cNvPr id="173" name="object 26"/>
              <p:cNvSpPr txBox="1"/>
              <p:nvPr/>
            </p:nvSpPr>
            <p:spPr>
              <a:xfrm>
                <a:off x="303072" y="4171892"/>
                <a:ext cx="1645285" cy="714375"/>
              </a:xfrm>
              <a:prstGeom prst="rect">
                <a:avLst/>
              </a:prstGeom>
            </p:spPr>
            <p:txBody>
              <a:bodyPr vert="horz" wrap="square" lIns="0" tIns="0" rIns="0" bIns="0" rtlCol="0">
                <a:spAutoFit/>
              </a:bodyPr>
              <a:lstStyle/>
              <a:p>
                <a:pPr marL="12700">
                  <a:lnSpc>
                    <a:spcPct val="100000"/>
                  </a:lnSpc>
                  <a:tabLst>
                    <a:tab pos="299085" algn="l"/>
                  </a:tabLst>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35" dirty="0">
                    <a:solidFill>
                      <a:srgbClr val="7E7E7E"/>
                    </a:solidFill>
                    <a:latin typeface="微软雅黑"/>
                    <a:cs typeface="微软雅黑"/>
                  </a:rPr>
                  <a:t>尺寸</a:t>
                </a:r>
                <a:r>
                  <a:rPr sz="900" spc="5" dirty="0">
                    <a:solidFill>
                      <a:srgbClr val="7E7E7E"/>
                    </a:solidFill>
                    <a:latin typeface="微软雅黑"/>
                    <a:cs typeface="微软雅黑"/>
                  </a:rPr>
                  <a:t>: </a:t>
                </a:r>
                <a:r>
                  <a:rPr sz="900" spc="20" dirty="0">
                    <a:solidFill>
                      <a:srgbClr val="7E7E7E"/>
                    </a:solidFill>
                    <a:latin typeface="Arial"/>
                    <a:cs typeface="Arial"/>
                  </a:rPr>
                  <a:t>φ</a:t>
                </a:r>
                <a:r>
                  <a:rPr sz="900" spc="-150" dirty="0">
                    <a:solidFill>
                      <a:srgbClr val="7E7E7E"/>
                    </a:solidFill>
                    <a:latin typeface="Arial"/>
                    <a:cs typeface="Arial"/>
                  </a:rPr>
                  <a:t> </a:t>
                </a:r>
                <a:r>
                  <a:rPr sz="900" spc="20" dirty="0">
                    <a:solidFill>
                      <a:srgbClr val="7E7E7E"/>
                    </a:solidFill>
                    <a:latin typeface="微软雅黑"/>
                    <a:cs typeface="微软雅黑"/>
                  </a:rPr>
                  <a:t>114</a:t>
                </a:r>
                <a:r>
                  <a:rPr sz="900" spc="10" dirty="0">
                    <a:solidFill>
                      <a:srgbClr val="7E7E7E"/>
                    </a:solidFill>
                    <a:latin typeface="微软雅黑"/>
                    <a:cs typeface="微软雅黑"/>
                  </a:rPr>
                  <a:t> </a:t>
                </a:r>
                <a:r>
                  <a:rPr sz="900" spc="15" dirty="0">
                    <a:solidFill>
                      <a:srgbClr val="7E7E7E"/>
                    </a:solidFill>
                    <a:latin typeface="微软雅黑"/>
                    <a:cs typeface="微软雅黑"/>
                  </a:rPr>
                  <a:t>x</a:t>
                </a:r>
                <a:r>
                  <a:rPr sz="900" dirty="0">
                    <a:solidFill>
                      <a:srgbClr val="7E7E7E"/>
                    </a:solidFill>
                    <a:latin typeface="微软雅黑"/>
                    <a:cs typeface="微软雅黑"/>
                  </a:rPr>
                  <a:t> </a:t>
                </a:r>
                <a:r>
                  <a:rPr sz="900" spc="20" dirty="0">
                    <a:solidFill>
                      <a:srgbClr val="7E7E7E"/>
                    </a:solidFill>
                    <a:latin typeface="微软雅黑"/>
                    <a:cs typeface="微软雅黑"/>
                  </a:rPr>
                  <a:t>77</a:t>
                </a:r>
                <a:r>
                  <a:rPr sz="900" spc="30" dirty="0">
                    <a:solidFill>
                      <a:srgbClr val="7E7E7E"/>
                    </a:solidFill>
                    <a:latin typeface="微软雅黑"/>
                    <a:cs typeface="微软雅黑"/>
                  </a:rPr>
                  <a:t>mm</a:t>
                </a:r>
                <a:endParaRPr sz="900">
                  <a:latin typeface="微软雅黑"/>
                  <a:cs typeface="微软雅黑"/>
                </a:endParaRPr>
              </a:p>
              <a:p>
                <a:pPr marL="12700">
                  <a:lnSpc>
                    <a:spcPct val="100000"/>
                  </a:lnSpc>
                  <a:spcBef>
                    <a:spcPts val="35"/>
                  </a:spcBef>
                  <a:tabLst>
                    <a:tab pos="299085" algn="l"/>
                  </a:tabLst>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30" dirty="0">
                    <a:solidFill>
                      <a:srgbClr val="7E7E7E"/>
                    </a:solidFill>
                    <a:latin typeface="微软雅黑"/>
                    <a:cs typeface="微软雅黑"/>
                  </a:rPr>
                  <a:t>接收灵敏度: </a:t>
                </a:r>
                <a:r>
                  <a:rPr sz="900" spc="10" dirty="0">
                    <a:solidFill>
                      <a:srgbClr val="7E7E7E"/>
                    </a:solidFill>
                    <a:latin typeface="微软雅黑"/>
                    <a:cs typeface="微软雅黑"/>
                  </a:rPr>
                  <a:t> </a:t>
                </a:r>
                <a:r>
                  <a:rPr sz="900" spc="20" dirty="0">
                    <a:solidFill>
                      <a:srgbClr val="7E7E7E"/>
                    </a:solidFill>
                    <a:latin typeface="微软雅黑"/>
                    <a:cs typeface="微软雅黑"/>
                  </a:rPr>
                  <a:t>≤</a:t>
                </a:r>
                <a:r>
                  <a:rPr sz="900" spc="15" dirty="0">
                    <a:solidFill>
                      <a:srgbClr val="7E7E7E"/>
                    </a:solidFill>
                    <a:latin typeface="微软雅黑"/>
                    <a:cs typeface="微软雅黑"/>
                  </a:rPr>
                  <a:t>-</a:t>
                </a:r>
                <a:r>
                  <a:rPr sz="900" spc="20" dirty="0">
                    <a:solidFill>
                      <a:srgbClr val="7E7E7E"/>
                    </a:solidFill>
                    <a:latin typeface="微软雅黑"/>
                    <a:cs typeface="微软雅黑"/>
                  </a:rPr>
                  <a:t>128dBm;</a:t>
                </a:r>
                <a:endParaRPr sz="900">
                  <a:latin typeface="微软雅黑"/>
                  <a:cs typeface="微软雅黑"/>
                </a:endParaRPr>
              </a:p>
              <a:p>
                <a:pPr marL="12700">
                  <a:lnSpc>
                    <a:spcPct val="100000"/>
                  </a:lnSpc>
                  <a:spcBef>
                    <a:spcPts val="35"/>
                  </a:spcBef>
                  <a:tabLst>
                    <a:tab pos="299085" algn="l"/>
                  </a:tabLst>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35" dirty="0">
                    <a:solidFill>
                      <a:srgbClr val="7E7E7E"/>
                    </a:solidFill>
                    <a:latin typeface="微软雅黑"/>
                    <a:cs typeface="微软雅黑"/>
                  </a:rPr>
                  <a:t>工作温度</a:t>
                </a:r>
                <a:r>
                  <a:rPr sz="900" spc="5" dirty="0">
                    <a:solidFill>
                      <a:srgbClr val="7E7E7E"/>
                    </a:solidFill>
                    <a:latin typeface="微软雅黑"/>
                    <a:cs typeface="微软雅黑"/>
                  </a:rPr>
                  <a:t>: </a:t>
                </a:r>
                <a:r>
                  <a:rPr sz="900" spc="15" dirty="0">
                    <a:solidFill>
                      <a:srgbClr val="7E7E7E"/>
                    </a:solidFill>
                    <a:latin typeface="微软雅黑"/>
                    <a:cs typeface="微软雅黑"/>
                  </a:rPr>
                  <a:t>-</a:t>
                </a:r>
                <a:r>
                  <a:rPr sz="900" spc="20" dirty="0">
                    <a:solidFill>
                      <a:srgbClr val="7E7E7E"/>
                    </a:solidFill>
                    <a:latin typeface="微软雅黑"/>
                    <a:cs typeface="微软雅黑"/>
                  </a:rPr>
                  <a:t>30</a:t>
                </a:r>
                <a:r>
                  <a:rPr sz="900" spc="10" dirty="0">
                    <a:solidFill>
                      <a:srgbClr val="7E7E7E"/>
                    </a:solidFill>
                    <a:latin typeface="微软雅黑"/>
                    <a:cs typeface="微软雅黑"/>
                  </a:rPr>
                  <a:t>°</a:t>
                </a:r>
                <a:r>
                  <a:rPr sz="900" spc="20" dirty="0">
                    <a:solidFill>
                      <a:srgbClr val="7E7E7E"/>
                    </a:solidFill>
                    <a:latin typeface="微软雅黑"/>
                    <a:cs typeface="微软雅黑"/>
                  </a:rPr>
                  <a:t>C~+80</a:t>
                </a:r>
                <a:r>
                  <a:rPr sz="900" spc="10" dirty="0">
                    <a:solidFill>
                      <a:srgbClr val="7E7E7E"/>
                    </a:solidFill>
                    <a:latin typeface="微软雅黑"/>
                    <a:cs typeface="微软雅黑"/>
                  </a:rPr>
                  <a:t>°C;</a:t>
                </a:r>
                <a:endParaRPr sz="900">
                  <a:latin typeface="微软雅黑"/>
                  <a:cs typeface="微软雅黑"/>
                </a:endParaRPr>
              </a:p>
              <a:p>
                <a:pPr marL="299085" indent="-286385">
                  <a:lnSpc>
                    <a:spcPct val="100000"/>
                  </a:lnSpc>
                  <a:spcBef>
                    <a:spcPts val="45"/>
                  </a:spcBef>
                  <a:buClr>
                    <a:srgbClr val="7E7E7E"/>
                  </a:buClr>
                  <a:buFont typeface="Wingdings"/>
                  <a:buChar char=""/>
                  <a:tabLst>
                    <a:tab pos="299720" algn="l"/>
                  </a:tabLst>
                </a:pPr>
                <a:r>
                  <a:rPr sz="900" spc="15" dirty="0">
                    <a:solidFill>
                      <a:srgbClr val="7E7E7E"/>
                    </a:solidFill>
                    <a:latin typeface="微软雅黑"/>
                    <a:cs typeface="微软雅黑"/>
                  </a:rPr>
                  <a:t>IP</a:t>
                </a:r>
                <a:r>
                  <a:rPr sz="900" spc="20" dirty="0">
                    <a:solidFill>
                      <a:srgbClr val="7E7E7E"/>
                    </a:solidFill>
                    <a:latin typeface="微软雅黑"/>
                    <a:cs typeface="微软雅黑"/>
                  </a:rPr>
                  <a:t>68</a:t>
                </a:r>
                <a:endParaRPr sz="900">
                  <a:latin typeface="微软雅黑"/>
                  <a:cs typeface="微软雅黑"/>
                </a:endParaRPr>
              </a:p>
              <a:p>
                <a:pPr marL="12700">
                  <a:lnSpc>
                    <a:spcPct val="100000"/>
                  </a:lnSpc>
                  <a:spcBef>
                    <a:spcPts val="35"/>
                  </a:spcBef>
                  <a:tabLst>
                    <a:tab pos="299085" algn="l"/>
                  </a:tabLst>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30" dirty="0">
                    <a:solidFill>
                      <a:srgbClr val="7E7E7E"/>
                    </a:solidFill>
                    <a:latin typeface="微软雅黑"/>
                    <a:cs typeface="微软雅黑"/>
                  </a:rPr>
                  <a:t>杅料</a:t>
                </a:r>
                <a:r>
                  <a:rPr sz="900" spc="5" dirty="0">
                    <a:solidFill>
                      <a:srgbClr val="7E7E7E"/>
                    </a:solidFill>
                    <a:latin typeface="微软雅黑"/>
                    <a:cs typeface="微软雅黑"/>
                  </a:rPr>
                  <a:t>:</a:t>
                </a:r>
                <a:r>
                  <a:rPr sz="900" spc="-5" dirty="0">
                    <a:solidFill>
                      <a:srgbClr val="7E7E7E"/>
                    </a:solidFill>
                    <a:latin typeface="微软雅黑"/>
                    <a:cs typeface="微软雅黑"/>
                  </a:rPr>
                  <a:t> </a:t>
                </a:r>
                <a:r>
                  <a:rPr sz="900" spc="30" dirty="0">
                    <a:solidFill>
                      <a:srgbClr val="7E7E7E"/>
                    </a:solidFill>
                    <a:latin typeface="微软雅黑"/>
                    <a:cs typeface="微软雅黑"/>
                  </a:rPr>
                  <a:t>压铸铝杅质</a:t>
                </a:r>
                <a:endParaRPr sz="900">
                  <a:latin typeface="微软雅黑"/>
                  <a:cs typeface="微软雅黑"/>
                </a:endParaRPr>
              </a:p>
            </p:txBody>
          </p:sp>
          <p:sp>
            <p:nvSpPr>
              <p:cNvPr id="174" name="object 27"/>
              <p:cNvSpPr/>
              <p:nvPr/>
            </p:nvSpPr>
            <p:spPr>
              <a:xfrm>
                <a:off x="8782939" y="1114158"/>
                <a:ext cx="1097406" cy="858913"/>
              </a:xfrm>
              <a:prstGeom prst="rect">
                <a:avLst/>
              </a:prstGeom>
              <a:blipFill>
                <a:blip r:embed="rId6" cstate="print"/>
                <a:stretch>
                  <a:fillRect/>
                </a:stretch>
              </a:blipFill>
            </p:spPr>
            <p:txBody>
              <a:bodyPr wrap="square" lIns="0" tIns="0" rIns="0" bIns="0" rtlCol="0"/>
              <a:lstStyle/>
              <a:p>
                <a:endParaRPr/>
              </a:p>
            </p:txBody>
          </p:sp>
          <p:sp>
            <p:nvSpPr>
              <p:cNvPr id="175" name="object 28"/>
              <p:cNvSpPr/>
              <p:nvPr/>
            </p:nvSpPr>
            <p:spPr>
              <a:xfrm>
                <a:off x="3370071" y="1535938"/>
                <a:ext cx="1652905" cy="1270"/>
              </a:xfrm>
              <a:custGeom>
                <a:avLst/>
                <a:gdLst/>
                <a:ahLst/>
                <a:cxnLst/>
                <a:rect l="l" t="t" r="r" b="b"/>
                <a:pathLst>
                  <a:path w="1652904" h="1269">
                    <a:moveTo>
                      <a:pt x="0" y="1142"/>
                    </a:moveTo>
                    <a:lnTo>
                      <a:pt x="1652777" y="0"/>
                    </a:lnTo>
                  </a:path>
                </a:pathLst>
              </a:custGeom>
              <a:ln w="19050">
                <a:solidFill>
                  <a:srgbClr val="7E7E7E"/>
                </a:solidFill>
              </a:ln>
            </p:spPr>
            <p:txBody>
              <a:bodyPr wrap="square" lIns="0" tIns="0" rIns="0" bIns="0" rtlCol="0"/>
              <a:lstStyle/>
              <a:p>
                <a:endParaRPr/>
              </a:p>
            </p:txBody>
          </p:sp>
          <p:sp>
            <p:nvSpPr>
              <p:cNvPr id="176" name="object 29"/>
              <p:cNvSpPr/>
              <p:nvPr/>
            </p:nvSpPr>
            <p:spPr>
              <a:xfrm>
                <a:off x="225679" y="2815208"/>
                <a:ext cx="11825605" cy="0"/>
              </a:xfrm>
              <a:custGeom>
                <a:avLst/>
                <a:gdLst/>
                <a:ahLst/>
                <a:cxnLst/>
                <a:rect l="l" t="t" r="r" b="b"/>
                <a:pathLst>
                  <a:path w="11825605">
                    <a:moveTo>
                      <a:pt x="0" y="0"/>
                    </a:moveTo>
                    <a:lnTo>
                      <a:pt x="11825097" y="0"/>
                    </a:lnTo>
                  </a:path>
                </a:pathLst>
              </a:custGeom>
              <a:ln w="12700">
                <a:solidFill>
                  <a:srgbClr val="7E7E7E"/>
                </a:solidFill>
              </a:ln>
            </p:spPr>
            <p:txBody>
              <a:bodyPr wrap="square" lIns="0" tIns="0" rIns="0" bIns="0" rtlCol="0"/>
              <a:lstStyle/>
              <a:p>
                <a:endParaRPr/>
              </a:p>
            </p:txBody>
          </p:sp>
          <p:sp>
            <p:nvSpPr>
              <p:cNvPr id="177" name="object 30"/>
              <p:cNvSpPr/>
              <p:nvPr/>
            </p:nvSpPr>
            <p:spPr>
              <a:xfrm>
                <a:off x="225679" y="3239516"/>
                <a:ext cx="11825605" cy="0"/>
              </a:xfrm>
              <a:custGeom>
                <a:avLst/>
                <a:gdLst/>
                <a:ahLst/>
                <a:cxnLst/>
                <a:rect l="l" t="t" r="r" b="b"/>
                <a:pathLst>
                  <a:path w="11825605">
                    <a:moveTo>
                      <a:pt x="0" y="0"/>
                    </a:moveTo>
                    <a:lnTo>
                      <a:pt x="11825097" y="0"/>
                    </a:lnTo>
                  </a:path>
                </a:pathLst>
              </a:custGeom>
              <a:ln w="12700">
                <a:solidFill>
                  <a:srgbClr val="7E7E7E"/>
                </a:solidFill>
              </a:ln>
            </p:spPr>
            <p:txBody>
              <a:bodyPr wrap="square" lIns="0" tIns="0" rIns="0" bIns="0" rtlCol="0"/>
              <a:lstStyle/>
              <a:p>
                <a:endParaRPr/>
              </a:p>
            </p:txBody>
          </p:sp>
          <p:sp>
            <p:nvSpPr>
              <p:cNvPr id="178" name="object 31"/>
              <p:cNvSpPr/>
              <p:nvPr/>
            </p:nvSpPr>
            <p:spPr>
              <a:xfrm>
                <a:off x="10410443" y="2815208"/>
                <a:ext cx="0" cy="3303270"/>
              </a:xfrm>
              <a:custGeom>
                <a:avLst/>
                <a:gdLst/>
                <a:ahLst/>
                <a:cxnLst/>
                <a:rect l="l" t="t" r="r" b="b"/>
                <a:pathLst>
                  <a:path h="3303270">
                    <a:moveTo>
                      <a:pt x="0" y="3302838"/>
                    </a:moveTo>
                    <a:lnTo>
                      <a:pt x="0" y="0"/>
                    </a:lnTo>
                  </a:path>
                </a:pathLst>
              </a:custGeom>
              <a:ln w="12700">
                <a:solidFill>
                  <a:srgbClr val="7E7E7E"/>
                </a:solidFill>
              </a:ln>
            </p:spPr>
            <p:txBody>
              <a:bodyPr wrap="square" lIns="0" tIns="0" rIns="0" bIns="0" rtlCol="0"/>
              <a:lstStyle/>
              <a:p>
                <a:endParaRPr/>
              </a:p>
            </p:txBody>
          </p:sp>
          <p:sp>
            <p:nvSpPr>
              <p:cNvPr id="179" name="object 32"/>
              <p:cNvSpPr/>
              <p:nvPr/>
            </p:nvSpPr>
            <p:spPr>
              <a:xfrm>
                <a:off x="2422525" y="2845435"/>
                <a:ext cx="0" cy="3303270"/>
              </a:xfrm>
              <a:custGeom>
                <a:avLst/>
                <a:gdLst/>
                <a:ahLst/>
                <a:cxnLst/>
                <a:rect l="l" t="t" r="r" b="b"/>
                <a:pathLst>
                  <a:path h="3303270">
                    <a:moveTo>
                      <a:pt x="0" y="3302863"/>
                    </a:moveTo>
                    <a:lnTo>
                      <a:pt x="0" y="0"/>
                    </a:lnTo>
                  </a:path>
                </a:pathLst>
              </a:custGeom>
              <a:ln w="12700">
                <a:solidFill>
                  <a:srgbClr val="7E7E7E"/>
                </a:solidFill>
              </a:ln>
            </p:spPr>
            <p:txBody>
              <a:bodyPr wrap="square" lIns="0" tIns="0" rIns="0" bIns="0" rtlCol="0"/>
              <a:lstStyle/>
              <a:p>
                <a:endParaRPr/>
              </a:p>
            </p:txBody>
          </p:sp>
          <p:sp>
            <p:nvSpPr>
              <p:cNvPr id="180" name="object 33"/>
              <p:cNvSpPr/>
              <p:nvPr/>
            </p:nvSpPr>
            <p:spPr>
              <a:xfrm>
                <a:off x="4384040" y="2830322"/>
                <a:ext cx="0" cy="3303270"/>
              </a:xfrm>
              <a:custGeom>
                <a:avLst/>
                <a:gdLst/>
                <a:ahLst/>
                <a:cxnLst/>
                <a:rect l="l" t="t" r="r" b="b"/>
                <a:pathLst>
                  <a:path h="3303270">
                    <a:moveTo>
                      <a:pt x="0" y="3302850"/>
                    </a:moveTo>
                    <a:lnTo>
                      <a:pt x="0" y="0"/>
                    </a:lnTo>
                  </a:path>
                </a:pathLst>
              </a:custGeom>
              <a:ln w="12700">
                <a:solidFill>
                  <a:srgbClr val="7E7E7E"/>
                </a:solidFill>
              </a:ln>
            </p:spPr>
            <p:txBody>
              <a:bodyPr wrap="square" lIns="0" tIns="0" rIns="0" bIns="0" rtlCol="0"/>
              <a:lstStyle/>
              <a:p>
                <a:endParaRPr/>
              </a:p>
            </p:txBody>
          </p:sp>
          <p:sp>
            <p:nvSpPr>
              <p:cNvPr id="181" name="object 34"/>
              <p:cNvSpPr/>
              <p:nvPr/>
            </p:nvSpPr>
            <p:spPr>
              <a:xfrm>
                <a:off x="6445122" y="2830322"/>
                <a:ext cx="0" cy="3303270"/>
              </a:xfrm>
              <a:custGeom>
                <a:avLst/>
                <a:gdLst/>
                <a:ahLst/>
                <a:cxnLst/>
                <a:rect l="l" t="t" r="r" b="b"/>
                <a:pathLst>
                  <a:path h="3303270">
                    <a:moveTo>
                      <a:pt x="0" y="3302850"/>
                    </a:moveTo>
                    <a:lnTo>
                      <a:pt x="0" y="0"/>
                    </a:lnTo>
                  </a:path>
                </a:pathLst>
              </a:custGeom>
              <a:ln w="12700">
                <a:solidFill>
                  <a:srgbClr val="7E7E7E"/>
                </a:solidFill>
              </a:ln>
            </p:spPr>
            <p:txBody>
              <a:bodyPr wrap="square" lIns="0" tIns="0" rIns="0" bIns="0" rtlCol="0"/>
              <a:lstStyle/>
              <a:p>
                <a:endParaRPr/>
              </a:p>
            </p:txBody>
          </p:sp>
          <p:sp>
            <p:nvSpPr>
              <p:cNvPr id="182" name="object 35"/>
              <p:cNvSpPr/>
              <p:nvPr/>
            </p:nvSpPr>
            <p:spPr>
              <a:xfrm>
                <a:off x="8506332" y="2830322"/>
                <a:ext cx="0" cy="3303270"/>
              </a:xfrm>
              <a:custGeom>
                <a:avLst/>
                <a:gdLst/>
                <a:ahLst/>
                <a:cxnLst/>
                <a:rect l="l" t="t" r="r" b="b"/>
                <a:pathLst>
                  <a:path h="3303270">
                    <a:moveTo>
                      <a:pt x="0" y="3302850"/>
                    </a:moveTo>
                    <a:lnTo>
                      <a:pt x="0" y="0"/>
                    </a:lnTo>
                  </a:path>
                </a:pathLst>
              </a:custGeom>
              <a:ln w="12700">
                <a:solidFill>
                  <a:srgbClr val="7E7E7E"/>
                </a:solidFill>
              </a:ln>
            </p:spPr>
            <p:txBody>
              <a:bodyPr wrap="square" lIns="0" tIns="0" rIns="0" bIns="0" rtlCol="0"/>
              <a:lstStyle/>
              <a:p>
                <a:endParaRPr/>
              </a:p>
            </p:txBody>
          </p:sp>
          <p:sp>
            <p:nvSpPr>
              <p:cNvPr id="183" name="object 36"/>
              <p:cNvSpPr txBox="1"/>
              <p:nvPr/>
            </p:nvSpPr>
            <p:spPr>
              <a:xfrm>
                <a:off x="1203452" y="2525770"/>
                <a:ext cx="482600" cy="177800"/>
              </a:xfrm>
              <a:prstGeom prst="rect">
                <a:avLst/>
              </a:prstGeom>
            </p:spPr>
            <p:txBody>
              <a:bodyPr vert="horz" wrap="square" lIns="0" tIns="0" rIns="0" bIns="0" rtlCol="0">
                <a:spAutoFit/>
              </a:bodyPr>
              <a:lstStyle/>
              <a:p>
                <a:pPr marL="12700">
                  <a:lnSpc>
                    <a:spcPct val="100000"/>
                  </a:lnSpc>
                </a:pPr>
                <a:r>
                  <a:rPr sz="1200" b="1" dirty="0">
                    <a:latin typeface="微软雅黑"/>
                    <a:cs typeface="微软雅黑"/>
                  </a:rPr>
                  <a:t>车检器</a:t>
                </a:r>
                <a:endParaRPr sz="1200">
                  <a:latin typeface="微软雅黑"/>
                  <a:cs typeface="微软雅黑"/>
                </a:endParaRPr>
              </a:p>
            </p:txBody>
          </p:sp>
          <p:sp>
            <p:nvSpPr>
              <p:cNvPr id="184" name="object 37"/>
              <p:cNvSpPr txBox="1"/>
              <p:nvPr/>
            </p:nvSpPr>
            <p:spPr>
              <a:xfrm>
                <a:off x="8658859" y="2105460"/>
                <a:ext cx="1342390" cy="183515"/>
              </a:xfrm>
              <a:prstGeom prst="rect">
                <a:avLst/>
              </a:prstGeom>
            </p:spPr>
            <p:txBody>
              <a:bodyPr vert="horz" wrap="square" lIns="0" tIns="0" rIns="0" bIns="0" rtlCol="0">
                <a:spAutoFit/>
              </a:bodyPr>
              <a:lstStyle/>
              <a:p>
                <a:pPr marL="12700">
                  <a:lnSpc>
                    <a:spcPct val="100000"/>
                  </a:lnSpc>
                </a:pPr>
                <a:r>
                  <a:rPr sz="1200" b="1" spc="-5" dirty="0">
                    <a:latin typeface="微软雅黑"/>
                    <a:cs typeface="微软雅黑"/>
                  </a:rPr>
                  <a:t>3</a:t>
                </a:r>
                <a:r>
                  <a:rPr sz="1200" b="1" spc="-7" baseline="24305" dirty="0">
                    <a:latin typeface="微软雅黑"/>
                    <a:cs typeface="微软雅黑"/>
                  </a:rPr>
                  <a:t>r</a:t>
                </a:r>
                <a:r>
                  <a:rPr sz="1200" b="1" baseline="24305" dirty="0">
                    <a:latin typeface="微软雅黑"/>
                    <a:cs typeface="微软雅黑"/>
                  </a:rPr>
                  <a:t>d</a:t>
                </a:r>
                <a:r>
                  <a:rPr sz="1200" b="1" spc="172" baseline="24305" dirty="0">
                    <a:latin typeface="微软雅黑"/>
                    <a:cs typeface="微软雅黑"/>
                  </a:rPr>
                  <a:t> </a:t>
                </a:r>
                <a:r>
                  <a:rPr sz="1200" b="1" dirty="0">
                    <a:latin typeface="微软雅黑"/>
                    <a:cs typeface="微软雅黑"/>
                  </a:rPr>
                  <a:t>智能停车服务器</a:t>
                </a:r>
                <a:endParaRPr sz="1200">
                  <a:latin typeface="微软雅黑"/>
                  <a:cs typeface="微软雅黑"/>
                </a:endParaRPr>
              </a:p>
            </p:txBody>
          </p:sp>
          <p:sp>
            <p:nvSpPr>
              <p:cNvPr id="185" name="object 38"/>
              <p:cNvSpPr/>
              <p:nvPr/>
            </p:nvSpPr>
            <p:spPr>
              <a:xfrm>
                <a:off x="10462641" y="5193500"/>
                <a:ext cx="1694306" cy="924547"/>
              </a:xfrm>
              <a:prstGeom prst="rect">
                <a:avLst/>
              </a:prstGeom>
              <a:blipFill>
                <a:blip r:embed="rId7" cstate="print"/>
                <a:stretch>
                  <a:fillRect/>
                </a:stretch>
              </a:blipFill>
            </p:spPr>
            <p:txBody>
              <a:bodyPr wrap="square" lIns="0" tIns="0" rIns="0" bIns="0" rtlCol="0"/>
              <a:lstStyle/>
              <a:p>
                <a:endParaRPr/>
              </a:p>
            </p:txBody>
          </p:sp>
          <p:sp>
            <p:nvSpPr>
              <p:cNvPr id="186" name="object 39"/>
              <p:cNvSpPr/>
              <p:nvPr/>
            </p:nvSpPr>
            <p:spPr>
              <a:xfrm>
                <a:off x="10844148" y="927804"/>
                <a:ext cx="809755" cy="1439983"/>
              </a:xfrm>
              <a:prstGeom prst="rect">
                <a:avLst/>
              </a:prstGeom>
              <a:blipFill>
                <a:blip r:embed="rId8" cstate="print"/>
                <a:stretch>
                  <a:fillRect/>
                </a:stretch>
              </a:blipFill>
            </p:spPr>
            <p:txBody>
              <a:bodyPr wrap="square" lIns="0" tIns="0" rIns="0" bIns="0" rtlCol="0"/>
              <a:lstStyle/>
              <a:p>
                <a:endParaRPr/>
              </a:p>
            </p:txBody>
          </p:sp>
          <p:sp>
            <p:nvSpPr>
              <p:cNvPr id="187" name="object 40"/>
              <p:cNvSpPr/>
              <p:nvPr/>
            </p:nvSpPr>
            <p:spPr>
              <a:xfrm>
                <a:off x="10298176" y="1983638"/>
                <a:ext cx="540931" cy="369417"/>
              </a:xfrm>
              <a:prstGeom prst="rect">
                <a:avLst/>
              </a:prstGeom>
              <a:blipFill>
                <a:blip r:embed="rId9" cstate="print"/>
                <a:stretch>
                  <a:fillRect/>
                </a:stretch>
              </a:blipFill>
            </p:spPr>
            <p:txBody>
              <a:bodyPr wrap="square" lIns="0" tIns="0" rIns="0" bIns="0" rtlCol="0"/>
              <a:lstStyle/>
              <a:p>
                <a:endParaRPr/>
              </a:p>
            </p:txBody>
          </p:sp>
          <p:sp>
            <p:nvSpPr>
              <p:cNvPr id="188" name="object 41"/>
              <p:cNvSpPr txBox="1"/>
              <p:nvPr/>
            </p:nvSpPr>
            <p:spPr>
              <a:xfrm>
                <a:off x="332333" y="3307582"/>
                <a:ext cx="2006600" cy="360680"/>
              </a:xfrm>
              <a:prstGeom prst="rect">
                <a:avLst/>
              </a:prstGeom>
            </p:spPr>
            <p:txBody>
              <a:bodyPr vert="horz" wrap="square" lIns="0" tIns="0" rIns="0" bIns="0" rtlCol="0">
                <a:spAutoFit/>
              </a:bodyPr>
              <a:lstStyle/>
              <a:p>
                <a:pPr marL="12700" marR="5080">
                  <a:lnSpc>
                    <a:spcPct val="100000"/>
                  </a:lnSpc>
                </a:pPr>
                <a:r>
                  <a:rPr sz="1200" dirty="0">
                    <a:solidFill>
                      <a:srgbClr val="7E7E7E"/>
                    </a:solidFill>
                    <a:latin typeface="微软雅黑"/>
                    <a:cs typeface="微软雅黑"/>
                  </a:rPr>
                  <a:t>电磁式车检器，检测车位是否 有车辆停放。</a:t>
                </a:r>
                <a:endParaRPr sz="1200">
                  <a:latin typeface="微软雅黑"/>
                  <a:cs typeface="微软雅黑"/>
                </a:endParaRPr>
              </a:p>
            </p:txBody>
          </p:sp>
          <p:sp>
            <p:nvSpPr>
              <p:cNvPr id="189" name="object 42"/>
              <p:cNvSpPr txBox="1"/>
              <p:nvPr/>
            </p:nvSpPr>
            <p:spPr>
              <a:xfrm>
                <a:off x="2504058" y="3306566"/>
                <a:ext cx="1758950" cy="726440"/>
              </a:xfrm>
              <a:prstGeom prst="rect">
                <a:avLst/>
              </a:prstGeom>
            </p:spPr>
            <p:txBody>
              <a:bodyPr vert="horz" wrap="square" lIns="0" tIns="0" rIns="0" bIns="0" rtlCol="0">
                <a:spAutoFit/>
              </a:bodyPr>
              <a:lstStyle/>
              <a:p>
                <a:pPr marL="12700" marR="5080">
                  <a:lnSpc>
                    <a:spcPct val="100000"/>
                  </a:lnSpc>
                </a:pPr>
                <a:r>
                  <a:rPr sz="1200" spc="-5" dirty="0">
                    <a:solidFill>
                      <a:srgbClr val="7E7E7E"/>
                    </a:solidFill>
                    <a:latin typeface="微软雅黑"/>
                    <a:cs typeface="微软雅黑"/>
                  </a:rPr>
                  <a:t>N</a:t>
                </a:r>
                <a:r>
                  <a:rPr sz="1200" dirty="0">
                    <a:solidFill>
                      <a:srgbClr val="7E7E7E"/>
                    </a:solidFill>
                    <a:latin typeface="微软雅黑"/>
                    <a:cs typeface="微软雅黑"/>
                  </a:rPr>
                  <a:t>B</a:t>
                </a:r>
                <a:r>
                  <a:rPr sz="1200" spc="-10" dirty="0">
                    <a:solidFill>
                      <a:srgbClr val="7E7E7E"/>
                    </a:solidFill>
                    <a:latin typeface="微软雅黑"/>
                    <a:cs typeface="微软雅黑"/>
                  </a:rPr>
                  <a:t>-</a:t>
                </a:r>
                <a:r>
                  <a:rPr sz="1200" spc="-5" dirty="0">
                    <a:solidFill>
                      <a:srgbClr val="7E7E7E"/>
                    </a:solidFill>
                    <a:latin typeface="微软雅黑"/>
                    <a:cs typeface="微软雅黑"/>
                  </a:rPr>
                  <a:t>IoT</a:t>
                </a:r>
                <a:r>
                  <a:rPr sz="1200" dirty="0">
                    <a:solidFill>
                      <a:srgbClr val="7E7E7E"/>
                    </a:solidFill>
                    <a:latin typeface="微软雅黑"/>
                    <a:cs typeface="微软雅黑"/>
                  </a:rPr>
                  <a:t>的站点提供终端无 线接入服务，收集终端上 报的数据，幵转发给</a:t>
                </a:r>
                <a:r>
                  <a:rPr sz="1200" spc="-5" dirty="0">
                    <a:solidFill>
                      <a:srgbClr val="7E7E7E"/>
                    </a:solidFill>
                    <a:latin typeface="微软雅黑"/>
                    <a:cs typeface="微软雅黑"/>
                  </a:rPr>
                  <a:t>N</a:t>
                </a:r>
                <a:r>
                  <a:rPr sz="1200" dirty="0">
                    <a:solidFill>
                      <a:srgbClr val="7E7E7E"/>
                    </a:solidFill>
                    <a:latin typeface="微软雅黑"/>
                    <a:cs typeface="微软雅黑"/>
                  </a:rPr>
                  <a:t>B</a:t>
                </a:r>
                <a:r>
                  <a:rPr sz="1200" spc="-5" dirty="0">
                    <a:solidFill>
                      <a:srgbClr val="7E7E7E"/>
                    </a:solidFill>
                    <a:latin typeface="微软雅黑"/>
                    <a:cs typeface="微软雅黑"/>
                  </a:rPr>
                  <a:t>- IoT</a:t>
                </a:r>
                <a:r>
                  <a:rPr sz="1200" dirty="0">
                    <a:solidFill>
                      <a:srgbClr val="7E7E7E"/>
                    </a:solidFill>
                    <a:latin typeface="微软雅黑"/>
                    <a:cs typeface="微软雅黑"/>
                  </a:rPr>
                  <a:t>核心网。</a:t>
                </a:r>
                <a:endParaRPr sz="1200">
                  <a:latin typeface="微软雅黑"/>
                  <a:cs typeface="微软雅黑"/>
                </a:endParaRPr>
              </a:p>
            </p:txBody>
          </p:sp>
          <p:sp>
            <p:nvSpPr>
              <p:cNvPr id="190" name="object 43"/>
              <p:cNvSpPr txBox="1"/>
              <p:nvPr/>
            </p:nvSpPr>
            <p:spPr>
              <a:xfrm>
                <a:off x="8595486" y="3305677"/>
                <a:ext cx="1701800" cy="360680"/>
              </a:xfrm>
              <a:prstGeom prst="rect">
                <a:avLst/>
              </a:prstGeom>
            </p:spPr>
            <p:txBody>
              <a:bodyPr vert="horz" wrap="square" lIns="0" tIns="0" rIns="0" bIns="0" rtlCol="0">
                <a:spAutoFit/>
              </a:bodyPr>
              <a:lstStyle/>
              <a:p>
                <a:pPr marL="12700" marR="5080">
                  <a:lnSpc>
                    <a:spcPct val="100000"/>
                  </a:lnSpc>
                </a:pPr>
                <a:r>
                  <a:rPr sz="1200" dirty="0">
                    <a:solidFill>
                      <a:srgbClr val="7E7E7E"/>
                    </a:solidFill>
                    <a:latin typeface="微软雅黑"/>
                    <a:cs typeface="微软雅黑"/>
                  </a:rPr>
                  <a:t>提供智能停车及相关运营 及增值业务。</a:t>
                </a:r>
                <a:endParaRPr sz="1200">
                  <a:latin typeface="微软雅黑"/>
                  <a:cs typeface="微软雅黑"/>
                </a:endParaRPr>
              </a:p>
            </p:txBody>
          </p:sp>
          <p:sp>
            <p:nvSpPr>
              <p:cNvPr id="191" name="object 44"/>
              <p:cNvSpPr txBox="1"/>
              <p:nvPr/>
            </p:nvSpPr>
            <p:spPr>
              <a:xfrm>
                <a:off x="6532880" y="3304153"/>
                <a:ext cx="1854200" cy="543560"/>
              </a:xfrm>
              <a:prstGeom prst="rect">
                <a:avLst/>
              </a:prstGeom>
            </p:spPr>
            <p:txBody>
              <a:bodyPr vert="horz" wrap="square" lIns="0" tIns="0" rIns="0" bIns="0" rtlCol="0">
                <a:spAutoFit/>
              </a:bodyPr>
              <a:lstStyle/>
              <a:p>
                <a:pPr marL="12700" marR="5080">
                  <a:lnSpc>
                    <a:spcPct val="100000"/>
                  </a:lnSpc>
                </a:pPr>
                <a:r>
                  <a:rPr sz="1200" dirty="0">
                    <a:solidFill>
                      <a:srgbClr val="7E7E7E"/>
                    </a:solidFill>
                    <a:latin typeface="微软雅黑"/>
                    <a:cs typeface="微软雅黑"/>
                  </a:rPr>
                  <a:t>为M2</a:t>
                </a:r>
                <a:r>
                  <a:rPr sz="1200" spc="5" dirty="0">
                    <a:solidFill>
                      <a:srgbClr val="7E7E7E"/>
                    </a:solidFill>
                    <a:latin typeface="微软雅黑"/>
                    <a:cs typeface="微软雅黑"/>
                  </a:rPr>
                  <a:t>M</a:t>
                </a:r>
                <a:r>
                  <a:rPr sz="1200" dirty="0">
                    <a:solidFill>
                      <a:srgbClr val="7E7E7E"/>
                    </a:solidFill>
                    <a:latin typeface="微软雅黑"/>
                    <a:cs typeface="微软雅黑"/>
                  </a:rPr>
                  <a:t>运营商客户提供管 道管理、终端管理、运营支 撑呾能力开放等业务。</a:t>
                </a:r>
                <a:endParaRPr sz="1200">
                  <a:latin typeface="微软雅黑"/>
                  <a:cs typeface="微软雅黑"/>
                </a:endParaRPr>
              </a:p>
            </p:txBody>
          </p:sp>
          <p:sp>
            <p:nvSpPr>
              <p:cNvPr id="192" name="object 45"/>
              <p:cNvSpPr txBox="1"/>
              <p:nvPr/>
            </p:nvSpPr>
            <p:spPr>
              <a:xfrm>
                <a:off x="4458715" y="3305677"/>
                <a:ext cx="1784985" cy="360680"/>
              </a:xfrm>
              <a:prstGeom prst="rect">
                <a:avLst/>
              </a:prstGeom>
            </p:spPr>
            <p:txBody>
              <a:bodyPr vert="horz" wrap="square" lIns="0" tIns="0" rIns="0" bIns="0" rtlCol="0">
                <a:spAutoFit/>
              </a:bodyPr>
              <a:lstStyle/>
              <a:p>
                <a:pPr marL="12700" marR="5080">
                  <a:lnSpc>
                    <a:spcPct val="100000"/>
                  </a:lnSpc>
                </a:pPr>
                <a:r>
                  <a:rPr sz="1200" dirty="0">
                    <a:solidFill>
                      <a:srgbClr val="7E7E7E"/>
                    </a:solidFill>
                    <a:latin typeface="微软雅黑"/>
                    <a:cs typeface="微软雅黑"/>
                  </a:rPr>
                  <a:t>基亍</a:t>
                </a:r>
                <a:r>
                  <a:rPr sz="1200" spc="-5" dirty="0">
                    <a:solidFill>
                      <a:srgbClr val="7E7E7E"/>
                    </a:solidFill>
                    <a:latin typeface="微软雅黑"/>
                    <a:cs typeface="微软雅黑"/>
                  </a:rPr>
                  <a:t>H</a:t>
                </a:r>
                <a:r>
                  <a:rPr sz="1200" spc="-25" dirty="0">
                    <a:solidFill>
                      <a:srgbClr val="7E7E7E"/>
                    </a:solidFill>
                    <a:latin typeface="微软雅黑"/>
                    <a:cs typeface="微软雅黑"/>
                  </a:rPr>
                  <a:t>U</a:t>
                </a:r>
                <a:r>
                  <a:rPr sz="1200" spc="-60" dirty="0">
                    <a:solidFill>
                      <a:srgbClr val="7E7E7E"/>
                    </a:solidFill>
                    <a:latin typeface="微软雅黑"/>
                    <a:cs typeface="微软雅黑"/>
                  </a:rPr>
                  <a:t>A</a:t>
                </a:r>
                <a:r>
                  <a:rPr sz="1200" spc="-5" dirty="0">
                    <a:solidFill>
                      <a:srgbClr val="7E7E7E"/>
                    </a:solidFill>
                    <a:latin typeface="微软雅黑"/>
                    <a:cs typeface="微软雅黑"/>
                  </a:rPr>
                  <a:t>WEI</a:t>
                </a:r>
                <a:r>
                  <a:rPr sz="1200" spc="-15" dirty="0">
                    <a:solidFill>
                      <a:srgbClr val="7E7E7E"/>
                    </a:solidFill>
                    <a:latin typeface="微软雅黑"/>
                    <a:cs typeface="微软雅黑"/>
                  </a:rPr>
                  <a:t> </a:t>
                </a:r>
                <a:r>
                  <a:rPr sz="1200" dirty="0">
                    <a:solidFill>
                      <a:srgbClr val="7E7E7E"/>
                    </a:solidFill>
                    <a:latin typeface="微软雅黑"/>
                    <a:cs typeface="微软雅黑"/>
                  </a:rPr>
                  <a:t>Cl</a:t>
                </a:r>
                <a:r>
                  <a:rPr sz="1200" spc="-5" dirty="0">
                    <a:solidFill>
                      <a:srgbClr val="7E7E7E"/>
                    </a:solidFill>
                    <a:latin typeface="微软雅黑"/>
                    <a:cs typeface="微软雅黑"/>
                  </a:rPr>
                  <a:t>o</a:t>
                </a:r>
                <a:r>
                  <a:rPr sz="1200" dirty="0">
                    <a:solidFill>
                      <a:srgbClr val="7E7E7E"/>
                    </a:solidFill>
                    <a:latin typeface="微软雅黑"/>
                    <a:cs typeface="微软雅黑"/>
                  </a:rPr>
                  <a:t>u</a:t>
                </a:r>
                <a:r>
                  <a:rPr sz="1200" spc="-5" dirty="0">
                    <a:solidFill>
                      <a:srgbClr val="7E7E7E"/>
                    </a:solidFill>
                    <a:latin typeface="微软雅黑"/>
                    <a:cs typeface="微软雅黑"/>
                  </a:rPr>
                  <a:t>dEdge </a:t>
                </a:r>
                <a:r>
                  <a:rPr sz="1200" dirty="0">
                    <a:solidFill>
                      <a:srgbClr val="7E7E7E"/>
                    </a:solidFill>
                    <a:latin typeface="微软雅黑"/>
                    <a:cs typeface="微软雅黑"/>
                  </a:rPr>
                  <a:t>平台优化的</a:t>
                </a:r>
                <a:r>
                  <a:rPr sz="1200" spc="-5" dirty="0">
                    <a:solidFill>
                      <a:srgbClr val="7E7E7E"/>
                    </a:solidFill>
                    <a:latin typeface="微软雅黑"/>
                    <a:cs typeface="微软雅黑"/>
                  </a:rPr>
                  <a:t>IoT</a:t>
                </a:r>
                <a:r>
                  <a:rPr sz="1200" dirty="0">
                    <a:solidFill>
                      <a:srgbClr val="7E7E7E"/>
                    </a:solidFill>
                    <a:latin typeface="微软雅黑"/>
                    <a:cs typeface="微软雅黑"/>
                  </a:rPr>
                  <a:t>与用核心网</a:t>
                </a:r>
                <a:endParaRPr sz="1200">
                  <a:latin typeface="微软雅黑"/>
                  <a:cs typeface="微软雅黑"/>
                </a:endParaRPr>
              </a:p>
            </p:txBody>
          </p:sp>
          <p:sp>
            <p:nvSpPr>
              <p:cNvPr id="193" name="object 46"/>
              <p:cNvSpPr/>
              <p:nvPr/>
            </p:nvSpPr>
            <p:spPr>
              <a:xfrm>
                <a:off x="9268206" y="5547905"/>
                <a:ext cx="1079715" cy="595464"/>
              </a:xfrm>
              <a:prstGeom prst="rect">
                <a:avLst/>
              </a:prstGeom>
              <a:blipFill>
                <a:blip r:embed="rId10" cstate="print"/>
                <a:stretch>
                  <a:fillRect/>
                </a:stretch>
              </a:blipFill>
            </p:spPr>
            <p:txBody>
              <a:bodyPr wrap="square" lIns="0" tIns="0" rIns="0" bIns="0" rtlCol="0"/>
              <a:lstStyle/>
              <a:p>
                <a:endParaRPr/>
              </a:p>
            </p:txBody>
          </p:sp>
          <p:sp>
            <p:nvSpPr>
              <p:cNvPr id="194" name="object 47"/>
              <p:cNvSpPr/>
              <p:nvPr/>
            </p:nvSpPr>
            <p:spPr>
              <a:xfrm>
                <a:off x="8558403" y="5278526"/>
                <a:ext cx="1079715" cy="621157"/>
              </a:xfrm>
              <a:prstGeom prst="rect">
                <a:avLst/>
              </a:prstGeom>
              <a:blipFill>
                <a:blip r:embed="rId11" cstate="print"/>
                <a:stretch>
                  <a:fillRect/>
                </a:stretch>
              </a:blipFill>
            </p:spPr>
            <p:txBody>
              <a:bodyPr wrap="square" lIns="0" tIns="0" rIns="0" bIns="0" rtlCol="0"/>
              <a:lstStyle/>
              <a:p>
                <a:endParaRPr/>
              </a:p>
            </p:txBody>
          </p:sp>
          <p:sp>
            <p:nvSpPr>
              <p:cNvPr id="195" name="object 48"/>
              <p:cNvSpPr/>
              <p:nvPr/>
            </p:nvSpPr>
            <p:spPr>
              <a:xfrm>
                <a:off x="6475476" y="5302593"/>
                <a:ext cx="2017268" cy="840778"/>
              </a:xfrm>
              <a:prstGeom prst="rect">
                <a:avLst/>
              </a:prstGeom>
              <a:blipFill>
                <a:blip r:embed="rId12" cstate="print"/>
                <a:stretch>
                  <a:fillRect/>
                </a:stretch>
              </a:blipFill>
            </p:spPr>
            <p:txBody>
              <a:bodyPr wrap="square" lIns="0" tIns="0" rIns="0" bIns="0" rtlCol="0"/>
              <a:lstStyle/>
              <a:p>
                <a:endParaRPr/>
              </a:p>
            </p:txBody>
          </p:sp>
          <p:sp>
            <p:nvSpPr>
              <p:cNvPr id="196" name="object 49"/>
              <p:cNvSpPr/>
              <p:nvPr/>
            </p:nvSpPr>
            <p:spPr>
              <a:xfrm>
                <a:off x="999769" y="1072146"/>
                <a:ext cx="334645" cy="373240"/>
              </a:xfrm>
              <a:prstGeom prst="rect">
                <a:avLst/>
              </a:prstGeom>
              <a:blipFill>
                <a:blip r:embed="rId13" cstate="print"/>
                <a:stretch>
                  <a:fillRect/>
                </a:stretch>
              </a:blipFill>
            </p:spPr>
            <p:txBody>
              <a:bodyPr wrap="square" lIns="0" tIns="0" rIns="0" bIns="0" rtlCol="0"/>
              <a:lstStyle/>
              <a:p>
                <a:endParaRPr/>
              </a:p>
            </p:txBody>
          </p:sp>
          <p:sp>
            <p:nvSpPr>
              <p:cNvPr id="197" name="object 50"/>
              <p:cNvSpPr/>
              <p:nvPr/>
            </p:nvSpPr>
            <p:spPr>
              <a:xfrm>
                <a:off x="1139939" y="1547113"/>
                <a:ext cx="657047" cy="695325"/>
              </a:xfrm>
              <a:prstGeom prst="rect">
                <a:avLst/>
              </a:prstGeom>
              <a:blipFill>
                <a:blip r:embed="rId14" cstate="print"/>
                <a:stretch>
                  <a:fillRect/>
                </a:stretch>
              </a:blipFill>
            </p:spPr>
            <p:txBody>
              <a:bodyPr wrap="square" lIns="0" tIns="0" rIns="0" bIns="0" rtlCol="0"/>
              <a:lstStyle/>
              <a:p>
                <a:endParaRPr/>
              </a:p>
            </p:txBody>
          </p:sp>
          <p:sp>
            <p:nvSpPr>
              <p:cNvPr id="198" name="object 51"/>
              <p:cNvSpPr/>
              <p:nvPr/>
            </p:nvSpPr>
            <p:spPr>
              <a:xfrm>
                <a:off x="1433194" y="2204339"/>
                <a:ext cx="71755" cy="71755"/>
              </a:xfrm>
              <a:custGeom>
                <a:avLst/>
                <a:gdLst/>
                <a:ahLst/>
                <a:cxnLst/>
                <a:rect l="l" t="t" r="r" b="b"/>
                <a:pathLst>
                  <a:path w="71755" h="71755">
                    <a:moveTo>
                      <a:pt x="35814" y="0"/>
                    </a:moveTo>
                    <a:lnTo>
                      <a:pt x="22028" y="2761"/>
                    </a:lnTo>
                    <a:lnTo>
                      <a:pt x="10583" y="10419"/>
                    </a:lnTo>
                    <a:lnTo>
                      <a:pt x="2844" y="21821"/>
                    </a:lnTo>
                    <a:lnTo>
                      <a:pt x="0" y="35813"/>
                    </a:lnTo>
                    <a:lnTo>
                      <a:pt x="2778" y="49652"/>
                    </a:lnTo>
                    <a:lnTo>
                      <a:pt x="10466" y="61092"/>
                    </a:lnTo>
                    <a:lnTo>
                      <a:pt x="21875" y="68801"/>
                    </a:lnTo>
                    <a:lnTo>
                      <a:pt x="35814" y="71627"/>
                    </a:lnTo>
                    <a:lnTo>
                      <a:pt x="49652" y="68866"/>
                    </a:lnTo>
                    <a:lnTo>
                      <a:pt x="61092" y="61208"/>
                    </a:lnTo>
                    <a:lnTo>
                      <a:pt x="68801" y="49806"/>
                    </a:lnTo>
                    <a:lnTo>
                      <a:pt x="71628" y="35813"/>
                    </a:lnTo>
                    <a:lnTo>
                      <a:pt x="68866" y="21975"/>
                    </a:lnTo>
                    <a:lnTo>
                      <a:pt x="61208" y="10535"/>
                    </a:lnTo>
                    <a:lnTo>
                      <a:pt x="49806" y="2826"/>
                    </a:lnTo>
                    <a:lnTo>
                      <a:pt x="35814" y="0"/>
                    </a:lnTo>
                    <a:close/>
                  </a:path>
                </a:pathLst>
              </a:custGeom>
              <a:solidFill>
                <a:srgbClr val="FF0000"/>
              </a:solidFill>
            </p:spPr>
            <p:txBody>
              <a:bodyPr wrap="square" lIns="0" tIns="0" rIns="0" bIns="0" rtlCol="0"/>
              <a:lstStyle/>
              <a:p>
                <a:endParaRPr/>
              </a:p>
            </p:txBody>
          </p:sp>
          <p:sp>
            <p:nvSpPr>
              <p:cNvPr id="199" name="object 52"/>
              <p:cNvSpPr/>
              <p:nvPr/>
            </p:nvSpPr>
            <p:spPr>
              <a:xfrm>
                <a:off x="1442466" y="2190847"/>
                <a:ext cx="60325" cy="8255"/>
              </a:xfrm>
              <a:custGeom>
                <a:avLst/>
                <a:gdLst/>
                <a:ahLst/>
                <a:cxnLst/>
                <a:rect l="l" t="t" r="r" b="b"/>
                <a:pathLst>
                  <a:path w="60325" h="8255">
                    <a:moveTo>
                      <a:pt x="0" y="7141"/>
                    </a:moveTo>
                    <a:lnTo>
                      <a:pt x="11646" y="2320"/>
                    </a:lnTo>
                    <a:lnTo>
                      <a:pt x="23844" y="0"/>
                    </a:lnTo>
                    <a:lnTo>
                      <a:pt x="36209" y="169"/>
                    </a:lnTo>
                    <a:lnTo>
                      <a:pt x="48354" y="2815"/>
                    </a:lnTo>
                    <a:lnTo>
                      <a:pt x="59891" y="7927"/>
                    </a:lnTo>
                  </a:path>
                </a:pathLst>
              </a:custGeom>
              <a:ln w="12700">
                <a:solidFill>
                  <a:srgbClr val="FF0000"/>
                </a:solidFill>
              </a:ln>
            </p:spPr>
            <p:txBody>
              <a:bodyPr wrap="square" lIns="0" tIns="0" rIns="0" bIns="0" rtlCol="0"/>
              <a:lstStyle/>
              <a:p>
                <a:endParaRPr/>
              </a:p>
            </p:txBody>
          </p:sp>
          <p:sp>
            <p:nvSpPr>
              <p:cNvPr id="200" name="object 53"/>
              <p:cNvSpPr/>
              <p:nvPr/>
            </p:nvSpPr>
            <p:spPr>
              <a:xfrm>
                <a:off x="1428369" y="2171634"/>
                <a:ext cx="79375" cy="15240"/>
              </a:xfrm>
              <a:custGeom>
                <a:avLst/>
                <a:gdLst/>
                <a:ahLst/>
                <a:cxnLst/>
                <a:rect l="l" t="t" r="r" b="b"/>
                <a:pathLst>
                  <a:path w="79375" h="15239">
                    <a:moveTo>
                      <a:pt x="0" y="15051"/>
                    </a:moveTo>
                    <a:lnTo>
                      <a:pt x="10323" y="7742"/>
                    </a:lnTo>
                    <a:lnTo>
                      <a:pt x="21598" y="2804"/>
                    </a:lnTo>
                    <a:lnTo>
                      <a:pt x="33453" y="226"/>
                    </a:lnTo>
                    <a:lnTo>
                      <a:pt x="45521" y="0"/>
                    </a:lnTo>
                    <a:lnTo>
                      <a:pt x="57430" y="2115"/>
                    </a:lnTo>
                    <a:lnTo>
                      <a:pt x="68813" y="6564"/>
                    </a:lnTo>
                    <a:lnTo>
                      <a:pt x="79298" y="13337"/>
                    </a:lnTo>
                  </a:path>
                </a:pathLst>
              </a:custGeom>
              <a:ln w="12700">
                <a:solidFill>
                  <a:srgbClr val="FF0000"/>
                </a:solidFill>
              </a:ln>
            </p:spPr>
            <p:txBody>
              <a:bodyPr wrap="square" lIns="0" tIns="0" rIns="0" bIns="0" rtlCol="0"/>
              <a:lstStyle/>
              <a:p>
                <a:endParaRPr/>
              </a:p>
            </p:txBody>
          </p:sp>
          <p:sp>
            <p:nvSpPr>
              <p:cNvPr id="201" name="object 54"/>
              <p:cNvSpPr/>
              <p:nvPr/>
            </p:nvSpPr>
            <p:spPr>
              <a:xfrm>
                <a:off x="1419352" y="2153775"/>
                <a:ext cx="100965" cy="27305"/>
              </a:xfrm>
              <a:custGeom>
                <a:avLst/>
                <a:gdLst/>
                <a:ahLst/>
                <a:cxnLst/>
                <a:rect l="l" t="t" r="r" b="b"/>
                <a:pathLst>
                  <a:path w="100965" h="27305">
                    <a:moveTo>
                      <a:pt x="0" y="24909"/>
                    </a:moveTo>
                    <a:lnTo>
                      <a:pt x="40536" y="629"/>
                    </a:lnTo>
                    <a:lnTo>
                      <a:pt x="52364" y="0"/>
                    </a:lnTo>
                    <a:lnTo>
                      <a:pt x="64186" y="1649"/>
                    </a:lnTo>
                    <a:lnTo>
                      <a:pt x="75660" y="5629"/>
                    </a:lnTo>
                    <a:lnTo>
                      <a:pt x="86446" y="11992"/>
                    </a:lnTo>
                    <a:lnTo>
                      <a:pt x="92201" y="16273"/>
                    </a:lnTo>
                    <a:lnTo>
                      <a:pt x="97028" y="21353"/>
                    </a:lnTo>
                    <a:lnTo>
                      <a:pt x="100964" y="27068"/>
                    </a:lnTo>
                  </a:path>
                </a:pathLst>
              </a:custGeom>
              <a:ln w="12699">
                <a:solidFill>
                  <a:srgbClr val="FF0000"/>
                </a:solidFill>
              </a:ln>
            </p:spPr>
            <p:txBody>
              <a:bodyPr wrap="square" lIns="0" tIns="0" rIns="0" bIns="0" rtlCol="0"/>
              <a:lstStyle/>
              <a:p>
                <a:endParaRPr/>
              </a:p>
            </p:txBody>
          </p:sp>
          <p:sp>
            <p:nvSpPr>
              <p:cNvPr id="202" name="object 55"/>
              <p:cNvSpPr/>
              <p:nvPr/>
            </p:nvSpPr>
            <p:spPr>
              <a:xfrm>
                <a:off x="1908682" y="1537208"/>
                <a:ext cx="657047" cy="695325"/>
              </a:xfrm>
              <a:prstGeom prst="rect">
                <a:avLst/>
              </a:prstGeom>
              <a:blipFill>
                <a:blip r:embed="rId14" cstate="print"/>
                <a:stretch>
                  <a:fillRect/>
                </a:stretch>
              </a:blipFill>
            </p:spPr>
            <p:txBody>
              <a:bodyPr wrap="square" lIns="0" tIns="0" rIns="0" bIns="0" rtlCol="0"/>
              <a:lstStyle/>
              <a:p>
                <a:endParaRPr/>
              </a:p>
            </p:txBody>
          </p:sp>
          <p:sp>
            <p:nvSpPr>
              <p:cNvPr id="203" name="object 56"/>
              <p:cNvSpPr/>
              <p:nvPr/>
            </p:nvSpPr>
            <p:spPr>
              <a:xfrm>
                <a:off x="2201926" y="2194560"/>
                <a:ext cx="71755" cy="71755"/>
              </a:xfrm>
              <a:custGeom>
                <a:avLst/>
                <a:gdLst/>
                <a:ahLst/>
                <a:cxnLst/>
                <a:rect l="l" t="t" r="r" b="b"/>
                <a:pathLst>
                  <a:path w="71755" h="71755">
                    <a:moveTo>
                      <a:pt x="35813" y="0"/>
                    </a:moveTo>
                    <a:lnTo>
                      <a:pt x="21975" y="2761"/>
                    </a:lnTo>
                    <a:lnTo>
                      <a:pt x="10535" y="10419"/>
                    </a:lnTo>
                    <a:lnTo>
                      <a:pt x="2826" y="21821"/>
                    </a:lnTo>
                    <a:lnTo>
                      <a:pt x="0" y="35813"/>
                    </a:lnTo>
                    <a:lnTo>
                      <a:pt x="2761" y="49652"/>
                    </a:lnTo>
                    <a:lnTo>
                      <a:pt x="10419" y="61092"/>
                    </a:lnTo>
                    <a:lnTo>
                      <a:pt x="21821" y="68801"/>
                    </a:lnTo>
                    <a:lnTo>
                      <a:pt x="35813" y="71627"/>
                    </a:lnTo>
                    <a:lnTo>
                      <a:pt x="49652" y="68866"/>
                    </a:lnTo>
                    <a:lnTo>
                      <a:pt x="61092" y="61208"/>
                    </a:lnTo>
                    <a:lnTo>
                      <a:pt x="68801" y="49806"/>
                    </a:lnTo>
                    <a:lnTo>
                      <a:pt x="71628" y="35813"/>
                    </a:lnTo>
                    <a:lnTo>
                      <a:pt x="68866" y="21975"/>
                    </a:lnTo>
                    <a:lnTo>
                      <a:pt x="61208" y="10535"/>
                    </a:lnTo>
                    <a:lnTo>
                      <a:pt x="49806" y="2826"/>
                    </a:lnTo>
                    <a:lnTo>
                      <a:pt x="35813" y="0"/>
                    </a:lnTo>
                    <a:close/>
                  </a:path>
                </a:pathLst>
              </a:custGeom>
              <a:solidFill>
                <a:srgbClr val="FF0000"/>
              </a:solidFill>
            </p:spPr>
            <p:txBody>
              <a:bodyPr wrap="square" lIns="0" tIns="0" rIns="0" bIns="0" rtlCol="0"/>
              <a:lstStyle/>
              <a:p>
                <a:endParaRPr/>
              </a:p>
            </p:txBody>
          </p:sp>
          <p:sp>
            <p:nvSpPr>
              <p:cNvPr id="204" name="object 57"/>
              <p:cNvSpPr/>
              <p:nvPr/>
            </p:nvSpPr>
            <p:spPr>
              <a:xfrm>
                <a:off x="2211070" y="2181062"/>
                <a:ext cx="60325" cy="8255"/>
              </a:xfrm>
              <a:custGeom>
                <a:avLst/>
                <a:gdLst/>
                <a:ahLst/>
                <a:cxnLst/>
                <a:rect l="l" t="t" r="r" b="b"/>
                <a:pathLst>
                  <a:path w="60325" h="8255">
                    <a:moveTo>
                      <a:pt x="0" y="7147"/>
                    </a:moveTo>
                    <a:lnTo>
                      <a:pt x="11693" y="2328"/>
                    </a:lnTo>
                    <a:lnTo>
                      <a:pt x="23914" y="0"/>
                    </a:lnTo>
                    <a:lnTo>
                      <a:pt x="36283" y="142"/>
                    </a:lnTo>
                    <a:lnTo>
                      <a:pt x="48422" y="2738"/>
                    </a:lnTo>
                    <a:lnTo>
                      <a:pt x="59951" y="7769"/>
                    </a:lnTo>
                  </a:path>
                </a:pathLst>
              </a:custGeom>
              <a:ln w="12699">
                <a:solidFill>
                  <a:srgbClr val="FF0000"/>
                </a:solidFill>
              </a:ln>
            </p:spPr>
            <p:txBody>
              <a:bodyPr wrap="square" lIns="0" tIns="0" rIns="0" bIns="0" rtlCol="0"/>
              <a:lstStyle/>
              <a:p>
                <a:endParaRPr/>
              </a:p>
            </p:txBody>
          </p:sp>
          <p:sp>
            <p:nvSpPr>
              <p:cNvPr id="205" name="object 58"/>
              <p:cNvSpPr/>
              <p:nvPr/>
            </p:nvSpPr>
            <p:spPr>
              <a:xfrm>
                <a:off x="2197100" y="2161855"/>
                <a:ext cx="79375" cy="15240"/>
              </a:xfrm>
              <a:custGeom>
                <a:avLst/>
                <a:gdLst/>
                <a:ahLst/>
                <a:cxnLst/>
                <a:rect l="l" t="t" r="r" b="b"/>
                <a:pathLst>
                  <a:path w="79375" h="15239">
                    <a:moveTo>
                      <a:pt x="0" y="15051"/>
                    </a:moveTo>
                    <a:lnTo>
                      <a:pt x="10323" y="7742"/>
                    </a:lnTo>
                    <a:lnTo>
                      <a:pt x="21598" y="2804"/>
                    </a:lnTo>
                    <a:lnTo>
                      <a:pt x="33453" y="226"/>
                    </a:lnTo>
                    <a:lnTo>
                      <a:pt x="45521" y="0"/>
                    </a:lnTo>
                    <a:lnTo>
                      <a:pt x="57430" y="2115"/>
                    </a:lnTo>
                    <a:lnTo>
                      <a:pt x="68813" y="6564"/>
                    </a:lnTo>
                    <a:lnTo>
                      <a:pt x="79298" y="13337"/>
                    </a:lnTo>
                  </a:path>
                </a:pathLst>
              </a:custGeom>
              <a:ln w="12700">
                <a:solidFill>
                  <a:srgbClr val="FF0000"/>
                </a:solidFill>
              </a:ln>
            </p:spPr>
            <p:txBody>
              <a:bodyPr wrap="square" lIns="0" tIns="0" rIns="0" bIns="0" rtlCol="0"/>
              <a:lstStyle/>
              <a:p>
                <a:endParaRPr/>
              </a:p>
            </p:txBody>
          </p:sp>
          <p:sp>
            <p:nvSpPr>
              <p:cNvPr id="206" name="object 59"/>
              <p:cNvSpPr/>
              <p:nvPr/>
            </p:nvSpPr>
            <p:spPr>
              <a:xfrm>
                <a:off x="2188082" y="2143999"/>
                <a:ext cx="100965" cy="27305"/>
              </a:xfrm>
              <a:custGeom>
                <a:avLst/>
                <a:gdLst/>
                <a:ahLst/>
                <a:cxnLst/>
                <a:rect l="l" t="t" r="r" b="b"/>
                <a:pathLst>
                  <a:path w="100964" h="27305">
                    <a:moveTo>
                      <a:pt x="0" y="24906"/>
                    </a:moveTo>
                    <a:lnTo>
                      <a:pt x="40570" y="619"/>
                    </a:lnTo>
                    <a:lnTo>
                      <a:pt x="52396" y="0"/>
                    </a:lnTo>
                    <a:lnTo>
                      <a:pt x="64207" y="1664"/>
                    </a:lnTo>
                    <a:lnTo>
                      <a:pt x="75659" y="5665"/>
                    </a:lnTo>
                    <a:lnTo>
                      <a:pt x="86408" y="12054"/>
                    </a:lnTo>
                    <a:lnTo>
                      <a:pt x="92202" y="16270"/>
                    </a:lnTo>
                    <a:lnTo>
                      <a:pt x="97028" y="21350"/>
                    </a:lnTo>
                    <a:lnTo>
                      <a:pt x="100837" y="27065"/>
                    </a:lnTo>
                  </a:path>
                </a:pathLst>
              </a:custGeom>
              <a:ln w="12700">
                <a:solidFill>
                  <a:srgbClr val="FF0000"/>
                </a:solidFill>
              </a:ln>
            </p:spPr>
            <p:txBody>
              <a:bodyPr wrap="square" lIns="0" tIns="0" rIns="0" bIns="0" rtlCol="0"/>
              <a:lstStyle/>
              <a:p>
                <a:endParaRPr/>
              </a:p>
            </p:txBody>
          </p:sp>
          <p:sp>
            <p:nvSpPr>
              <p:cNvPr id="207" name="object 60"/>
              <p:cNvSpPr txBox="1"/>
              <p:nvPr/>
            </p:nvSpPr>
            <p:spPr>
              <a:xfrm>
                <a:off x="6506082" y="4121644"/>
                <a:ext cx="1816100" cy="714375"/>
              </a:xfrm>
              <a:prstGeom prst="rect">
                <a:avLst/>
              </a:prstGeom>
            </p:spPr>
            <p:txBody>
              <a:bodyPr vert="horz" wrap="square" lIns="0" tIns="0" rIns="0" bIns="0" rtlCol="0">
                <a:spAutoFit/>
              </a:bodyPr>
              <a:lstStyle/>
              <a:p>
                <a:pPr marL="12700">
                  <a:lnSpc>
                    <a:spcPct val="100000"/>
                  </a:lnSpc>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应用层协议栈适配</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终端设备、事件订阅管理</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20" dirty="0">
                    <a:solidFill>
                      <a:srgbClr val="7E7E7E"/>
                    </a:solidFill>
                    <a:latin typeface="微软雅黑"/>
                    <a:cs typeface="微软雅黑"/>
                  </a:rPr>
                  <a:t>AP</a:t>
                </a:r>
                <a:r>
                  <a:rPr sz="900" spc="10" dirty="0">
                    <a:solidFill>
                      <a:srgbClr val="7E7E7E"/>
                    </a:solidFill>
                    <a:latin typeface="微软雅黑"/>
                    <a:cs typeface="微软雅黑"/>
                  </a:rPr>
                  <a:t>I</a:t>
                </a:r>
                <a:r>
                  <a:rPr sz="900" spc="35" dirty="0">
                    <a:solidFill>
                      <a:srgbClr val="7E7E7E"/>
                    </a:solidFill>
                    <a:latin typeface="微软雅黑"/>
                    <a:cs typeface="微软雅黑"/>
                  </a:rPr>
                  <a:t>能力开放（行业，开发者）</a:t>
                </a:r>
                <a:endParaRPr sz="900">
                  <a:latin typeface="微软雅黑"/>
                  <a:cs typeface="微软雅黑"/>
                </a:endParaRPr>
              </a:p>
              <a:p>
                <a:pPr marL="12700">
                  <a:lnSpc>
                    <a:spcPct val="100000"/>
                  </a:lnSpc>
                  <a:spcBef>
                    <a:spcPts val="50"/>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0" dirty="0">
                    <a:solidFill>
                      <a:srgbClr val="7E7E7E"/>
                    </a:solidFill>
                    <a:latin typeface="微软雅黑"/>
                    <a:cs typeface="微软雅黑"/>
                  </a:rPr>
                  <a:t>O</a:t>
                </a:r>
                <a:r>
                  <a:rPr sz="900" spc="15" dirty="0">
                    <a:solidFill>
                      <a:srgbClr val="7E7E7E"/>
                    </a:solidFill>
                    <a:latin typeface="微软雅黑"/>
                    <a:cs typeface="微软雅黑"/>
                  </a:rPr>
                  <a:t>SS</a:t>
                </a:r>
                <a:r>
                  <a:rPr sz="900" spc="10" dirty="0">
                    <a:solidFill>
                      <a:srgbClr val="7E7E7E"/>
                    </a:solidFill>
                    <a:latin typeface="微软雅黑"/>
                    <a:cs typeface="微软雅黑"/>
                  </a:rPr>
                  <a:t>/</a:t>
                </a:r>
                <a:r>
                  <a:rPr sz="900" spc="15" dirty="0">
                    <a:solidFill>
                      <a:srgbClr val="7E7E7E"/>
                    </a:solidFill>
                    <a:latin typeface="微软雅黑"/>
                    <a:cs typeface="微软雅黑"/>
                  </a:rPr>
                  <a:t>BSS</a:t>
                </a:r>
                <a:r>
                  <a:rPr sz="900" spc="30" dirty="0">
                    <a:solidFill>
                      <a:srgbClr val="7E7E7E"/>
                    </a:solidFill>
                    <a:latin typeface="微软雅黑"/>
                    <a:cs typeface="微软雅黑"/>
                  </a:rPr>
                  <a:t>（自劣开户，计费）</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大数据分析</a:t>
                </a:r>
                <a:endParaRPr sz="900">
                  <a:latin typeface="微软雅黑"/>
                  <a:cs typeface="微软雅黑"/>
                </a:endParaRPr>
              </a:p>
            </p:txBody>
          </p:sp>
          <p:sp>
            <p:nvSpPr>
              <p:cNvPr id="208" name="object 61"/>
              <p:cNvSpPr/>
              <p:nvPr/>
            </p:nvSpPr>
            <p:spPr>
              <a:xfrm>
                <a:off x="3586607" y="4690198"/>
                <a:ext cx="710869" cy="1483487"/>
              </a:xfrm>
              <a:prstGeom prst="rect">
                <a:avLst/>
              </a:prstGeom>
              <a:blipFill>
                <a:blip r:embed="rId15" cstate="print"/>
                <a:stretch>
                  <a:fillRect/>
                </a:stretch>
              </a:blipFill>
            </p:spPr>
            <p:txBody>
              <a:bodyPr wrap="square" lIns="0" tIns="0" rIns="0" bIns="0" rtlCol="0"/>
              <a:lstStyle/>
              <a:p>
                <a:endParaRPr/>
              </a:p>
            </p:txBody>
          </p:sp>
          <p:sp>
            <p:nvSpPr>
              <p:cNvPr id="209" name="object 62"/>
              <p:cNvSpPr txBox="1"/>
              <p:nvPr/>
            </p:nvSpPr>
            <p:spPr>
              <a:xfrm>
                <a:off x="4515358" y="4121644"/>
                <a:ext cx="1368425" cy="714375"/>
              </a:xfrm>
              <a:prstGeom prst="rect">
                <a:avLst/>
              </a:prstGeom>
            </p:spPr>
            <p:txBody>
              <a:bodyPr vert="horz" wrap="square" lIns="0" tIns="0" rIns="0" bIns="0" rtlCol="0">
                <a:spAutoFit/>
              </a:bodyPr>
              <a:lstStyle/>
              <a:p>
                <a:pPr marL="12700">
                  <a:lnSpc>
                    <a:spcPct val="100000"/>
                  </a:lnSpc>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移劢性</a:t>
                </a:r>
                <a:r>
                  <a:rPr sz="900" spc="10" dirty="0">
                    <a:solidFill>
                      <a:srgbClr val="7E7E7E"/>
                    </a:solidFill>
                    <a:latin typeface="微软雅黑"/>
                    <a:cs typeface="微软雅黑"/>
                  </a:rPr>
                  <a:t>/</a:t>
                </a:r>
                <a:r>
                  <a:rPr sz="900" spc="35" dirty="0">
                    <a:solidFill>
                      <a:srgbClr val="7E7E7E"/>
                    </a:solidFill>
                    <a:latin typeface="微软雅黑"/>
                    <a:cs typeface="微软雅黑"/>
                  </a:rPr>
                  <a:t>安全</a:t>
                </a:r>
                <a:r>
                  <a:rPr sz="900" spc="10" dirty="0">
                    <a:solidFill>
                      <a:srgbClr val="7E7E7E"/>
                    </a:solidFill>
                    <a:latin typeface="微软雅黑"/>
                    <a:cs typeface="微软雅黑"/>
                  </a:rPr>
                  <a:t>/</a:t>
                </a:r>
                <a:r>
                  <a:rPr sz="900" spc="35" dirty="0">
                    <a:solidFill>
                      <a:srgbClr val="7E7E7E"/>
                    </a:solidFill>
                    <a:latin typeface="微软雅黑"/>
                    <a:cs typeface="微软雅黑"/>
                  </a:rPr>
                  <a:t>连接管理</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无</a:t>
                </a:r>
                <a:r>
                  <a:rPr sz="900" spc="15" dirty="0">
                    <a:solidFill>
                      <a:srgbClr val="7E7E7E"/>
                    </a:solidFill>
                    <a:latin typeface="微软雅黑"/>
                    <a:cs typeface="微软雅黑"/>
                  </a:rPr>
                  <a:t>SIM</a:t>
                </a:r>
                <a:r>
                  <a:rPr sz="900" spc="35" dirty="0">
                    <a:solidFill>
                      <a:srgbClr val="7E7E7E"/>
                    </a:solidFill>
                    <a:latin typeface="微软雅黑"/>
                    <a:cs typeface="微软雅黑"/>
                  </a:rPr>
                  <a:t>卡终端安全接入</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终端节能特性</a:t>
                </a:r>
                <a:endParaRPr sz="900">
                  <a:latin typeface="微软雅黑"/>
                  <a:cs typeface="微软雅黑"/>
                </a:endParaRPr>
              </a:p>
              <a:p>
                <a:pPr marL="12700">
                  <a:lnSpc>
                    <a:spcPct val="100000"/>
                  </a:lnSpc>
                  <a:spcBef>
                    <a:spcPts val="50"/>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时延丌敏感终端适配</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拥塞控制呾流量调度</a:t>
                </a:r>
                <a:endParaRPr sz="900">
                  <a:latin typeface="微软雅黑"/>
                  <a:cs typeface="微软雅黑"/>
                </a:endParaRPr>
              </a:p>
            </p:txBody>
          </p:sp>
          <p:sp>
            <p:nvSpPr>
              <p:cNvPr id="210" name="object 63"/>
              <p:cNvSpPr txBox="1"/>
              <p:nvPr/>
            </p:nvSpPr>
            <p:spPr>
              <a:xfrm>
                <a:off x="2517139" y="4121644"/>
                <a:ext cx="1752600" cy="287020"/>
              </a:xfrm>
              <a:prstGeom prst="rect">
                <a:avLst/>
              </a:prstGeom>
            </p:spPr>
            <p:txBody>
              <a:bodyPr vert="horz" wrap="square" lIns="0" tIns="0" rIns="0" bIns="0" rtlCol="0">
                <a:spAutoFit/>
              </a:bodyPr>
              <a:lstStyle/>
              <a:p>
                <a:pPr marL="12700">
                  <a:lnSpc>
                    <a:spcPct val="100000"/>
                  </a:lnSpc>
                  <a:tabLst>
                    <a:tab pos="240665" algn="l"/>
                  </a:tabLst>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35" dirty="0">
                    <a:solidFill>
                      <a:srgbClr val="7E7E7E"/>
                    </a:solidFill>
                    <a:latin typeface="微软雅黑"/>
                    <a:cs typeface="微软雅黑"/>
                  </a:rPr>
                  <a:t>低成本站点解决斱案</a:t>
                </a:r>
                <a:endParaRPr sz="900">
                  <a:latin typeface="微软雅黑"/>
                  <a:cs typeface="微软雅黑"/>
                </a:endParaRPr>
              </a:p>
              <a:p>
                <a:pPr marL="241300" indent="-228600">
                  <a:lnSpc>
                    <a:spcPct val="100000"/>
                  </a:lnSpc>
                  <a:spcBef>
                    <a:spcPts val="35"/>
                  </a:spcBef>
                  <a:buClr>
                    <a:srgbClr val="7E7E7E"/>
                  </a:buClr>
                  <a:buFont typeface="Wingdings"/>
                  <a:buChar char=""/>
                  <a:tabLst>
                    <a:tab pos="241300" algn="l"/>
                  </a:tabLst>
                </a:pPr>
                <a:r>
                  <a:rPr sz="900" spc="35" dirty="0">
                    <a:solidFill>
                      <a:srgbClr val="7E7E7E"/>
                    </a:solidFill>
                    <a:latin typeface="微软雅黑"/>
                    <a:cs typeface="微软雅黑"/>
                  </a:rPr>
                  <a:t>新空口支持M</a:t>
                </a:r>
                <a:r>
                  <a:rPr sz="900" spc="10" dirty="0">
                    <a:solidFill>
                      <a:srgbClr val="7E7E7E"/>
                    </a:solidFill>
                    <a:latin typeface="微软雅黑"/>
                    <a:cs typeface="微软雅黑"/>
                  </a:rPr>
                  <a:t>a</a:t>
                </a:r>
                <a:r>
                  <a:rPr sz="900" spc="15" dirty="0">
                    <a:solidFill>
                      <a:srgbClr val="7E7E7E"/>
                    </a:solidFill>
                    <a:latin typeface="微软雅黑"/>
                    <a:cs typeface="微软雅黑"/>
                  </a:rPr>
                  <a:t>ssive</a:t>
                </a:r>
                <a:r>
                  <a:rPr sz="900" spc="-10" dirty="0">
                    <a:solidFill>
                      <a:srgbClr val="7E7E7E"/>
                    </a:solidFill>
                    <a:latin typeface="微软雅黑"/>
                    <a:cs typeface="微软雅黑"/>
                  </a:rPr>
                  <a:t> </a:t>
                </a:r>
                <a:r>
                  <a:rPr sz="900" spc="10" dirty="0">
                    <a:solidFill>
                      <a:srgbClr val="7E7E7E"/>
                    </a:solidFill>
                    <a:latin typeface="微软雅黑"/>
                    <a:cs typeface="微软雅黑"/>
                  </a:rPr>
                  <a:t>I</a:t>
                </a:r>
                <a:r>
                  <a:rPr sz="900" spc="25" dirty="0">
                    <a:solidFill>
                      <a:srgbClr val="7E7E7E"/>
                    </a:solidFill>
                    <a:latin typeface="微软雅黑"/>
                    <a:cs typeface="微软雅黑"/>
                  </a:rPr>
                  <a:t>o</a:t>
                </a:r>
                <a:r>
                  <a:rPr sz="900" spc="20" dirty="0">
                    <a:solidFill>
                      <a:srgbClr val="7E7E7E"/>
                    </a:solidFill>
                    <a:latin typeface="微软雅黑"/>
                    <a:cs typeface="微软雅黑"/>
                  </a:rPr>
                  <a:t>T</a:t>
                </a:r>
                <a:r>
                  <a:rPr sz="900" spc="35" dirty="0">
                    <a:solidFill>
                      <a:srgbClr val="7E7E7E"/>
                    </a:solidFill>
                    <a:latin typeface="微软雅黑"/>
                    <a:cs typeface="微软雅黑"/>
                  </a:rPr>
                  <a:t>连接</a:t>
                </a:r>
                <a:endParaRPr sz="900">
                  <a:latin typeface="微软雅黑"/>
                  <a:cs typeface="微软雅黑"/>
                </a:endParaRPr>
              </a:p>
            </p:txBody>
          </p:sp>
          <p:sp>
            <p:nvSpPr>
              <p:cNvPr id="211" name="object 64"/>
              <p:cNvSpPr/>
              <p:nvPr/>
            </p:nvSpPr>
            <p:spPr>
              <a:xfrm>
                <a:off x="5557392" y="5298300"/>
                <a:ext cx="859332" cy="892073"/>
              </a:xfrm>
              <a:prstGeom prst="rect">
                <a:avLst/>
              </a:prstGeom>
              <a:blipFill>
                <a:blip r:embed="rId16" cstate="print"/>
                <a:stretch>
                  <a:fillRect/>
                </a:stretch>
              </a:blipFill>
            </p:spPr>
            <p:txBody>
              <a:bodyPr wrap="square" lIns="0" tIns="0" rIns="0" bIns="0" rtlCol="0"/>
              <a:lstStyle/>
              <a:p>
                <a:endParaRPr/>
              </a:p>
            </p:txBody>
          </p:sp>
          <p:sp>
            <p:nvSpPr>
              <p:cNvPr id="212" name="object 65"/>
              <p:cNvSpPr/>
              <p:nvPr/>
            </p:nvSpPr>
            <p:spPr>
              <a:xfrm>
                <a:off x="707136" y="2714244"/>
                <a:ext cx="348995" cy="345948"/>
              </a:xfrm>
              <a:prstGeom prst="rect">
                <a:avLst/>
              </a:prstGeom>
              <a:blipFill>
                <a:blip r:embed="rId17" cstate="print"/>
                <a:stretch>
                  <a:fillRect/>
                </a:stretch>
              </a:blipFill>
            </p:spPr>
            <p:txBody>
              <a:bodyPr wrap="square" lIns="0" tIns="0" rIns="0" bIns="0" rtlCol="0"/>
              <a:lstStyle/>
              <a:p>
                <a:endParaRPr/>
              </a:p>
            </p:txBody>
          </p:sp>
          <p:sp>
            <p:nvSpPr>
              <p:cNvPr id="213" name="object 66"/>
              <p:cNvSpPr/>
              <p:nvPr/>
            </p:nvSpPr>
            <p:spPr>
              <a:xfrm>
                <a:off x="722236" y="2409825"/>
                <a:ext cx="318770" cy="314960"/>
              </a:xfrm>
              <a:custGeom>
                <a:avLst/>
                <a:gdLst/>
                <a:ahLst/>
                <a:cxnLst/>
                <a:rect l="l" t="t" r="r" b="b"/>
                <a:pathLst>
                  <a:path w="318769" h="314960">
                    <a:moveTo>
                      <a:pt x="291337" y="0"/>
                    </a:moveTo>
                    <a:lnTo>
                      <a:pt x="26869" y="0"/>
                    </a:lnTo>
                    <a:lnTo>
                      <a:pt x="0" y="287973"/>
                    </a:lnTo>
                    <a:lnTo>
                      <a:pt x="3755" y="301502"/>
                    </a:lnTo>
                    <a:lnTo>
                      <a:pt x="13454" y="311152"/>
                    </a:lnTo>
                    <a:lnTo>
                      <a:pt x="27063" y="314833"/>
                    </a:lnTo>
                    <a:lnTo>
                      <a:pt x="291519" y="314832"/>
                    </a:lnTo>
                    <a:lnTo>
                      <a:pt x="305086" y="311063"/>
                    </a:lnTo>
                    <a:lnTo>
                      <a:pt x="314722" y="301350"/>
                    </a:lnTo>
                    <a:lnTo>
                      <a:pt x="318336" y="287973"/>
                    </a:lnTo>
                    <a:lnTo>
                      <a:pt x="318387" y="26867"/>
                    </a:lnTo>
                    <a:lnTo>
                      <a:pt x="314636" y="13279"/>
                    </a:lnTo>
                    <a:lnTo>
                      <a:pt x="304939" y="3654"/>
                    </a:lnTo>
                    <a:lnTo>
                      <a:pt x="291337" y="0"/>
                    </a:lnTo>
                    <a:close/>
                  </a:path>
                </a:pathLst>
              </a:custGeom>
              <a:solidFill>
                <a:srgbClr val="ECECEC"/>
              </a:solidFill>
            </p:spPr>
            <p:txBody>
              <a:bodyPr wrap="square" lIns="0" tIns="0" rIns="0" bIns="0" rtlCol="0"/>
              <a:lstStyle/>
              <a:p>
                <a:endParaRPr/>
              </a:p>
            </p:txBody>
          </p:sp>
          <p:sp>
            <p:nvSpPr>
              <p:cNvPr id="214" name="object 67"/>
              <p:cNvSpPr/>
              <p:nvPr/>
            </p:nvSpPr>
            <p:spPr>
              <a:xfrm>
                <a:off x="722236" y="2409825"/>
                <a:ext cx="318387" cy="314833"/>
              </a:xfrm>
              <a:prstGeom prst="rect">
                <a:avLst/>
              </a:prstGeom>
              <a:blipFill>
                <a:blip r:embed="rId18" cstate="print"/>
                <a:stretch>
                  <a:fillRect/>
                </a:stretch>
              </a:blipFill>
            </p:spPr>
            <p:txBody>
              <a:bodyPr wrap="square" lIns="0" tIns="0" rIns="0" bIns="0" rtlCol="0"/>
              <a:lstStyle/>
              <a:p>
                <a:endParaRPr/>
              </a:p>
            </p:txBody>
          </p:sp>
          <p:sp>
            <p:nvSpPr>
              <p:cNvPr id="215" name="object 68"/>
              <p:cNvSpPr txBox="1"/>
              <p:nvPr/>
            </p:nvSpPr>
            <p:spPr>
              <a:xfrm>
                <a:off x="10573639" y="4121644"/>
                <a:ext cx="911225" cy="855980"/>
              </a:xfrm>
              <a:prstGeom prst="rect">
                <a:avLst/>
              </a:prstGeom>
            </p:spPr>
            <p:txBody>
              <a:bodyPr vert="horz" wrap="square" lIns="0" tIns="0" rIns="0" bIns="0" rtlCol="0">
                <a:spAutoFit/>
              </a:bodyPr>
              <a:lstStyle/>
              <a:p>
                <a:pPr marL="12700">
                  <a:lnSpc>
                    <a:spcPct val="100000"/>
                  </a:lnSpc>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停车场搜索</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空闲车位查询</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泊位查询</a:t>
                </a:r>
                <a:endParaRPr sz="900">
                  <a:latin typeface="微软雅黑"/>
                  <a:cs typeface="微软雅黑"/>
                </a:endParaRPr>
              </a:p>
              <a:p>
                <a:pPr marL="12700">
                  <a:lnSpc>
                    <a:spcPct val="100000"/>
                  </a:lnSpc>
                  <a:spcBef>
                    <a:spcPts val="50"/>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地图寻航</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泊位预定</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电子支付</a:t>
                </a:r>
                <a:endParaRPr sz="900">
                  <a:latin typeface="微软雅黑"/>
                  <a:cs typeface="微软雅黑"/>
                </a:endParaRPr>
              </a:p>
            </p:txBody>
          </p:sp>
          <p:sp>
            <p:nvSpPr>
              <p:cNvPr id="216" name="object 69"/>
              <p:cNvSpPr txBox="1"/>
              <p:nvPr/>
            </p:nvSpPr>
            <p:spPr>
              <a:xfrm>
                <a:off x="8585454" y="4121644"/>
                <a:ext cx="911225" cy="855980"/>
              </a:xfrm>
              <a:prstGeom prst="rect">
                <a:avLst/>
              </a:prstGeom>
            </p:spPr>
            <p:txBody>
              <a:bodyPr vert="horz" wrap="square" lIns="0" tIns="0" rIns="0" bIns="0" rtlCol="0">
                <a:spAutoFit/>
              </a:bodyPr>
              <a:lstStyle/>
              <a:p>
                <a:pPr marL="12700">
                  <a:lnSpc>
                    <a:spcPct val="100000"/>
                  </a:lnSpc>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设置管理</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设备管理</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人员管理</a:t>
                </a:r>
                <a:endParaRPr sz="900">
                  <a:latin typeface="微软雅黑"/>
                  <a:cs typeface="微软雅黑"/>
                </a:endParaRPr>
              </a:p>
              <a:p>
                <a:pPr marL="12700">
                  <a:lnSpc>
                    <a:spcPct val="100000"/>
                  </a:lnSpc>
                  <a:spcBef>
                    <a:spcPts val="50"/>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0" dirty="0">
                    <a:solidFill>
                      <a:srgbClr val="7E7E7E"/>
                    </a:solidFill>
                    <a:latin typeface="微软雅黑"/>
                    <a:cs typeface="微软雅黑"/>
                  </a:rPr>
                  <a:t>告警管理</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实时数据查询</a:t>
                </a:r>
                <a:endParaRPr sz="900">
                  <a:latin typeface="微软雅黑"/>
                  <a:cs typeface="微软雅黑"/>
                </a:endParaRPr>
              </a:p>
              <a:p>
                <a:pPr marL="12700">
                  <a:lnSpc>
                    <a:spcPct val="100000"/>
                  </a:lnSpc>
                  <a:spcBef>
                    <a:spcPts val="35"/>
                  </a:spcBef>
                </a:pPr>
                <a:r>
                  <a:rPr sz="900" spc="25" dirty="0">
                    <a:solidFill>
                      <a:srgbClr val="7E7E7E"/>
                    </a:solidFill>
                    <a:latin typeface="Wingdings"/>
                    <a:cs typeface="Wingdings"/>
                  </a:rPr>
                  <a:t></a:t>
                </a:r>
                <a:r>
                  <a:rPr sz="900" spc="25" dirty="0">
                    <a:solidFill>
                      <a:srgbClr val="7E7E7E"/>
                    </a:solidFill>
                    <a:latin typeface="Times New Roman"/>
                    <a:cs typeface="Times New Roman"/>
                  </a:rPr>
                  <a:t>  </a:t>
                </a:r>
                <a:r>
                  <a:rPr sz="900" spc="-20" dirty="0">
                    <a:solidFill>
                      <a:srgbClr val="7E7E7E"/>
                    </a:solidFill>
                    <a:latin typeface="Times New Roman"/>
                    <a:cs typeface="Times New Roman"/>
                  </a:rPr>
                  <a:t> </a:t>
                </a:r>
                <a:r>
                  <a:rPr sz="900" spc="35" dirty="0">
                    <a:solidFill>
                      <a:srgbClr val="7E7E7E"/>
                    </a:solidFill>
                    <a:latin typeface="微软雅黑"/>
                    <a:cs typeface="微软雅黑"/>
                  </a:rPr>
                  <a:t>报表</a:t>
                </a:r>
                <a:endParaRPr sz="900">
                  <a:latin typeface="微软雅黑"/>
                  <a:cs typeface="微软雅黑"/>
                </a:endParaRPr>
              </a:p>
            </p:txBody>
          </p:sp>
          <p:sp>
            <p:nvSpPr>
              <p:cNvPr id="217" name="object 70"/>
              <p:cNvSpPr/>
              <p:nvPr/>
            </p:nvSpPr>
            <p:spPr>
              <a:xfrm>
                <a:off x="263347" y="5298287"/>
                <a:ext cx="739152" cy="388086"/>
              </a:xfrm>
              <a:prstGeom prst="rect">
                <a:avLst/>
              </a:prstGeom>
              <a:blipFill>
                <a:blip r:embed="rId19" cstate="print"/>
                <a:stretch>
                  <a:fillRect/>
                </a:stretch>
              </a:blipFill>
            </p:spPr>
            <p:txBody>
              <a:bodyPr wrap="square" lIns="0" tIns="0" rIns="0" bIns="0" rtlCol="0"/>
              <a:lstStyle/>
              <a:p>
                <a:endParaRPr/>
              </a:p>
            </p:txBody>
          </p:sp>
          <p:sp>
            <p:nvSpPr>
              <p:cNvPr id="219" name="object 72"/>
              <p:cNvSpPr txBox="1"/>
              <p:nvPr/>
            </p:nvSpPr>
            <p:spPr>
              <a:xfrm>
                <a:off x="304596" y="5642052"/>
                <a:ext cx="263525" cy="144780"/>
              </a:xfrm>
              <a:prstGeom prst="rect">
                <a:avLst/>
              </a:prstGeom>
            </p:spPr>
            <p:txBody>
              <a:bodyPr vert="horz" wrap="square" lIns="0" tIns="0" rIns="0" bIns="0" rtlCol="0">
                <a:spAutoFit/>
              </a:bodyPr>
              <a:lstStyle/>
              <a:p>
                <a:pPr marL="12700">
                  <a:lnSpc>
                    <a:spcPct val="100000"/>
                  </a:lnSpc>
                </a:pPr>
                <a:r>
                  <a:rPr sz="900" spc="35" dirty="0">
                    <a:solidFill>
                      <a:srgbClr val="7E7E7E"/>
                    </a:solidFill>
                    <a:latin typeface="微软雅黑"/>
                    <a:cs typeface="微软雅黑"/>
                  </a:rPr>
                  <a:t>芯片</a:t>
                </a:r>
                <a:endParaRPr sz="900">
                  <a:latin typeface="微软雅黑"/>
                  <a:cs typeface="微软雅黑"/>
                </a:endParaRPr>
              </a:p>
            </p:txBody>
          </p:sp>
          <p:sp>
            <p:nvSpPr>
              <p:cNvPr id="220" name="object 73"/>
              <p:cNvSpPr txBox="1"/>
              <p:nvPr/>
            </p:nvSpPr>
            <p:spPr>
              <a:xfrm>
                <a:off x="269544" y="6010860"/>
                <a:ext cx="263525" cy="144780"/>
              </a:xfrm>
              <a:prstGeom prst="rect">
                <a:avLst/>
              </a:prstGeom>
            </p:spPr>
            <p:txBody>
              <a:bodyPr vert="horz" wrap="square" lIns="0" tIns="0" rIns="0" bIns="0" rtlCol="0">
                <a:spAutoFit/>
              </a:bodyPr>
              <a:lstStyle/>
              <a:p>
                <a:pPr marL="12700">
                  <a:lnSpc>
                    <a:spcPct val="100000"/>
                  </a:lnSpc>
                </a:pPr>
                <a:r>
                  <a:rPr sz="900" spc="35" dirty="0">
                    <a:solidFill>
                      <a:srgbClr val="7E7E7E"/>
                    </a:solidFill>
                    <a:latin typeface="微软雅黑"/>
                    <a:cs typeface="微软雅黑"/>
                  </a:rPr>
                  <a:t>模组</a:t>
                </a:r>
                <a:endParaRPr sz="900">
                  <a:latin typeface="微软雅黑"/>
                  <a:cs typeface="微软雅黑"/>
                </a:endParaRPr>
              </a:p>
            </p:txBody>
          </p:sp>
          <p:sp>
            <p:nvSpPr>
              <p:cNvPr id="223" name="object 76"/>
              <p:cNvSpPr/>
              <p:nvPr/>
            </p:nvSpPr>
            <p:spPr>
              <a:xfrm>
                <a:off x="9870947" y="5484876"/>
                <a:ext cx="428244" cy="318516"/>
              </a:xfrm>
              <a:prstGeom prst="rect">
                <a:avLst/>
              </a:prstGeom>
              <a:blipFill>
                <a:blip r:embed="rId20" cstate="print"/>
                <a:stretch>
                  <a:fillRect/>
                </a:stretch>
              </a:blipFill>
            </p:spPr>
            <p:txBody>
              <a:bodyPr wrap="square" lIns="0" tIns="0" rIns="0" bIns="0" rtlCol="0"/>
              <a:lstStyle/>
              <a:p>
                <a:endParaRPr/>
              </a:p>
            </p:txBody>
          </p:sp>
          <p:sp>
            <p:nvSpPr>
              <p:cNvPr id="224" name="object 77"/>
              <p:cNvSpPr/>
              <p:nvPr/>
            </p:nvSpPr>
            <p:spPr>
              <a:xfrm>
                <a:off x="9886315" y="5207127"/>
                <a:ext cx="398145" cy="288290"/>
              </a:xfrm>
              <a:custGeom>
                <a:avLst/>
                <a:gdLst/>
                <a:ahLst/>
                <a:cxnLst/>
                <a:rect l="l" t="t" r="r" b="b"/>
                <a:pathLst>
                  <a:path w="398145" h="288289">
                    <a:moveTo>
                      <a:pt x="372871" y="0"/>
                    </a:moveTo>
                    <a:lnTo>
                      <a:pt x="24764" y="0"/>
                    </a:lnTo>
                    <a:lnTo>
                      <a:pt x="14292" y="2349"/>
                    </a:lnTo>
                    <a:lnTo>
                      <a:pt x="3990" y="11351"/>
                    </a:lnTo>
                    <a:lnTo>
                      <a:pt x="0" y="24765"/>
                    </a:lnTo>
                    <a:lnTo>
                      <a:pt x="0" y="263271"/>
                    </a:lnTo>
                    <a:lnTo>
                      <a:pt x="2349" y="273799"/>
                    </a:lnTo>
                    <a:lnTo>
                      <a:pt x="11351" y="284077"/>
                    </a:lnTo>
                    <a:lnTo>
                      <a:pt x="24764" y="288036"/>
                    </a:lnTo>
                    <a:lnTo>
                      <a:pt x="372871" y="288036"/>
                    </a:lnTo>
                    <a:lnTo>
                      <a:pt x="383400" y="285707"/>
                    </a:lnTo>
                    <a:lnTo>
                      <a:pt x="393678" y="276740"/>
                    </a:lnTo>
                    <a:lnTo>
                      <a:pt x="397636" y="263271"/>
                    </a:lnTo>
                    <a:lnTo>
                      <a:pt x="397636" y="24765"/>
                    </a:lnTo>
                    <a:lnTo>
                      <a:pt x="395308" y="14292"/>
                    </a:lnTo>
                    <a:lnTo>
                      <a:pt x="386341" y="3990"/>
                    </a:lnTo>
                    <a:lnTo>
                      <a:pt x="372871" y="0"/>
                    </a:lnTo>
                    <a:close/>
                  </a:path>
                </a:pathLst>
              </a:custGeom>
              <a:solidFill>
                <a:srgbClr val="ECECEC"/>
              </a:solidFill>
            </p:spPr>
            <p:txBody>
              <a:bodyPr wrap="square" lIns="0" tIns="0" rIns="0" bIns="0" rtlCol="0"/>
              <a:lstStyle/>
              <a:p>
                <a:endParaRPr/>
              </a:p>
            </p:txBody>
          </p:sp>
          <p:sp>
            <p:nvSpPr>
              <p:cNvPr id="226" name="object 79"/>
              <p:cNvSpPr/>
              <p:nvPr/>
            </p:nvSpPr>
            <p:spPr>
              <a:xfrm>
                <a:off x="11568683" y="5128259"/>
                <a:ext cx="428244" cy="318515"/>
              </a:xfrm>
              <a:prstGeom prst="rect">
                <a:avLst/>
              </a:prstGeom>
              <a:blipFill>
                <a:blip r:embed="rId21" cstate="print"/>
                <a:stretch>
                  <a:fillRect/>
                </a:stretch>
              </a:blipFill>
            </p:spPr>
            <p:txBody>
              <a:bodyPr wrap="square" lIns="0" tIns="0" rIns="0" bIns="0" rtlCol="0"/>
              <a:lstStyle/>
              <a:p>
                <a:endParaRPr/>
              </a:p>
            </p:txBody>
          </p:sp>
          <p:sp>
            <p:nvSpPr>
              <p:cNvPr id="227" name="object 80"/>
              <p:cNvSpPr/>
              <p:nvPr/>
            </p:nvSpPr>
            <p:spPr>
              <a:xfrm>
                <a:off x="11584178" y="4850510"/>
                <a:ext cx="397510" cy="288290"/>
              </a:xfrm>
              <a:custGeom>
                <a:avLst/>
                <a:gdLst/>
                <a:ahLst/>
                <a:cxnLst/>
                <a:rect l="l" t="t" r="r" b="b"/>
                <a:pathLst>
                  <a:path w="397509" h="288289">
                    <a:moveTo>
                      <a:pt x="372745" y="0"/>
                    </a:moveTo>
                    <a:lnTo>
                      <a:pt x="24765" y="0"/>
                    </a:lnTo>
                    <a:lnTo>
                      <a:pt x="14236" y="2328"/>
                    </a:lnTo>
                    <a:lnTo>
                      <a:pt x="3958" y="11295"/>
                    </a:lnTo>
                    <a:lnTo>
                      <a:pt x="0" y="24764"/>
                    </a:lnTo>
                    <a:lnTo>
                      <a:pt x="0" y="263270"/>
                    </a:lnTo>
                    <a:lnTo>
                      <a:pt x="2328" y="273799"/>
                    </a:lnTo>
                    <a:lnTo>
                      <a:pt x="11295" y="284077"/>
                    </a:lnTo>
                    <a:lnTo>
                      <a:pt x="24765" y="288036"/>
                    </a:lnTo>
                    <a:lnTo>
                      <a:pt x="372745" y="288036"/>
                    </a:lnTo>
                    <a:lnTo>
                      <a:pt x="383273" y="285707"/>
                    </a:lnTo>
                    <a:lnTo>
                      <a:pt x="393551" y="276740"/>
                    </a:lnTo>
                    <a:lnTo>
                      <a:pt x="397510" y="263270"/>
                    </a:lnTo>
                    <a:lnTo>
                      <a:pt x="397510" y="24764"/>
                    </a:lnTo>
                    <a:lnTo>
                      <a:pt x="395181" y="14236"/>
                    </a:lnTo>
                    <a:lnTo>
                      <a:pt x="386214" y="3958"/>
                    </a:lnTo>
                    <a:lnTo>
                      <a:pt x="372745" y="0"/>
                    </a:lnTo>
                    <a:close/>
                  </a:path>
                </a:pathLst>
              </a:custGeom>
              <a:solidFill>
                <a:srgbClr val="ECECEC"/>
              </a:solidFill>
            </p:spPr>
            <p:txBody>
              <a:bodyPr wrap="square" lIns="0" tIns="0" rIns="0" bIns="0" rtlCol="0"/>
              <a:lstStyle/>
              <a:p>
                <a:endParaRPr/>
              </a:p>
            </p:txBody>
          </p:sp>
          <p:sp>
            <p:nvSpPr>
              <p:cNvPr id="230" name="object 83"/>
              <p:cNvSpPr/>
              <p:nvPr/>
            </p:nvSpPr>
            <p:spPr>
              <a:xfrm>
                <a:off x="890016" y="5591555"/>
                <a:ext cx="352044" cy="318516"/>
              </a:xfrm>
              <a:prstGeom prst="rect">
                <a:avLst/>
              </a:prstGeom>
              <a:blipFill>
                <a:blip r:embed="rId22" cstate="print"/>
                <a:stretch>
                  <a:fillRect/>
                </a:stretch>
              </a:blipFill>
            </p:spPr>
            <p:txBody>
              <a:bodyPr wrap="square" lIns="0" tIns="0" rIns="0" bIns="0" rtlCol="0"/>
              <a:lstStyle/>
              <a:p>
                <a:endParaRPr/>
              </a:p>
            </p:txBody>
          </p:sp>
          <p:sp>
            <p:nvSpPr>
              <p:cNvPr id="231" name="object 84"/>
              <p:cNvSpPr/>
              <p:nvPr/>
            </p:nvSpPr>
            <p:spPr>
              <a:xfrm>
                <a:off x="905128" y="5313934"/>
                <a:ext cx="321310" cy="288290"/>
              </a:xfrm>
              <a:custGeom>
                <a:avLst/>
                <a:gdLst/>
                <a:ahLst/>
                <a:cxnLst/>
                <a:rect l="l" t="t" r="r" b="b"/>
                <a:pathLst>
                  <a:path w="321309" h="288289">
                    <a:moveTo>
                      <a:pt x="296202" y="0"/>
                    </a:moveTo>
                    <a:lnTo>
                      <a:pt x="24752" y="0"/>
                    </a:lnTo>
                    <a:lnTo>
                      <a:pt x="14255" y="2346"/>
                    </a:lnTo>
                    <a:lnTo>
                      <a:pt x="3969" y="11348"/>
                    </a:lnTo>
                    <a:lnTo>
                      <a:pt x="0" y="24764"/>
                    </a:lnTo>
                    <a:lnTo>
                      <a:pt x="0" y="263270"/>
                    </a:lnTo>
                    <a:lnTo>
                      <a:pt x="2337" y="273804"/>
                    </a:lnTo>
                    <a:lnTo>
                      <a:pt x="11312" y="284093"/>
                    </a:lnTo>
                    <a:lnTo>
                      <a:pt x="24752" y="288061"/>
                    </a:lnTo>
                    <a:lnTo>
                      <a:pt x="296202" y="288061"/>
                    </a:lnTo>
                    <a:lnTo>
                      <a:pt x="306703" y="285726"/>
                    </a:lnTo>
                    <a:lnTo>
                      <a:pt x="316977" y="276742"/>
                    </a:lnTo>
                    <a:lnTo>
                      <a:pt x="320941" y="263270"/>
                    </a:lnTo>
                    <a:lnTo>
                      <a:pt x="320941" y="24764"/>
                    </a:lnTo>
                    <a:lnTo>
                      <a:pt x="318615" y="14304"/>
                    </a:lnTo>
                    <a:lnTo>
                      <a:pt x="309647" y="3994"/>
                    </a:lnTo>
                    <a:lnTo>
                      <a:pt x="296202" y="0"/>
                    </a:lnTo>
                    <a:close/>
                  </a:path>
                </a:pathLst>
              </a:custGeom>
              <a:solidFill>
                <a:srgbClr val="ECECEC"/>
              </a:solidFill>
            </p:spPr>
            <p:txBody>
              <a:bodyPr wrap="square" lIns="0" tIns="0" rIns="0" bIns="0" rtlCol="0"/>
              <a:lstStyle/>
              <a:p>
                <a:endParaRPr/>
              </a:p>
            </p:txBody>
          </p:sp>
          <p:sp>
            <p:nvSpPr>
              <p:cNvPr id="233" name="object 86"/>
              <p:cNvSpPr/>
              <p:nvPr/>
            </p:nvSpPr>
            <p:spPr>
              <a:xfrm>
                <a:off x="1909572" y="5608320"/>
                <a:ext cx="428244" cy="318516"/>
              </a:xfrm>
              <a:prstGeom prst="rect">
                <a:avLst/>
              </a:prstGeom>
              <a:blipFill>
                <a:blip r:embed="rId23" cstate="print"/>
                <a:stretch>
                  <a:fillRect/>
                </a:stretch>
              </a:blipFill>
            </p:spPr>
            <p:txBody>
              <a:bodyPr wrap="square" lIns="0" tIns="0" rIns="0" bIns="0" rtlCol="0"/>
              <a:lstStyle/>
              <a:p>
                <a:endParaRPr/>
              </a:p>
            </p:txBody>
          </p:sp>
          <p:sp>
            <p:nvSpPr>
              <p:cNvPr id="234" name="object 87"/>
              <p:cNvSpPr/>
              <p:nvPr/>
            </p:nvSpPr>
            <p:spPr>
              <a:xfrm>
                <a:off x="1925192" y="5330825"/>
                <a:ext cx="398145" cy="288290"/>
              </a:xfrm>
              <a:custGeom>
                <a:avLst/>
                <a:gdLst/>
                <a:ahLst/>
                <a:cxnLst/>
                <a:rect l="l" t="t" r="r" b="b"/>
                <a:pathLst>
                  <a:path w="398144" h="288289">
                    <a:moveTo>
                      <a:pt x="372871" y="0"/>
                    </a:moveTo>
                    <a:lnTo>
                      <a:pt x="24764" y="0"/>
                    </a:lnTo>
                    <a:lnTo>
                      <a:pt x="14356" y="2295"/>
                    </a:lnTo>
                    <a:lnTo>
                      <a:pt x="4010" y="11233"/>
                    </a:lnTo>
                    <a:lnTo>
                      <a:pt x="0" y="24637"/>
                    </a:lnTo>
                    <a:lnTo>
                      <a:pt x="0" y="263194"/>
                    </a:lnTo>
                    <a:lnTo>
                      <a:pt x="2346" y="273691"/>
                    </a:lnTo>
                    <a:lnTo>
                      <a:pt x="11348" y="283977"/>
                    </a:lnTo>
                    <a:lnTo>
                      <a:pt x="24764" y="287947"/>
                    </a:lnTo>
                    <a:lnTo>
                      <a:pt x="372871" y="287947"/>
                    </a:lnTo>
                    <a:lnTo>
                      <a:pt x="383393" y="285615"/>
                    </a:lnTo>
                    <a:lnTo>
                      <a:pt x="393676" y="276640"/>
                    </a:lnTo>
                    <a:lnTo>
                      <a:pt x="397637" y="263194"/>
                    </a:lnTo>
                    <a:lnTo>
                      <a:pt x="397637" y="24637"/>
                    </a:lnTo>
                    <a:lnTo>
                      <a:pt x="395338" y="14253"/>
                    </a:lnTo>
                    <a:lnTo>
                      <a:pt x="386371" y="3972"/>
                    </a:lnTo>
                    <a:lnTo>
                      <a:pt x="372871" y="0"/>
                    </a:lnTo>
                    <a:close/>
                  </a:path>
                </a:pathLst>
              </a:custGeom>
              <a:solidFill>
                <a:srgbClr val="ECECEC"/>
              </a:solidFill>
            </p:spPr>
            <p:txBody>
              <a:bodyPr wrap="square" lIns="0" tIns="0" rIns="0" bIns="0" rtlCol="0"/>
              <a:lstStyle/>
              <a:p>
                <a:endParaRPr/>
              </a:p>
            </p:txBody>
          </p:sp>
          <p:sp>
            <p:nvSpPr>
              <p:cNvPr id="236" name="object 89"/>
              <p:cNvSpPr txBox="1"/>
              <p:nvPr/>
            </p:nvSpPr>
            <p:spPr>
              <a:xfrm>
                <a:off x="985519" y="2945318"/>
                <a:ext cx="633730" cy="228600"/>
              </a:xfrm>
              <a:prstGeom prst="rect">
                <a:avLst/>
              </a:prstGeom>
            </p:spPr>
            <p:txBody>
              <a:bodyPr vert="horz" wrap="square" lIns="0" tIns="0" rIns="0" bIns="0" rtlCol="0">
                <a:spAutoFit/>
              </a:bodyPr>
              <a:lstStyle/>
              <a:p>
                <a:pPr marL="12700">
                  <a:lnSpc>
                    <a:spcPct val="100000"/>
                  </a:lnSpc>
                </a:pPr>
                <a:r>
                  <a:rPr sz="1600" b="1" spc="-5" dirty="0">
                    <a:solidFill>
                      <a:srgbClr val="7E7E7E"/>
                    </a:solidFill>
                    <a:latin typeface="微软雅黑"/>
                    <a:cs typeface="微软雅黑"/>
                  </a:rPr>
                  <a:t>车检器</a:t>
                </a:r>
                <a:endParaRPr sz="1600">
                  <a:latin typeface="微软雅黑"/>
                  <a:cs typeface="微软雅黑"/>
                </a:endParaRPr>
              </a:p>
            </p:txBody>
          </p:sp>
          <p:sp>
            <p:nvSpPr>
              <p:cNvPr id="237" name="object 90"/>
              <p:cNvSpPr txBox="1"/>
              <p:nvPr/>
            </p:nvSpPr>
            <p:spPr>
              <a:xfrm>
                <a:off x="2818002" y="2945318"/>
                <a:ext cx="1158240" cy="228600"/>
              </a:xfrm>
              <a:prstGeom prst="rect">
                <a:avLst/>
              </a:prstGeom>
            </p:spPr>
            <p:txBody>
              <a:bodyPr vert="horz" wrap="square" lIns="0" tIns="0" rIns="0" bIns="0" rtlCol="0">
                <a:spAutoFit/>
              </a:bodyPr>
              <a:lstStyle/>
              <a:p>
                <a:pPr marL="12700">
                  <a:lnSpc>
                    <a:spcPct val="100000"/>
                  </a:lnSpc>
                </a:pPr>
                <a:r>
                  <a:rPr sz="1600" b="1" spc="-5" dirty="0">
                    <a:solidFill>
                      <a:srgbClr val="7E7E7E"/>
                    </a:solidFill>
                    <a:latin typeface="微软雅黑"/>
                    <a:cs typeface="微软雅黑"/>
                  </a:rPr>
                  <a:t>NB</a:t>
                </a:r>
                <a:r>
                  <a:rPr sz="1600" b="1" spc="-10" dirty="0">
                    <a:solidFill>
                      <a:srgbClr val="7E7E7E"/>
                    </a:solidFill>
                    <a:latin typeface="微软雅黑"/>
                    <a:cs typeface="微软雅黑"/>
                  </a:rPr>
                  <a:t>-</a:t>
                </a:r>
                <a:r>
                  <a:rPr sz="1600" b="1" spc="-5" dirty="0">
                    <a:solidFill>
                      <a:srgbClr val="7E7E7E"/>
                    </a:solidFill>
                    <a:latin typeface="微软雅黑"/>
                    <a:cs typeface="微软雅黑"/>
                  </a:rPr>
                  <a:t>I</a:t>
                </a:r>
                <a:r>
                  <a:rPr sz="1600" b="1" spc="-10" dirty="0">
                    <a:solidFill>
                      <a:srgbClr val="7E7E7E"/>
                    </a:solidFill>
                    <a:latin typeface="微软雅黑"/>
                    <a:cs typeface="微软雅黑"/>
                  </a:rPr>
                  <a:t>oT</a:t>
                </a:r>
                <a:r>
                  <a:rPr sz="1600" b="1" spc="-5" dirty="0">
                    <a:solidFill>
                      <a:srgbClr val="7E7E7E"/>
                    </a:solidFill>
                    <a:latin typeface="微软雅黑"/>
                    <a:cs typeface="微软雅黑"/>
                  </a:rPr>
                  <a:t>基站</a:t>
                </a:r>
                <a:endParaRPr sz="1600">
                  <a:latin typeface="微软雅黑"/>
                  <a:cs typeface="微软雅黑"/>
                </a:endParaRPr>
              </a:p>
            </p:txBody>
          </p:sp>
          <p:sp>
            <p:nvSpPr>
              <p:cNvPr id="238" name="object 91"/>
              <p:cNvSpPr txBox="1"/>
              <p:nvPr/>
            </p:nvSpPr>
            <p:spPr>
              <a:xfrm>
                <a:off x="4695190" y="2945318"/>
                <a:ext cx="1423035" cy="228600"/>
              </a:xfrm>
              <a:prstGeom prst="rect">
                <a:avLst/>
              </a:prstGeom>
            </p:spPr>
            <p:txBody>
              <a:bodyPr vert="horz" wrap="square" lIns="0" tIns="0" rIns="0" bIns="0" rtlCol="0">
                <a:spAutoFit/>
              </a:bodyPr>
              <a:lstStyle/>
              <a:p>
                <a:pPr marL="12700">
                  <a:lnSpc>
                    <a:spcPct val="100000"/>
                  </a:lnSpc>
                </a:pPr>
                <a:r>
                  <a:rPr sz="1600" b="1" spc="-5" dirty="0">
                    <a:solidFill>
                      <a:srgbClr val="7E7E7E"/>
                    </a:solidFill>
                    <a:latin typeface="微软雅黑"/>
                    <a:cs typeface="微软雅黑"/>
                  </a:rPr>
                  <a:t>NB</a:t>
                </a:r>
                <a:r>
                  <a:rPr sz="1600" b="1" spc="-10" dirty="0">
                    <a:solidFill>
                      <a:srgbClr val="7E7E7E"/>
                    </a:solidFill>
                    <a:latin typeface="微软雅黑"/>
                    <a:cs typeface="微软雅黑"/>
                  </a:rPr>
                  <a:t>-</a:t>
                </a:r>
                <a:r>
                  <a:rPr sz="1600" b="1" spc="-5" dirty="0">
                    <a:solidFill>
                      <a:srgbClr val="7E7E7E"/>
                    </a:solidFill>
                    <a:latin typeface="微软雅黑"/>
                    <a:cs typeface="微软雅黑"/>
                  </a:rPr>
                  <a:t>I</a:t>
                </a:r>
                <a:r>
                  <a:rPr sz="1600" b="1" spc="-10" dirty="0">
                    <a:solidFill>
                      <a:srgbClr val="7E7E7E"/>
                    </a:solidFill>
                    <a:latin typeface="微软雅黑"/>
                    <a:cs typeface="微软雅黑"/>
                  </a:rPr>
                  <a:t>o</a:t>
                </a:r>
                <a:r>
                  <a:rPr sz="1600" b="1" spc="-5" dirty="0">
                    <a:solidFill>
                      <a:srgbClr val="7E7E7E"/>
                    </a:solidFill>
                    <a:latin typeface="微软雅黑"/>
                    <a:cs typeface="微软雅黑"/>
                  </a:rPr>
                  <a:t>T</a:t>
                </a:r>
                <a:r>
                  <a:rPr sz="1600" b="1" spc="10" dirty="0">
                    <a:solidFill>
                      <a:srgbClr val="7E7E7E"/>
                    </a:solidFill>
                    <a:latin typeface="微软雅黑"/>
                    <a:cs typeface="微软雅黑"/>
                  </a:rPr>
                  <a:t> </a:t>
                </a:r>
                <a:r>
                  <a:rPr sz="1600" b="1" spc="-5" dirty="0">
                    <a:solidFill>
                      <a:srgbClr val="7E7E7E"/>
                    </a:solidFill>
                    <a:latin typeface="微软雅黑"/>
                    <a:cs typeface="微软雅黑"/>
                  </a:rPr>
                  <a:t>核心网</a:t>
                </a:r>
                <a:endParaRPr sz="1600">
                  <a:latin typeface="微软雅黑"/>
                  <a:cs typeface="微软雅黑"/>
                </a:endParaRPr>
              </a:p>
            </p:txBody>
          </p:sp>
          <p:sp>
            <p:nvSpPr>
              <p:cNvPr id="239" name="object 92"/>
              <p:cNvSpPr txBox="1"/>
              <p:nvPr/>
            </p:nvSpPr>
            <p:spPr>
              <a:xfrm>
                <a:off x="6908038" y="2945318"/>
                <a:ext cx="1163955" cy="228600"/>
              </a:xfrm>
              <a:prstGeom prst="rect">
                <a:avLst/>
              </a:prstGeom>
            </p:spPr>
            <p:txBody>
              <a:bodyPr vert="horz" wrap="square" lIns="0" tIns="0" rIns="0" bIns="0" rtlCol="0">
                <a:spAutoFit/>
              </a:bodyPr>
              <a:lstStyle/>
              <a:p>
                <a:pPr marL="12700">
                  <a:lnSpc>
                    <a:spcPct val="100000"/>
                  </a:lnSpc>
                </a:pPr>
                <a:r>
                  <a:rPr sz="1600" b="1" spc="-5" dirty="0">
                    <a:solidFill>
                      <a:srgbClr val="7E7E7E"/>
                    </a:solidFill>
                    <a:latin typeface="微软雅黑"/>
                    <a:cs typeface="微软雅黑"/>
                  </a:rPr>
                  <a:t>I</a:t>
                </a:r>
                <a:r>
                  <a:rPr sz="1600" b="1" spc="-10" dirty="0">
                    <a:solidFill>
                      <a:srgbClr val="7E7E7E"/>
                    </a:solidFill>
                    <a:latin typeface="微软雅黑"/>
                    <a:cs typeface="微软雅黑"/>
                  </a:rPr>
                  <a:t>oT</a:t>
                </a:r>
                <a:r>
                  <a:rPr sz="1600" spc="-5" dirty="0">
                    <a:solidFill>
                      <a:srgbClr val="7E7E7E"/>
                    </a:solidFill>
                    <a:latin typeface="微软雅黑"/>
                    <a:cs typeface="微软雅黑"/>
                  </a:rPr>
                  <a:t>管理</a:t>
                </a:r>
                <a:r>
                  <a:rPr sz="1600" b="1" spc="-5" dirty="0">
                    <a:solidFill>
                      <a:srgbClr val="7E7E7E"/>
                    </a:solidFill>
                    <a:latin typeface="微软雅黑"/>
                    <a:cs typeface="微软雅黑"/>
                  </a:rPr>
                  <a:t>平台</a:t>
                </a:r>
                <a:endParaRPr sz="1600">
                  <a:latin typeface="微软雅黑"/>
                  <a:cs typeface="微软雅黑"/>
                </a:endParaRPr>
              </a:p>
            </p:txBody>
          </p:sp>
          <p:sp>
            <p:nvSpPr>
              <p:cNvPr id="240" name="object 93"/>
              <p:cNvSpPr txBox="1"/>
              <p:nvPr/>
            </p:nvSpPr>
            <p:spPr>
              <a:xfrm>
                <a:off x="8580881" y="2938117"/>
                <a:ext cx="1776730" cy="235585"/>
              </a:xfrm>
              <a:prstGeom prst="rect">
                <a:avLst/>
              </a:prstGeom>
            </p:spPr>
            <p:txBody>
              <a:bodyPr vert="horz" wrap="square" lIns="0" tIns="0" rIns="0" bIns="0" rtlCol="0">
                <a:spAutoFit/>
              </a:bodyPr>
              <a:lstStyle/>
              <a:p>
                <a:pPr marL="12700">
                  <a:lnSpc>
                    <a:spcPct val="100000"/>
                  </a:lnSpc>
                </a:pPr>
                <a:r>
                  <a:rPr sz="1600" b="1" spc="-10" dirty="0">
                    <a:solidFill>
                      <a:srgbClr val="7E7E7E"/>
                    </a:solidFill>
                    <a:latin typeface="微软雅黑"/>
                    <a:cs typeface="微软雅黑"/>
                  </a:rPr>
                  <a:t>3</a:t>
                </a:r>
                <a:r>
                  <a:rPr sz="1575" b="1" spc="7" baseline="26455" dirty="0">
                    <a:solidFill>
                      <a:srgbClr val="7E7E7E"/>
                    </a:solidFill>
                    <a:latin typeface="微软雅黑"/>
                    <a:cs typeface="微软雅黑"/>
                  </a:rPr>
                  <a:t>rd</a:t>
                </a:r>
                <a:r>
                  <a:rPr sz="1575" b="1" spc="225" baseline="26455" dirty="0">
                    <a:solidFill>
                      <a:srgbClr val="7E7E7E"/>
                    </a:solidFill>
                    <a:latin typeface="微软雅黑"/>
                    <a:cs typeface="微软雅黑"/>
                  </a:rPr>
                  <a:t> </a:t>
                </a:r>
                <a:r>
                  <a:rPr sz="1600" b="1" spc="-5" dirty="0">
                    <a:solidFill>
                      <a:srgbClr val="7E7E7E"/>
                    </a:solidFill>
                    <a:latin typeface="微软雅黑"/>
                    <a:cs typeface="微软雅黑"/>
                  </a:rPr>
                  <a:t>智能停车服务器</a:t>
                </a:r>
                <a:endParaRPr sz="1600">
                  <a:latin typeface="微软雅黑"/>
                  <a:cs typeface="微软雅黑"/>
                </a:endParaRPr>
              </a:p>
            </p:txBody>
          </p:sp>
          <p:sp>
            <p:nvSpPr>
              <p:cNvPr id="241" name="object 94"/>
              <p:cNvSpPr txBox="1"/>
              <p:nvPr/>
            </p:nvSpPr>
            <p:spPr>
              <a:xfrm>
                <a:off x="10812018" y="2945318"/>
                <a:ext cx="850265" cy="228600"/>
              </a:xfrm>
              <a:prstGeom prst="rect">
                <a:avLst/>
              </a:prstGeom>
            </p:spPr>
            <p:txBody>
              <a:bodyPr vert="horz" wrap="square" lIns="0" tIns="0" rIns="0" bIns="0" rtlCol="0">
                <a:spAutoFit/>
              </a:bodyPr>
              <a:lstStyle/>
              <a:p>
                <a:pPr marL="12700">
                  <a:lnSpc>
                    <a:spcPct val="100000"/>
                  </a:lnSpc>
                </a:pPr>
                <a:r>
                  <a:rPr sz="1600" b="1" spc="-5" dirty="0">
                    <a:solidFill>
                      <a:srgbClr val="7E7E7E"/>
                    </a:solidFill>
                    <a:latin typeface="微软雅黑"/>
                    <a:cs typeface="微软雅黑"/>
                  </a:rPr>
                  <a:t>手机APP</a:t>
                </a:r>
                <a:endParaRPr sz="1600">
                  <a:latin typeface="微软雅黑"/>
                  <a:cs typeface="微软雅黑"/>
                </a:endParaRPr>
              </a:p>
            </p:txBody>
          </p:sp>
          <p:sp>
            <p:nvSpPr>
              <p:cNvPr id="242" name="object 95"/>
              <p:cNvSpPr txBox="1"/>
              <p:nvPr/>
            </p:nvSpPr>
            <p:spPr>
              <a:xfrm>
                <a:off x="187553" y="1846793"/>
                <a:ext cx="382270" cy="144780"/>
              </a:xfrm>
              <a:prstGeom prst="rect">
                <a:avLst/>
              </a:prstGeom>
            </p:spPr>
            <p:txBody>
              <a:bodyPr vert="horz" wrap="square" lIns="0" tIns="0" rIns="0" bIns="0" rtlCol="0">
                <a:spAutoFit/>
              </a:bodyPr>
              <a:lstStyle/>
              <a:p>
                <a:pPr marL="12700">
                  <a:lnSpc>
                    <a:spcPct val="100000"/>
                  </a:lnSpc>
                </a:pPr>
                <a:r>
                  <a:rPr sz="900" b="1" spc="30" dirty="0">
                    <a:latin typeface="微软雅黑"/>
                    <a:cs typeface="微软雅黑"/>
                  </a:rPr>
                  <a:t>引导屏</a:t>
                </a:r>
                <a:endParaRPr sz="900">
                  <a:latin typeface="微软雅黑"/>
                  <a:cs typeface="微软雅黑"/>
                </a:endParaRPr>
              </a:p>
            </p:txBody>
          </p:sp>
          <p:sp>
            <p:nvSpPr>
              <p:cNvPr id="243" name="object 96"/>
              <p:cNvSpPr txBox="1"/>
              <p:nvPr/>
            </p:nvSpPr>
            <p:spPr>
              <a:xfrm>
                <a:off x="1447038" y="1208736"/>
                <a:ext cx="382270" cy="144780"/>
              </a:xfrm>
              <a:prstGeom prst="rect">
                <a:avLst/>
              </a:prstGeom>
            </p:spPr>
            <p:txBody>
              <a:bodyPr vert="horz" wrap="square" lIns="0" tIns="0" rIns="0" bIns="0" rtlCol="0">
                <a:spAutoFit/>
              </a:bodyPr>
              <a:lstStyle/>
              <a:p>
                <a:pPr marL="12700">
                  <a:lnSpc>
                    <a:spcPct val="100000"/>
                  </a:lnSpc>
                </a:pPr>
                <a:r>
                  <a:rPr sz="900" b="1" spc="35" dirty="0">
                    <a:latin typeface="微软雅黑"/>
                    <a:cs typeface="微软雅黑"/>
                  </a:rPr>
                  <a:t>摄像头</a:t>
                </a:r>
                <a:endParaRPr sz="900">
                  <a:latin typeface="微软雅黑"/>
                  <a:cs typeface="微软雅黑"/>
                </a:endParaRPr>
              </a:p>
            </p:txBody>
          </p:sp>
        </p:grpSp>
        <p:pic>
          <p:nvPicPr>
            <p:cNvPr id="244" name="Picture 3"/>
            <p:cNvPicPr>
              <a:picLocks noChangeAspect="1" noChangeArrowheads="1"/>
            </p:cNvPicPr>
            <p:nvPr/>
          </p:nvPicPr>
          <p:blipFill>
            <a:blip r:embed="rId24" cstate="print"/>
            <a:srcRect/>
            <a:stretch>
              <a:fillRect/>
            </a:stretch>
          </p:blipFill>
          <p:spPr bwMode="auto">
            <a:xfrm>
              <a:off x="523705" y="5809614"/>
              <a:ext cx="434678" cy="438393"/>
            </a:xfrm>
            <a:prstGeom prst="rect">
              <a:avLst/>
            </a:prstGeom>
            <a:noFill/>
            <a:ln w="9525">
              <a:noFill/>
              <a:miter lim="800000"/>
              <a:headEnd/>
              <a:tailEnd/>
            </a:ln>
          </p:spPr>
        </p:pic>
      </p:grpSp>
    </p:spTree>
    <p:extLst>
      <p:ext uri="{BB962C8B-B14F-4D97-AF65-F5344CB8AC3E}">
        <p14:creationId xmlns:p14="http://schemas.microsoft.com/office/powerpoint/2010/main" val="892873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pc="-5" dirty="0">
                <a:latin typeface="微软雅黑" panose="020B0503020204020204" pitchFamily="34" charset="-122"/>
                <a:ea typeface="微软雅黑" panose="020B0503020204020204" pitchFamily="34" charset="-122"/>
              </a:rPr>
              <a:t>智能停车传统</a:t>
            </a:r>
            <a:r>
              <a:rPr lang="zh-CN" altLang="en-US" sz="2800" spc="-5" dirty="0" smtClean="0">
                <a:latin typeface="微软雅黑" panose="020B0503020204020204" pitchFamily="34" charset="-122"/>
                <a:ea typeface="微软雅黑" panose="020B0503020204020204" pitchFamily="34" charset="-122"/>
              </a:rPr>
              <a:t>解决方案与</a:t>
            </a:r>
            <a:r>
              <a:rPr lang="en-US" altLang="zh-CN" sz="2800" spc="-5" dirty="0" smtClean="0">
                <a:latin typeface="微软雅黑" panose="020B0503020204020204" pitchFamily="34" charset="-122"/>
                <a:ea typeface="微软雅黑" panose="020B0503020204020204" pitchFamily="34" charset="-122"/>
              </a:rPr>
              <a:t>NB-</a:t>
            </a:r>
            <a:r>
              <a:rPr lang="en-US" altLang="zh-CN" sz="2800" spc="-5" dirty="0" err="1" smtClean="0">
                <a:latin typeface="微软雅黑" panose="020B0503020204020204" pitchFamily="34" charset="-122"/>
                <a:ea typeface="微软雅黑" panose="020B0503020204020204" pitchFamily="34" charset="-122"/>
              </a:rPr>
              <a:t>IoT</a:t>
            </a:r>
            <a:r>
              <a:rPr lang="zh-CN" altLang="en-US" sz="2800" spc="-5" dirty="0" smtClean="0">
                <a:latin typeface="微软雅黑" panose="020B0503020204020204" pitchFamily="34" charset="-122"/>
                <a:ea typeface="微软雅黑" panose="020B0503020204020204" pitchFamily="34" charset="-122"/>
              </a:rPr>
              <a:t>方案</a:t>
            </a:r>
            <a:r>
              <a:rPr lang="zh-CN" altLang="en-US" sz="2800" spc="-5" dirty="0">
                <a:latin typeface="微软雅黑" panose="020B0503020204020204" pitchFamily="34" charset="-122"/>
                <a:ea typeface="微软雅黑" panose="020B0503020204020204" pitchFamily="34" charset="-122"/>
              </a:rPr>
              <a:t>对比</a:t>
            </a:r>
            <a:endParaRPr lang="zh-CN" altLang="en-US" sz="2800" dirty="0" smtClean="0">
              <a:latin typeface="微软雅黑" panose="020B0503020204020204" pitchFamily="34" charset="-122"/>
              <a:ea typeface="微软雅黑" panose="020B0503020204020204" pitchFamily="34" charset="-122"/>
            </a:endParaRPr>
          </a:p>
        </p:txBody>
      </p:sp>
      <p:sp>
        <p:nvSpPr>
          <p:cNvPr id="93" name="object 2"/>
          <p:cNvSpPr/>
          <p:nvPr/>
        </p:nvSpPr>
        <p:spPr>
          <a:xfrm>
            <a:off x="196595" y="3881628"/>
            <a:ext cx="4796028" cy="2203704"/>
          </a:xfrm>
          <a:prstGeom prst="rect">
            <a:avLst/>
          </a:prstGeom>
          <a:blipFill>
            <a:blip r:embed="rId2" cstate="print"/>
            <a:stretch>
              <a:fillRect/>
            </a:stretch>
          </a:blipFill>
        </p:spPr>
        <p:txBody>
          <a:bodyPr wrap="square" lIns="0" tIns="0" rIns="0" bIns="0" rtlCol="0"/>
          <a:lstStyle/>
          <a:p>
            <a:endParaRPr/>
          </a:p>
        </p:txBody>
      </p:sp>
      <p:sp>
        <p:nvSpPr>
          <p:cNvPr id="94" name="object 3"/>
          <p:cNvSpPr/>
          <p:nvPr/>
        </p:nvSpPr>
        <p:spPr>
          <a:xfrm>
            <a:off x="201168" y="1289303"/>
            <a:ext cx="4791456" cy="2350008"/>
          </a:xfrm>
          <a:prstGeom prst="rect">
            <a:avLst/>
          </a:prstGeom>
          <a:blipFill>
            <a:blip r:embed="rId3" cstate="print"/>
            <a:stretch>
              <a:fillRect/>
            </a:stretch>
          </a:blipFill>
        </p:spPr>
        <p:txBody>
          <a:bodyPr wrap="square" lIns="0" tIns="0" rIns="0" bIns="0" rtlCol="0"/>
          <a:lstStyle/>
          <a:p>
            <a:endParaRPr/>
          </a:p>
        </p:txBody>
      </p:sp>
      <p:sp>
        <p:nvSpPr>
          <p:cNvPr id="95" name="object 4"/>
          <p:cNvSpPr txBox="1"/>
          <p:nvPr/>
        </p:nvSpPr>
        <p:spPr>
          <a:xfrm>
            <a:off x="2723133" y="4345750"/>
            <a:ext cx="482600" cy="152400"/>
          </a:xfrm>
          <a:prstGeom prst="rect">
            <a:avLst/>
          </a:prstGeom>
        </p:spPr>
        <p:txBody>
          <a:bodyPr vert="horz" wrap="square" lIns="0" tIns="0" rIns="0" bIns="0" rtlCol="0">
            <a:spAutoFit/>
          </a:bodyPr>
          <a:lstStyle/>
          <a:p>
            <a:pPr marL="12700">
              <a:lnSpc>
                <a:spcPct val="100000"/>
              </a:lnSpc>
            </a:pPr>
            <a:r>
              <a:rPr sz="1000" b="1" spc="-10" dirty="0">
                <a:latin typeface="微软雅黑"/>
                <a:cs typeface="微软雅黑"/>
              </a:rPr>
              <a:t>1</a:t>
            </a:r>
            <a:r>
              <a:rPr sz="1000" b="1" spc="-5" dirty="0">
                <a:latin typeface="微软雅黑"/>
                <a:cs typeface="微软雅黑"/>
              </a:rPr>
              <a:t>跳网络</a:t>
            </a:r>
            <a:endParaRPr sz="1000">
              <a:latin typeface="微软雅黑"/>
              <a:cs typeface="微软雅黑"/>
            </a:endParaRPr>
          </a:p>
        </p:txBody>
      </p:sp>
      <p:sp>
        <p:nvSpPr>
          <p:cNvPr id="96" name="object 5"/>
          <p:cNvSpPr/>
          <p:nvPr/>
        </p:nvSpPr>
        <p:spPr>
          <a:xfrm>
            <a:off x="5233161" y="1753742"/>
            <a:ext cx="1218565" cy="360045"/>
          </a:xfrm>
          <a:custGeom>
            <a:avLst/>
            <a:gdLst/>
            <a:ahLst/>
            <a:cxnLst/>
            <a:rect l="l" t="t" r="r" b="b"/>
            <a:pathLst>
              <a:path w="1218564" h="360044">
                <a:moveTo>
                  <a:pt x="0" y="360045"/>
                </a:moveTo>
                <a:lnTo>
                  <a:pt x="1218412" y="360045"/>
                </a:lnTo>
                <a:lnTo>
                  <a:pt x="1218412" y="0"/>
                </a:lnTo>
                <a:lnTo>
                  <a:pt x="0" y="0"/>
                </a:lnTo>
                <a:lnTo>
                  <a:pt x="0" y="360045"/>
                </a:lnTo>
                <a:close/>
              </a:path>
            </a:pathLst>
          </a:custGeom>
          <a:solidFill>
            <a:srgbClr val="E7B889"/>
          </a:solidFill>
        </p:spPr>
        <p:txBody>
          <a:bodyPr wrap="square" lIns="0" tIns="0" rIns="0" bIns="0" rtlCol="0"/>
          <a:lstStyle/>
          <a:p>
            <a:endParaRPr/>
          </a:p>
        </p:txBody>
      </p:sp>
      <p:sp>
        <p:nvSpPr>
          <p:cNvPr id="97" name="object 6"/>
          <p:cNvSpPr/>
          <p:nvPr/>
        </p:nvSpPr>
        <p:spPr>
          <a:xfrm>
            <a:off x="6451600" y="1753742"/>
            <a:ext cx="2508885" cy="360045"/>
          </a:xfrm>
          <a:custGeom>
            <a:avLst/>
            <a:gdLst/>
            <a:ahLst/>
            <a:cxnLst/>
            <a:rect l="l" t="t" r="r" b="b"/>
            <a:pathLst>
              <a:path w="2508884" h="360044">
                <a:moveTo>
                  <a:pt x="0" y="360045"/>
                </a:moveTo>
                <a:lnTo>
                  <a:pt x="2508630" y="360045"/>
                </a:lnTo>
                <a:lnTo>
                  <a:pt x="2508630" y="0"/>
                </a:lnTo>
                <a:lnTo>
                  <a:pt x="0" y="0"/>
                </a:lnTo>
                <a:lnTo>
                  <a:pt x="0" y="360045"/>
                </a:lnTo>
                <a:close/>
              </a:path>
            </a:pathLst>
          </a:custGeom>
          <a:solidFill>
            <a:srgbClr val="E7B889"/>
          </a:solidFill>
        </p:spPr>
        <p:txBody>
          <a:bodyPr wrap="square" lIns="0" tIns="0" rIns="0" bIns="0" rtlCol="0"/>
          <a:lstStyle/>
          <a:p>
            <a:endParaRPr/>
          </a:p>
        </p:txBody>
      </p:sp>
      <p:sp>
        <p:nvSpPr>
          <p:cNvPr id="98" name="object 7"/>
          <p:cNvSpPr/>
          <p:nvPr/>
        </p:nvSpPr>
        <p:spPr>
          <a:xfrm>
            <a:off x="8960231" y="1753742"/>
            <a:ext cx="3044825" cy="360045"/>
          </a:xfrm>
          <a:custGeom>
            <a:avLst/>
            <a:gdLst/>
            <a:ahLst/>
            <a:cxnLst/>
            <a:rect l="l" t="t" r="r" b="b"/>
            <a:pathLst>
              <a:path w="3044825" h="360044">
                <a:moveTo>
                  <a:pt x="0" y="360045"/>
                </a:moveTo>
                <a:lnTo>
                  <a:pt x="3044444" y="360045"/>
                </a:lnTo>
                <a:lnTo>
                  <a:pt x="3044444" y="0"/>
                </a:lnTo>
                <a:lnTo>
                  <a:pt x="0" y="0"/>
                </a:lnTo>
                <a:lnTo>
                  <a:pt x="0" y="360045"/>
                </a:lnTo>
                <a:close/>
              </a:path>
            </a:pathLst>
          </a:custGeom>
          <a:solidFill>
            <a:srgbClr val="E7B889"/>
          </a:solidFill>
        </p:spPr>
        <p:txBody>
          <a:bodyPr wrap="square" lIns="0" tIns="0" rIns="0" bIns="0" rtlCol="0"/>
          <a:lstStyle/>
          <a:p>
            <a:endParaRPr/>
          </a:p>
        </p:txBody>
      </p:sp>
      <p:sp>
        <p:nvSpPr>
          <p:cNvPr id="99" name="object 8"/>
          <p:cNvSpPr/>
          <p:nvPr/>
        </p:nvSpPr>
        <p:spPr>
          <a:xfrm>
            <a:off x="5233161" y="2113749"/>
            <a:ext cx="1218565" cy="739775"/>
          </a:xfrm>
          <a:custGeom>
            <a:avLst/>
            <a:gdLst/>
            <a:ahLst/>
            <a:cxnLst/>
            <a:rect l="l" t="t" r="r" b="b"/>
            <a:pathLst>
              <a:path w="1218564" h="739775">
                <a:moveTo>
                  <a:pt x="0" y="739178"/>
                </a:moveTo>
                <a:lnTo>
                  <a:pt x="1218412" y="739178"/>
                </a:lnTo>
                <a:lnTo>
                  <a:pt x="1218412" y="0"/>
                </a:lnTo>
                <a:lnTo>
                  <a:pt x="0" y="0"/>
                </a:lnTo>
                <a:lnTo>
                  <a:pt x="0" y="739178"/>
                </a:lnTo>
                <a:close/>
              </a:path>
            </a:pathLst>
          </a:custGeom>
          <a:solidFill>
            <a:srgbClr val="E7E7E7"/>
          </a:solidFill>
        </p:spPr>
        <p:txBody>
          <a:bodyPr wrap="square" lIns="0" tIns="0" rIns="0" bIns="0" rtlCol="0"/>
          <a:lstStyle/>
          <a:p>
            <a:endParaRPr/>
          </a:p>
        </p:txBody>
      </p:sp>
      <p:sp>
        <p:nvSpPr>
          <p:cNvPr id="100" name="object 9"/>
          <p:cNvSpPr/>
          <p:nvPr/>
        </p:nvSpPr>
        <p:spPr>
          <a:xfrm>
            <a:off x="6451600" y="2113749"/>
            <a:ext cx="2508885" cy="739775"/>
          </a:xfrm>
          <a:custGeom>
            <a:avLst/>
            <a:gdLst/>
            <a:ahLst/>
            <a:cxnLst/>
            <a:rect l="l" t="t" r="r" b="b"/>
            <a:pathLst>
              <a:path w="2508884" h="739775">
                <a:moveTo>
                  <a:pt x="0" y="739178"/>
                </a:moveTo>
                <a:lnTo>
                  <a:pt x="2508630" y="739178"/>
                </a:lnTo>
                <a:lnTo>
                  <a:pt x="2508630" y="0"/>
                </a:lnTo>
                <a:lnTo>
                  <a:pt x="0" y="0"/>
                </a:lnTo>
                <a:lnTo>
                  <a:pt x="0" y="739178"/>
                </a:lnTo>
                <a:close/>
              </a:path>
            </a:pathLst>
          </a:custGeom>
          <a:solidFill>
            <a:srgbClr val="E7E7E7"/>
          </a:solidFill>
        </p:spPr>
        <p:txBody>
          <a:bodyPr wrap="square" lIns="0" tIns="0" rIns="0" bIns="0" rtlCol="0"/>
          <a:lstStyle/>
          <a:p>
            <a:endParaRPr/>
          </a:p>
        </p:txBody>
      </p:sp>
      <p:sp>
        <p:nvSpPr>
          <p:cNvPr id="101" name="object 10"/>
          <p:cNvSpPr/>
          <p:nvPr/>
        </p:nvSpPr>
        <p:spPr>
          <a:xfrm>
            <a:off x="8960231" y="2113749"/>
            <a:ext cx="3044825" cy="739775"/>
          </a:xfrm>
          <a:custGeom>
            <a:avLst/>
            <a:gdLst/>
            <a:ahLst/>
            <a:cxnLst/>
            <a:rect l="l" t="t" r="r" b="b"/>
            <a:pathLst>
              <a:path w="3044825" h="739775">
                <a:moveTo>
                  <a:pt x="0" y="739178"/>
                </a:moveTo>
                <a:lnTo>
                  <a:pt x="3044444" y="739178"/>
                </a:lnTo>
                <a:lnTo>
                  <a:pt x="3044444" y="0"/>
                </a:lnTo>
                <a:lnTo>
                  <a:pt x="0" y="0"/>
                </a:lnTo>
                <a:lnTo>
                  <a:pt x="0" y="739178"/>
                </a:lnTo>
                <a:close/>
              </a:path>
            </a:pathLst>
          </a:custGeom>
          <a:solidFill>
            <a:srgbClr val="E7E7E7"/>
          </a:solidFill>
        </p:spPr>
        <p:txBody>
          <a:bodyPr wrap="square" lIns="0" tIns="0" rIns="0" bIns="0" rtlCol="0"/>
          <a:lstStyle/>
          <a:p>
            <a:endParaRPr/>
          </a:p>
        </p:txBody>
      </p:sp>
      <p:sp>
        <p:nvSpPr>
          <p:cNvPr id="102" name="object 11"/>
          <p:cNvSpPr/>
          <p:nvPr/>
        </p:nvSpPr>
        <p:spPr>
          <a:xfrm>
            <a:off x="5233161" y="2852953"/>
            <a:ext cx="1218565" cy="731520"/>
          </a:xfrm>
          <a:custGeom>
            <a:avLst/>
            <a:gdLst/>
            <a:ahLst/>
            <a:cxnLst/>
            <a:rect l="l" t="t" r="r" b="b"/>
            <a:pathLst>
              <a:path w="1218564" h="731520">
                <a:moveTo>
                  <a:pt x="0" y="731494"/>
                </a:moveTo>
                <a:lnTo>
                  <a:pt x="1218412" y="731494"/>
                </a:lnTo>
                <a:lnTo>
                  <a:pt x="1218412" y="0"/>
                </a:lnTo>
                <a:lnTo>
                  <a:pt x="0" y="0"/>
                </a:lnTo>
                <a:lnTo>
                  <a:pt x="0" y="731494"/>
                </a:lnTo>
                <a:close/>
              </a:path>
            </a:pathLst>
          </a:custGeom>
          <a:solidFill>
            <a:srgbClr val="FFFFFF"/>
          </a:solidFill>
        </p:spPr>
        <p:txBody>
          <a:bodyPr wrap="square" lIns="0" tIns="0" rIns="0" bIns="0" rtlCol="0"/>
          <a:lstStyle/>
          <a:p>
            <a:endParaRPr/>
          </a:p>
        </p:txBody>
      </p:sp>
      <p:sp>
        <p:nvSpPr>
          <p:cNvPr id="103" name="object 12"/>
          <p:cNvSpPr/>
          <p:nvPr/>
        </p:nvSpPr>
        <p:spPr>
          <a:xfrm>
            <a:off x="6451600" y="2852953"/>
            <a:ext cx="2508885" cy="731520"/>
          </a:xfrm>
          <a:custGeom>
            <a:avLst/>
            <a:gdLst/>
            <a:ahLst/>
            <a:cxnLst/>
            <a:rect l="l" t="t" r="r" b="b"/>
            <a:pathLst>
              <a:path w="2508884" h="731520">
                <a:moveTo>
                  <a:pt x="0" y="731494"/>
                </a:moveTo>
                <a:lnTo>
                  <a:pt x="2508630" y="731494"/>
                </a:lnTo>
                <a:lnTo>
                  <a:pt x="2508630" y="0"/>
                </a:lnTo>
                <a:lnTo>
                  <a:pt x="0" y="0"/>
                </a:lnTo>
                <a:lnTo>
                  <a:pt x="0" y="731494"/>
                </a:lnTo>
                <a:close/>
              </a:path>
            </a:pathLst>
          </a:custGeom>
          <a:solidFill>
            <a:srgbClr val="FFFFFF"/>
          </a:solidFill>
        </p:spPr>
        <p:txBody>
          <a:bodyPr wrap="square" lIns="0" tIns="0" rIns="0" bIns="0" rtlCol="0"/>
          <a:lstStyle/>
          <a:p>
            <a:endParaRPr/>
          </a:p>
        </p:txBody>
      </p:sp>
      <p:sp>
        <p:nvSpPr>
          <p:cNvPr id="104" name="object 13"/>
          <p:cNvSpPr/>
          <p:nvPr/>
        </p:nvSpPr>
        <p:spPr>
          <a:xfrm>
            <a:off x="8960231" y="2852953"/>
            <a:ext cx="3044825" cy="731520"/>
          </a:xfrm>
          <a:custGeom>
            <a:avLst/>
            <a:gdLst/>
            <a:ahLst/>
            <a:cxnLst/>
            <a:rect l="l" t="t" r="r" b="b"/>
            <a:pathLst>
              <a:path w="3044825" h="731520">
                <a:moveTo>
                  <a:pt x="0" y="731494"/>
                </a:moveTo>
                <a:lnTo>
                  <a:pt x="3044444" y="731494"/>
                </a:lnTo>
                <a:lnTo>
                  <a:pt x="3044444" y="0"/>
                </a:lnTo>
                <a:lnTo>
                  <a:pt x="0" y="0"/>
                </a:lnTo>
                <a:lnTo>
                  <a:pt x="0" y="731494"/>
                </a:lnTo>
                <a:close/>
              </a:path>
            </a:pathLst>
          </a:custGeom>
          <a:solidFill>
            <a:srgbClr val="FFFFFF"/>
          </a:solidFill>
        </p:spPr>
        <p:txBody>
          <a:bodyPr wrap="square" lIns="0" tIns="0" rIns="0" bIns="0" rtlCol="0"/>
          <a:lstStyle/>
          <a:p>
            <a:endParaRPr/>
          </a:p>
        </p:txBody>
      </p:sp>
      <p:sp>
        <p:nvSpPr>
          <p:cNvPr id="105" name="object 14"/>
          <p:cNvSpPr/>
          <p:nvPr/>
        </p:nvSpPr>
        <p:spPr>
          <a:xfrm>
            <a:off x="5233161" y="3584447"/>
            <a:ext cx="1218565" cy="996950"/>
          </a:xfrm>
          <a:custGeom>
            <a:avLst/>
            <a:gdLst/>
            <a:ahLst/>
            <a:cxnLst/>
            <a:rect l="l" t="t" r="r" b="b"/>
            <a:pathLst>
              <a:path w="1218564" h="996950">
                <a:moveTo>
                  <a:pt x="0" y="996695"/>
                </a:moveTo>
                <a:lnTo>
                  <a:pt x="1218412" y="996695"/>
                </a:lnTo>
                <a:lnTo>
                  <a:pt x="1218412" y="0"/>
                </a:lnTo>
                <a:lnTo>
                  <a:pt x="0" y="0"/>
                </a:lnTo>
                <a:lnTo>
                  <a:pt x="0" y="996695"/>
                </a:lnTo>
                <a:close/>
              </a:path>
            </a:pathLst>
          </a:custGeom>
          <a:solidFill>
            <a:srgbClr val="E7E7E7"/>
          </a:solidFill>
        </p:spPr>
        <p:txBody>
          <a:bodyPr wrap="square" lIns="0" tIns="0" rIns="0" bIns="0" rtlCol="0"/>
          <a:lstStyle/>
          <a:p>
            <a:endParaRPr/>
          </a:p>
        </p:txBody>
      </p:sp>
      <p:sp>
        <p:nvSpPr>
          <p:cNvPr id="106" name="object 15"/>
          <p:cNvSpPr/>
          <p:nvPr/>
        </p:nvSpPr>
        <p:spPr>
          <a:xfrm>
            <a:off x="6451600" y="3584447"/>
            <a:ext cx="2508885" cy="996950"/>
          </a:xfrm>
          <a:custGeom>
            <a:avLst/>
            <a:gdLst/>
            <a:ahLst/>
            <a:cxnLst/>
            <a:rect l="l" t="t" r="r" b="b"/>
            <a:pathLst>
              <a:path w="2508884" h="996950">
                <a:moveTo>
                  <a:pt x="0" y="996695"/>
                </a:moveTo>
                <a:lnTo>
                  <a:pt x="2508630" y="996695"/>
                </a:lnTo>
                <a:lnTo>
                  <a:pt x="2508630" y="0"/>
                </a:lnTo>
                <a:lnTo>
                  <a:pt x="0" y="0"/>
                </a:lnTo>
                <a:lnTo>
                  <a:pt x="0" y="996695"/>
                </a:lnTo>
                <a:close/>
              </a:path>
            </a:pathLst>
          </a:custGeom>
          <a:solidFill>
            <a:srgbClr val="E7E7E7"/>
          </a:solidFill>
        </p:spPr>
        <p:txBody>
          <a:bodyPr wrap="square" lIns="0" tIns="0" rIns="0" bIns="0" rtlCol="0"/>
          <a:lstStyle/>
          <a:p>
            <a:endParaRPr/>
          </a:p>
        </p:txBody>
      </p:sp>
      <p:sp>
        <p:nvSpPr>
          <p:cNvPr id="107" name="object 16"/>
          <p:cNvSpPr/>
          <p:nvPr/>
        </p:nvSpPr>
        <p:spPr>
          <a:xfrm>
            <a:off x="8960231" y="3584447"/>
            <a:ext cx="3044825" cy="996950"/>
          </a:xfrm>
          <a:custGeom>
            <a:avLst/>
            <a:gdLst/>
            <a:ahLst/>
            <a:cxnLst/>
            <a:rect l="l" t="t" r="r" b="b"/>
            <a:pathLst>
              <a:path w="3044825" h="996950">
                <a:moveTo>
                  <a:pt x="0" y="996695"/>
                </a:moveTo>
                <a:lnTo>
                  <a:pt x="3044444" y="996695"/>
                </a:lnTo>
                <a:lnTo>
                  <a:pt x="3044444" y="0"/>
                </a:lnTo>
                <a:lnTo>
                  <a:pt x="0" y="0"/>
                </a:lnTo>
                <a:lnTo>
                  <a:pt x="0" y="996695"/>
                </a:lnTo>
                <a:close/>
              </a:path>
            </a:pathLst>
          </a:custGeom>
          <a:solidFill>
            <a:srgbClr val="E7E7E7"/>
          </a:solidFill>
        </p:spPr>
        <p:txBody>
          <a:bodyPr wrap="square" lIns="0" tIns="0" rIns="0" bIns="0" rtlCol="0"/>
          <a:lstStyle/>
          <a:p>
            <a:endParaRPr/>
          </a:p>
        </p:txBody>
      </p:sp>
      <p:sp>
        <p:nvSpPr>
          <p:cNvPr id="108" name="object 17"/>
          <p:cNvSpPr/>
          <p:nvPr/>
        </p:nvSpPr>
        <p:spPr>
          <a:xfrm>
            <a:off x="5233161" y="4581156"/>
            <a:ext cx="1218565" cy="792480"/>
          </a:xfrm>
          <a:custGeom>
            <a:avLst/>
            <a:gdLst/>
            <a:ahLst/>
            <a:cxnLst/>
            <a:rect l="l" t="t" r="r" b="b"/>
            <a:pathLst>
              <a:path w="1218564" h="792479">
                <a:moveTo>
                  <a:pt x="0" y="792086"/>
                </a:moveTo>
                <a:lnTo>
                  <a:pt x="1218412" y="792086"/>
                </a:lnTo>
                <a:lnTo>
                  <a:pt x="1218412" y="0"/>
                </a:lnTo>
                <a:lnTo>
                  <a:pt x="0" y="0"/>
                </a:lnTo>
                <a:lnTo>
                  <a:pt x="0" y="792086"/>
                </a:lnTo>
                <a:close/>
              </a:path>
            </a:pathLst>
          </a:custGeom>
          <a:solidFill>
            <a:srgbClr val="FFFFFF"/>
          </a:solidFill>
        </p:spPr>
        <p:txBody>
          <a:bodyPr wrap="square" lIns="0" tIns="0" rIns="0" bIns="0" rtlCol="0"/>
          <a:lstStyle/>
          <a:p>
            <a:endParaRPr/>
          </a:p>
        </p:txBody>
      </p:sp>
      <p:sp>
        <p:nvSpPr>
          <p:cNvPr id="109" name="object 18"/>
          <p:cNvSpPr/>
          <p:nvPr/>
        </p:nvSpPr>
        <p:spPr>
          <a:xfrm>
            <a:off x="6451600" y="4581156"/>
            <a:ext cx="2508885" cy="792480"/>
          </a:xfrm>
          <a:custGeom>
            <a:avLst/>
            <a:gdLst/>
            <a:ahLst/>
            <a:cxnLst/>
            <a:rect l="l" t="t" r="r" b="b"/>
            <a:pathLst>
              <a:path w="2508884" h="792479">
                <a:moveTo>
                  <a:pt x="0" y="792086"/>
                </a:moveTo>
                <a:lnTo>
                  <a:pt x="2508630" y="792086"/>
                </a:lnTo>
                <a:lnTo>
                  <a:pt x="2508630" y="0"/>
                </a:lnTo>
                <a:lnTo>
                  <a:pt x="0" y="0"/>
                </a:lnTo>
                <a:lnTo>
                  <a:pt x="0" y="792086"/>
                </a:lnTo>
                <a:close/>
              </a:path>
            </a:pathLst>
          </a:custGeom>
          <a:solidFill>
            <a:srgbClr val="FFFFFF"/>
          </a:solidFill>
        </p:spPr>
        <p:txBody>
          <a:bodyPr wrap="square" lIns="0" tIns="0" rIns="0" bIns="0" rtlCol="0"/>
          <a:lstStyle/>
          <a:p>
            <a:endParaRPr/>
          </a:p>
        </p:txBody>
      </p:sp>
      <p:sp>
        <p:nvSpPr>
          <p:cNvPr id="110" name="object 19"/>
          <p:cNvSpPr/>
          <p:nvPr/>
        </p:nvSpPr>
        <p:spPr>
          <a:xfrm>
            <a:off x="8960231" y="4581156"/>
            <a:ext cx="3044825" cy="792480"/>
          </a:xfrm>
          <a:custGeom>
            <a:avLst/>
            <a:gdLst/>
            <a:ahLst/>
            <a:cxnLst/>
            <a:rect l="l" t="t" r="r" b="b"/>
            <a:pathLst>
              <a:path w="3044825" h="792479">
                <a:moveTo>
                  <a:pt x="0" y="792086"/>
                </a:moveTo>
                <a:lnTo>
                  <a:pt x="3044444" y="792086"/>
                </a:lnTo>
                <a:lnTo>
                  <a:pt x="3044444" y="0"/>
                </a:lnTo>
                <a:lnTo>
                  <a:pt x="0" y="0"/>
                </a:lnTo>
                <a:lnTo>
                  <a:pt x="0" y="792086"/>
                </a:lnTo>
                <a:close/>
              </a:path>
            </a:pathLst>
          </a:custGeom>
          <a:solidFill>
            <a:srgbClr val="FFFFFF"/>
          </a:solidFill>
        </p:spPr>
        <p:txBody>
          <a:bodyPr wrap="square" lIns="0" tIns="0" rIns="0" bIns="0" rtlCol="0"/>
          <a:lstStyle/>
          <a:p>
            <a:endParaRPr/>
          </a:p>
        </p:txBody>
      </p:sp>
      <p:sp>
        <p:nvSpPr>
          <p:cNvPr id="111" name="object 20"/>
          <p:cNvSpPr/>
          <p:nvPr/>
        </p:nvSpPr>
        <p:spPr>
          <a:xfrm>
            <a:off x="5233161" y="2113788"/>
            <a:ext cx="6771640" cy="0"/>
          </a:xfrm>
          <a:custGeom>
            <a:avLst/>
            <a:gdLst/>
            <a:ahLst/>
            <a:cxnLst/>
            <a:rect l="l" t="t" r="r" b="b"/>
            <a:pathLst>
              <a:path w="6771640">
                <a:moveTo>
                  <a:pt x="0" y="0"/>
                </a:moveTo>
                <a:lnTo>
                  <a:pt x="6771386" y="0"/>
                </a:lnTo>
              </a:path>
            </a:pathLst>
          </a:custGeom>
          <a:ln w="25400">
            <a:solidFill>
              <a:srgbClr val="000000"/>
            </a:solidFill>
          </a:ln>
        </p:spPr>
        <p:txBody>
          <a:bodyPr wrap="square" lIns="0" tIns="0" rIns="0" bIns="0" rtlCol="0"/>
          <a:lstStyle/>
          <a:p>
            <a:endParaRPr/>
          </a:p>
        </p:txBody>
      </p:sp>
      <p:sp>
        <p:nvSpPr>
          <p:cNvPr id="112" name="object 21"/>
          <p:cNvSpPr/>
          <p:nvPr/>
        </p:nvSpPr>
        <p:spPr>
          <a:xfrm>
            <a:off x="5233161" y="1753742"/>
            <a:ext cx="6771640" cy="0"/>
          </a:xfrm>
          <a:custGeom>
            <a:avLst/>
            <a:gdLst/>
            <a:ahLst/>
            <a:cxnLst/>
            <a:rect l="l" t="t" r="r" b="b"/>
            <a:pathLst>
              <a:path w="6771640">
                <a:moveTo>
                  <a:pt x="0" y="0"/>
                </a:moveTo>
                <a:lnTo>
                  <a:pt x="6771386" y="0"/>
                </a:lnTo>
              </a:path>
            </a:pathLst>
          </a:custGeom>
          <a:ln w="25400">
            <a:solidFill>
              <a:srgbClr val="000000"/>
            </a:solidFill>
          </a:ln>
        </p:spPr>
        <p:txBody>
          <a:bodyPr wrap="square" lIns="0" tIns="0" rIns="0" bIns="0" rtlCol="0"/>
          <a:lstStyle/>
          <a:p>
            <a:endParaRPr/>
          </a:p>
        </p:txBody>
      </p:sp>
      <p:sp>
        <p:nvSpPr>
          <p:cNvPr id="113" name="object 22"/>
          <p:cNvSpPr/>
          <p:nvPr/>
        </p:nvSpPr>
        <p:spPr>
          <a:xfrm>
            <a:off x="5233161" y="5373242"/>
            <a:ext cx="6771640" cy="0"/>
          </a:xfrm>
          <a:custGeom>
            <a:avLst/>
            <a:gdLst/>
            <a:ahLst/>
            <a:cxnLst/>
            <a:rect l="l" t="t" r="r" b="b"/>
            <a:pathLst>
              <a:path w="6771640">
                <a:moveTo>
                  <a:pt x="0" y="0"/>
                </a:moveTo>
                <a:lnTo>
                  <a:pt x="6771386" y="0"/>
                </a:lnTo>
              </a:path>
            </a:pathLst>
          </a:custGeom>
          <a:ln w="25400">
            <a:solidFill>
              <a:srgbClr val="000000"/>
            </a:solidFill>
          </a:ln>
        </p:spPr>
        <p:txBody>
          <a:bodyPr wrap="square" lIns="0" tIns="0" rIns="0" bIns="0" rtlCol="0"/>
          <a:lstStyle/>
          <a:p>
            <a:endParaRPr/>
          </a:p>
        </p:txBody>
      </p:sp>
      <p:sp>
        <p:nvSpPr>
          <p:cNvPr id="114" name="object 23"/>
          <p:cNvSpPr txBox="1"/>
          <p:nvPr/>
        </p:nvSpPr>
        <p:spPr>
          <a:xfrm>
            <a:off x="6882510" y="1821241"/>
            <a:ext cx="1647189"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微软雅黑"/>
                <a:cs typeface="微软雅黑"/>
              </a:rPr>
              <a:t>传统非标无线方案</a:t>
            </a:r>
            <a:endParaRPr sz="1600">
              <a:latin typeface="微软雅黑"/>
              <a:cs typeface="微软雅黑"/>
            </a:endParaRPr>
          </a:p>
        </p:txBody>
      </p:sp>
      <p:sp>
        <p:nvSpPr>
          <p:cNvPr id="115" name="object 24"/>
          <p:cNvSpPr txBox="1"/>
          <p:nvPr/>
        </p:nvSpPr>
        <p:spPr>
          <a:xfrm>
            <a:off x="9904603" y="1821241"/>
            <a:ext cx="1158240"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微软雅黑"/>
                <a:cs typeface="微软雅黑"/>
              </a:rPr>
              <a:t>NB</a:t>
            </a:r>
            <a:r>
              <a:rPr sz="1600" b="1" spc="-10" dirty="0">
                <a:solidFill>
                  <a:srgbClr val="FFFFFF"/>
                </a:solidFill>
                <a:latin typeface="微软雅黑"/>
                <a:cs typeface="微软雅黑"/>
              </a:rPr>
              <a:t>-</a:t>
            </a:r>
            <a:r>
              <a:rPr sz="1600" b="1" spc="-5" dirty="0">
                <a:solidFill>
                  <a:srgbClr val="FFFFFF"/>
                </a:solidFill>
                <a:latin typeface="微软雅黑"/>
                <a:cs typeface="微软雅黑"/>
              </a:rPr>
              <a:t>I</a:t>
            </a:r>
            <a:r>
              <a:rPr sz="1600" b="1" spc="-10" dirty="0">
                <a:solidFill>
                  <a:srgbClr val="FFFFFF"/>
                </a:solidFill>
                <a:latin typeface="微软雅黑"/>
                <a:cs typeface="微软雅黑"/>
              </a:rPr>
              <a:t>oT</a:t>
            </a:r>
            <a:r>
              <a:rPr sz="1600" b="1" spc="-5" dirty="0">
                <a:solidFill>
                  <a:srgbClr val="FFFFFF"/>
                </a:solidFill>
                <a:latin typeface="微软雅黑"/>
                <a:cs typeface="微软雅黑"/>
              </a:rPr>
              <a:t>方案</a:t>
            </a:r>
            <a:endParaRPr sz="1600">
              <a:latin typeface="微软雅黑"/>
              <a:cs typeface="微软雅黑"/>
            </a:endParaRPr>
          </a:p>
        </p:txBody>
      </p:sp>
      <p:sp>
        <p:nvSpPr>
          <p:cNvPr id="116" name="object 25"/>
          <p:cNvSpPr txBox="1"/>
          <p:nvPr/>
        </p:nvSpPr>
        <p:spPr>
          <a:xfrm>
            <a:off x="5485003" y="2245040"/>
            <a:ext cx="716280" cy="524510"/>
          </a:xfrm>
          <a:prstGeom prst="rect">
            <a:avLst/>
          </a:prstGeom>
        </p:spPr>
        <p:txBody>
          <a:bodyPr vert="horz" wrap="square" lIns="0" tIns="0" rIns="0" bIns="0" rtlCol="0">
            <a:spAutoFit/>
          </a:bodyPr>
          <a:lstStyle/>
          <a:p>
            <a:pPr algn="ctr">
              <a:lnSpc>
                <a:spcPct val="100000"/>
              </a:lnSpc>
            </a:pPr>
            <a:r>
              <a:rPr sz="1400" dirty="0">
                <a:latin typeface="微软雅黑"/>
                <a:cs typeface="微软雅黑"/>
              </a:rPr>
              <a:t>可靠性</a:t>
            </a:r>
          </a:p>
          <a:p>
            <a:pPr algn="ctr">
              <a:lnSpc>
                <a:spcPct val="100000"/>
              </a:lnSpc>
              <a:spcBef>
                <a:spcPts val="840"/>
              </a:spcBef>
            </a:pPr>
            <a:r>
              <a:rPr sz="1400" dirty="0">
                <a:latin typeface="微软雅黑"/>
                <a:cs typeface="微软雅黑"/>
              </a:rPr>
              <a:t>&amp;安全性</a:t>
            </a:r>
          </a:p>
        </p:txBody>
      </p:sp>
      <p:sp>
        <p:nvSpPr>
          <p:cNvPr id="117" name="object 26"/>
          <p:cNvSpPr txBox="1"/>
          <p:nvPr/>
        </p:nvSpPr>
        <p:spPr>
          <a:xfrm>
            <a:off x="6531102" y="2174555"/>
            <a:ext cx="2343150" cy="417830"/>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私有网络，</a:t>
            </a:r>
            <a:r>
              <a:rPr sz="1400" spc="5" dirty="0">
                <a:latin typeface="微软雅黑"/>
                <a:cs typeface="微软雅黑"/>
              </a:rPr>
              <a:t>采</a:t>
            </a:r>
            <a:r>
              <a:rPr sz="1400" dirty="0">
                <a:latin typeface="微软雅黑"/>
                <a:cs typeface="微软雅黑"/>
              </a:rPr>
              <a:t>用</a:t>
            </a:r>
            <a:r>
              <a:rPr sz="1400" spc="5" dirty="0">
                <a:latin typeface="微软雅黑"/>
                <a:cs typeface="微软雅黑"/>
              </a:rPr>
              <a:t>非</a:t>
            </a:r>
            <a:r>
              <a:rPr sz="1400" dirty="0">
                <a:latin typeface="微软雅黑"/>
                <a:cs typeface="微软雅黑"/>
              </a:rPr>
              <a:t>授</a:t>
            </a:r>
            <a:r>
              <a:rPr sz="1400" spc="5" dirty="0">
                <a:latin typeface="微软雅黑"/>
                <a:cs typeface="微软雅黑"/>
              </a:rPr>
              <a:t>权</a:t>
            </a:r>
            <a:r>
              <a:rPr sz="1400" spc="-15" dirty="0">
                <a:latin typeface="微软雅黑"/>
                <a:cs typeface="微软雅黑"/>
              </a:rPr>
              <a:t>频</a:t>
            </a:r>
            <a:r>
              <a:rPr sz="1400" spc="5" dirty="0">
                <a:latin typeface="微软雅黑"/>
                <a:cs typeface="微软雅黑"/>
              </a:rPr>
              <a:t>谱，</a:t>
            </a:r>
            <a:endParaRPr sz="1400" dirty="0">
              <a:latin typeface="微软雅黑"/>
              <a:cs typeface="微软雅黑"/>
            </a:endParaRPr>
          </a:p>
          <a:p>
            <a:pPr marL="12700">
              <a:lnSpc>
                <a:spcPct val="100000"/>
              </a:lnSpc>
            </a:pPr>
            <a:r>
              <a:rPr sz="1400" dirty="0">
                <a:latin typeface="微软雅黑"/>
                <a:cs typeface="微软雅黑"/>
              </a:rPr>
              <a:t>可靠性安全性差</a:t>
            </a:r>
          </a:p>
        </p:txBody>
      </p:sp>
      <p:sp>
        <p:nvSpPr>
          <p:cNvPr id="118" name="object 27"/>
          <p:cNvSpPr txBox="1"/>
          <p:nvPr/>
        </p:nvSpPr>
        <p:spPr>
          <a:xfrm>
            <a:off x="9039859" y="2174555"/>
            <a:ext cx="2167255" cy="417830"/>
          </a:xfrm>
          <a:prstGeom prst="rect">
            <a:avLst/>
          </a:prstGeom>
        </p:spPr>
        <p:txBody>
          <a:bodyPr vert="horz" wrap="square" lIns="0" tIns="0" rIns="0" bIns="0" rtlCol="0">
            <a:spAutoFit/>
          </a:bodyPr>
          <a:lstStyle/>
          <a:p>
            <a:pPr marL="12700">
              <a:lnSpc>
                <a:spcPct val="100000"/>
              </a:lnSpc>
            </a:pPr>
            <a:r>
              <a:rPr sz="1400" spc="5" dirty="0">
                <a:latin typeface="微软雅黑"/>
                <a:cs typeface="微软雅黑"/>
              </a:rPr>
              <a:t>授权频谱，运营商网络</a:t>
            </a:r>
            <a:r>
              <a:rPr sz="1400" spc="-10" dirty="0">
                <a:latin typeface="微软雅黑"/>
                <a:cs typeface="微软雅黑"/>
              </a:rPr>
              <a:t>保</a:t>
            </a:r>
            <a:r>
              <a:rPr sz="1400" spc="5" dirty="0">
                <a:latin typeface="微软雅黑"/>
                <a:cs typeface="微软雅黑"/>
              </a:rPr>
              <a:t>障</a:t>
            </a:r>
            <a:endParaRPr sz="1400">
              <a:latin typeface="微软雅黑"/>
              <a:cs typeface="微软雅黑"/>
            </a:endParaRPr>
          </a:p>
          <a:p>
            <a:pPr marL="12700">
              <a:lnSpc>
                <a:spcPct val="100000"/>
              </a:lnSpc>
            </a:pPr>
            <a:r>
              <a:rPr sz="1400" spc="-5" dirty="0">
                <a:latin typeface="微软雅黑"/>
                <a:cs typeface="微软雅黑"/>
              </a:rPr>
              <a:t>(</a:t>
            </a:r>
            <a:r>
              <a:rPr sz="1400" dirty="0">
                <a:latin typeface="微软雅黑"/>
                <a:cs typeface="微软雅黑"/>
              </a:rPr>
              <a:t>运营商级别的质量保</a:t>
            </a:r>
            <a:r>
              <a:rPr sz="1400" spc="-35" dirty="0">
                <a:latin typeface="微软雅黑"/>
                <a:cs typeface="微软雅黑"/>
              </a:rPr>
              <a:t>障</a:t>
            </a:r>
            <a:r>
              <a:rPr sz="1400" dirty="0">
                <a:latin typeface="微软雅黑"/>
                <a:cs typeface="微软雅黑"/>
              </a:rPr>
              <a:t>)</a:t>
            </a:r>
            <a:endParaRPr sz="1400">
              <a:latin typeface="微软雅黑"/>
              <a:cs typeface="微软雅黑"/>
            </a:endParaRPr>
          </a:p>
        </p:txBody>
      </p:sp>
      <p:sp>
        <p:nvSpPr>
          <p:cNvPr id="119" name="object 28"/>
          <p:cNvSpPr txBox="1"/>
          <p:nvPr/>
        </p:nvSpPr>
        <p:spPr>
          <a:xfrm>
            <a:off x="5651119" y="3144445"/>
            <a:ext cx="382270" cy="203835"/>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安装</a:t>
            </a:r>
            <a:endParaRPr sz="1400">
              <a:latin typeface="微软雅黑"/>
              <a:cs typeface="微软雅黑"/>
            </a:endParaRPr>
          </a:p>
        </p:txBody>
      </p:sp>
      <p:sp>
        <p:nvSpPr>
          <p:cNvPr id="120" name="object 29"/>
          <p:cNvSpPr txBox="1"/>
          <p:nvPr/>
        </p:nvSpPr>
        <p:spPr>
          <a:xfrm>
            <a:off x="6531102" y="2914321"/>
            <a:ext cx="2341880" cy="417195"/>
          </a:xfrm>
          <a:prstGeom prst="rect">
            <a:avLst/>
          </a:prstGeom>
        </p:spPr>
        <p:txBody>
          <a:bodyPr vert="horz" wrap="square" lIns="0" tIns="0" rIns="0" bIns="0" rtlCol="0">
            <a:spAutoFit/>
          </a:bodyPr>
          <a:lstStyle/>
          <a:p>
            <a:pPr marL="12700" marR="5080">
              <a:lnSpc>
                <a:spcPct val="100000"/>
              </a:lnSpc>
            </a:pPr>
            <a:r>
              <a:rPr sz="1400" dirty="0">
                <a:latin typeface="微软雅黑"/>
                <a:cs typeface="微软雅黑"/>
              </a:rPr>
              <a:t>中继网关需要安装，部</a:t>
            </a:r>
            <a:r>
              <a:rPr sz="1400" spc="-15" dirty="0">
                <a:latin typeface="微软雅黑"/>
                <a:cs typeface="微软雅黑"/>
              </a:rPr>
              <a:t>署</a:t>
            </a:r>
            <a:r>
              <a:rPr sz="1400" dirty="0">
                <a:latin typeface="微软雅黑"/>
                <a:cs typeface="微软雅黑"/>
              </a:rPr>
              <a:t>成本 高</a:t>
            </a:r>
            <a:endParaRPr sz="1400">
              <a:latin typeface="微软雅黑"/>
              <a:cs typeface="微软雅黑"/>
            </a:endParaRPr>
          </a:p>
        </p:txBody>
      </p:sp>
      <p:sp>
        <p:nvSpPr>
          <p:cNvPr id="121" name="object 30"/>
          <p:cNvSpPr txBox="1"/>
          <p:nvPr/>
        </p:nvSpPr>
        <p:spPr>
          <a:xfrm>
            <a:off x="9039859" y="2914321"/>
            <a:ext cx="1275715" cy="417195"/>
          </a:xfrm>
          <a:prstGeom prst="rect">
            <a:avLst/>
          </a:prstGeom>
        </p:spPr>
        <p:txBody>
          <a:bodyPr vert="horz" wrap="square" lIns="0" tIns="0" rIns="0" bIns="0" rtlCol="0">
            <a:spAutoFit/>
          </a:bodyPr>
          <a:lstStyle/>
          <a:p>
            <a:pPr marL="12700" marR="5080">
              <a:lnSpc>
                <a:spcPct val="100000"/>
              </a:lnSpc>
            </a:pPr>
            <a:r>
              <a:rPr sz="1400" dirty="0">
                <a:latin typeface="微软雅黑"/>
                <a:cs typeface="微软雅黑"/>
              </a:rPr>
              <a:t>无需中继安装 车检器即插即用</a:t>
            </a:r>
          </a:p>
        </p:txBody>
      </p:sp>
      <p:sp>
        <p:nvSpPr>
          <p:cNvPr id="122" name="object 31"/>
          <p:cNvSpPr txBox="1"/>
          <p:nvPr/>
        </p:nvSpPr>
        <p:spPr>
          <a:xfrm>
            <a:off x="5663819" y="3968167"/>
            <a:ext cx="356870" cy="178435"/>
          </a:xfrm>
          <a:prstGeom prst="rect">
            <a:avLst/>
          </a:prstGeom>
        </p:spPr>
        <p:txBody>
          <a:bodyPr vert="horz" wrap="square" lIns="0" tIns="0" rIns="0" bIns="0" rtlCol="0">
            <a:spAutoFit/>
          </a:bodyPr>
          <a:lstStyle/>
          <a:p>
            <a:pPr>
              <a:lnSpc>
                <a:spcPts val="1680"/>
              </a:lnSpc>
            </a:pPr>
            <a:r>
              <a:rPr sz="1400" dirty="0">
                <a:latin typeface="微软雅黑"/>
                <a:cs typeface="微软雅黑"/>
              </a:rPr>
              <a:t>维护</a:t>
            </a:r>
            <a:endParaRPr sz="1400">
              <a:latin typeface="微软雅黑"/>
              <a:cs typeface="微软雅黑"/>
            </a:endParaRPr>
          </a:p>
        </p:txBody>
      </p:sp>
      <p:sp>
        <p:nvSpPr>
          <p:cNvPr id="123" name="object 32"/>
          <p:cNvSpPr txBox="1"/>
          <p:nvPr/>
        </p:nvSpPr>
        <p:spPr>
          <a:xfrm>
            <a:off x="6543802" y="3658550"/>
            <a:ext cx="2316480" cy="433452"/>
          </a:xfrm>
          <a:prstGeom prst="rect">
            <a:avLst/>
          </a:prstGeom>
        </p:spPr>
        <p:txBody>
          <a:bodyPr vert="horz" wrap="square" lIns="0" tIns="0" rIns="0" bIns="0" rtlCol="0">
            <a:spAutoFit/>
          </a:bodyPr>
          <a:lstStyle/>
          <a:p>
            <a:pPr>
              <a:lnSpc>
                <a:spcPct val="100000"/>
              </a:lnSpc>
            </a:pPr>
            <a:r>
              <a:rPr sz="1400" dirty="0">
                <a:latin typeface="微软雅黑" panose="020B0503020204020204" pitchFamily="34" charset="-122"/>
                <a:ea typeface="微软雅黑" panose="020B0503020204020204" pitchFamily="34" charset="-122"/>
                <a:cs typeface="微软雅黑"/>
              </a:rPr>
              <a:t>中继网关维护高空作业</a:t>
            </a:r>
            <a:r>
              <a:rPr sz="1400" spc="-10" dirty="0">
                <a:latin typeface="微软雅黑" panose="020B0503020204020204" pitchFamily="34" charset="-122"/>
                <a:ea typeface="微软雅黑" panose="020B0503020204020204" pitchFamily="34" charset="-122"/>
                <a:cs typeface="微软雅黑"/>
              </a:rPr>
              <a:t>，</a:t>
            </a:r>
            <a:r>
              <a:rPr sz="1400" dirty="0">
                <a:latin typeface="微软雅黑" panose="020B0503020204020204" pitchFamily="34" charset="-122"/>
                <a:ea typeface="微软雅黑" panose="020B0503020204020204" pitchFamily="34" charset="-122"/>
                <a:cs typeface="微软雅黑"/>
              </a:rPr>
              <a:t>工作</a:t>
            </a:r>
          </a:p>
          <a:p>
            <a:pPr>
              <a:lnSpc>
                <a:spcPts val="1680"/>
              </a:lnSpc>
            </a:pPr>
            <a:r>
              <a:rPr sz="1400" dirty="0" err="1">
                <a:latin typeface="微软雅黑" panose="020B0503020204020204" pitchFamily="34" charset="-122"/>
                <a:ea typeface="微软雅黑" panose="020B0503020204020204" pitchFamily="34" charset="-122"/>
                <a:cs typeface="微软雅黑"/>
              </a:rPr>
              <a:t>量大</a:t>
            </a:r>
            <a:r>
              <a:rPr sz="1400" dirty="0" smtClean="0">
                <a:latin typeface="微软雅黑" panose="020B0503020204020204" pitchFamily="34" charset="-122"/>
                <a:ea typeface="微软雅黑" panose="020B0503020204020204" pitchFamily="34" charset="-122"/>
                <a:cs typeface="微软雅黑"/>
              </a:rPr>
              <a:t>，</a:t>
            </a:r>
            <a:r>
              <a:rPr lang="zh-CN" altLang="en-US" sz="1400" dirty="0" smtClean="0">
                <a:latin typeface="微软雅黑" panose="020B0503020204020204" pitchFamily="34" charset="-122"/>
                <a:ea typeface="微软雅黑" panose="020B0503020204020204" pitchFamily="34" charset="-122"/>
                <a:cs typeface="微软雅黑"/>
              </a:rPr>
              <a:t>且不</a:t>
            </a:r>
            <a:r>
              <a:rPr sz="1400" dirty="0" err="1" smtClean="0">
                <a:latin typeface="微软雅黑" panose="020B0503020204020204" pitchFamily="34" charset="-122"/>
                <a:ea typeface="微软雅黑" panose="020B0503020204020204" pitchFamily="34" charset="-122"/>
                <a:cs typeface="微软雅黑"/>
              </a:rPr>
              <a:t>安全</a:t>
            </a:r>
            <a:r>
              <a:rPr sz="1400" dirty="0" err="1">
                <a:latin typeface="微软雅黑" panose="020B0503020204020204" pitchFamily="34" charset="-122"/>
                <a:ea typeface="微软雅黑" panose="020B0503020204020204" pitchFamily="34" charset="-122"/>
                <a:cs typeface="微软雅黑"/>
              </a:rPr>
              <a:t>，维护</a:t>
            </a:r>
            <a:r>
              <a:rPr sz="1400" spc="-15" dirty="0" err="1">
                <a:latin typeface="微软雅黑" panose="020B0503020204020204" pitchFamily="34" charset="-122"/>
                <a:ea typeface="微软雅黑" panose="020B0503020204020204" pitchFamily="34" charset="-122"/>
                <a:cs typeface="微软雅黑"/>
              </a:rPr>
              <a:t>成</a:t>
            </a:r>
            <a:r>
              <a:rPr sz="1400" dirty="0" err="1">
                <a:latin typeface="微软雅黑" panose="020B0503020204020204" pitchFamily="34" charset="-122"/>
                <a:ea typeface="微软雅黑" panose="020B0503020204020204" pitchFamily="34" charset="-122"/>
                <a:cs typeface="微软雅黑"/>
              </a:rPr>
              <a:t>本高</a:t>
            </a:r>
            <a:endParaRPr sz="1400" dirty="0">
              <a:latin typeface="微软雅黑" panose="020B0503020204020204" pitchFamily="34" charset="-122"/>
              <a:ea typeface="微软雅黑" panose="020B0503020204020204" pitchFamily="34" charset="-122"/>
              <a:cs typeface="微软雅黑"/>
            </a:endParaRPr>
          </a:p>
        </p:txBody>
      </p:sp>
      <p:sp>
        <p:nvSpPr>
          <p:cNvPr id="124" name="object 33"/>
          <p:cNvSpPr txBox="1"/>
          <p:nvPr/>
        </p:nvSpPr>
        <p:spPr>
          <a:xfrm>
            <a:off x="9052559" y="3654937"/>
            <a:ext cx="2895600" cy="397545"/>
          </a:xfrm>
          <a:prstGeom prst="rect">
            <a:avLst/>
          </a:prstGeom>
        </p:spPr>
        <p:txBody>
          <a:bodyPr vert="horz" wrap="square" lIns="0" tIns="0" rIns="0" bIns="0" rtlCol="0">
            <a:spAutoFit/>
          </a:bodyPr>
          <a:lstStyle/>
          <a:p>
            <a:pPr>
              <a:lnSpc>
                <a:spcPts val="1435"/>
              </a:lnSpc>
            </a:pPr>
            <a:r>
              <a:rPr sz="1200" spc="-5" dirty="0" err="1">
                <a:latin typeface="微软雅黑" panose="020B0503020204020204" pitchFamily="34" charset="-122"/>
                <a:ea typeface="微软雅黑" panose="020B0503020204020204" pitchFamily="34" charset="-122"/>
                <a:cs typeface="微软雅黑"/>
              </a:rPr>
              <a:t>网络覆盖好，由运营商维护</a:t>
            </a:r>
            <a:r>
              <a:rPr sz="1200" spc="-5" dirty="0" smtClean="0">
                <a:latin typeface="微软雅黑" panose="020B0503020204020204" pitchFamily="34" charset="-122"/>
                <a:ea typeface="微软雅黑" panose="020B0503020204020204" pitchFamily="34" charset="-122"/>
                <a:cs typeface="微软雅黑"/>
              </a:rPr>
              <a:t>，</a:t>
            </a:r>
            <a:r>
              <a:rPr lang="zh-CN" altLang="en-US" sz="1200" spc="-5" dirty="0" smtClean="0">
                <a:latin typeface="微软雅黑" panose="020B0503020204020204" pitchFamily="34" charset="-122"/>
                <a:ea typeface="微软雅黑" panose="020B0503020204020204" pitchFamily="34" charset="-122"/>
                <a:cs typeface="微软雅黑"/>
              </a:rPr>
              <a:t>不</a:t>
            </a:r>
            <a:r>
              <a:rPr sz="1200" spc="-5" dirty="0" err="1" smtClean="0">
                <a:latin typeface="微软雅黑" panose="020B0503020204020204" pitchFamily="34" charset="-122"/>
                <a:ea typeface="微软雅黑" panose="020B0503020204020204" pitchFamily="34" charset="-122"/>
                <a:cs typeface="微软雅黑"/>
              </a:rPr>
              <a:t>存在问题</a:t>
            </a:r>
            <a:r>
              <a:rPr sz="1200" spc="-5" dirty="0">
                <a:latin typeface="微软雅黑" panose="020B0503020204020204" pitchFamily="34" charset="-122"/>
                <a:ea typeface="微软雅黑" panose="020B0503020204020204" pitchFamily="34" charset="-122"/>
                <a:cs typeface="微软雅黑"/>
              </a:rPr>
              <a:t>。</a:t>
            </a:r>
            <a:endParaRPr sz="1200" dirty="0">
              <a:latin typeface="微软雅黑" panose="020B0503020204020204" pitchFamily="34" charset="-122"/>
              <a:ea typeface="微软雅黑" panose="020B0503020204020204" pitchFamily="34" charset="-122"/>
              <a:cs typeface="微软雅黑"/>
            </a:endParaRPr>
          </a:p>
          <a:p>
            <a:pPr>
              <a:lnSpc>
                <a:spcPts val="1675"/>
              </a:lnSpc>
            </a:pPr>
            <a:r>
              <a:rPr sz="1400" spc="-5" dirty="0">
                <a:latin typeface="微软雅黑" panose="020B0503020204020204" pitchFamily="34" charset="-122"/>
                <a:ea typeface="微软雅黑" panose="020B0503020204020204" pitchFamily="34" charset="-122"/>
                <a:cs typeface="微软雅黑"/>
              </a:rPr>
              <a:t>(</a:t>
            </a:r>
            <a:r>
              <a:rPr sz="1400" dirty="0" err="1" smtClean="0">
                <a:latin typeface="微软雅黑" panose="020B0503020204020204" pitchFamily="34" charset="-122"/>
                <a:ea typeface="微软雅黑" panose="020B0503020204020204" pitchFamily="34" charset="-122"/>
                <a:cs typeface="微软雅黑"/>
              </a:rPr>
              <a:t>企业</a:t>
            </a:r>
            <a:r>
              <a:rPr lang="zh-CN" altLang="en-US" sz="1400" dirty="0" smtClean="0">
                <a:latin typeface="微软雅黑" panose="020B0503020204020204" pitchFamily="34" charset="-122"/>
                <a:ea typeface="微软雅黑" panose="020B0503020204020204" pitchFamily="34" charset="-122"/>
                <a:cs typeface="微软雅黑"/>
              </a:rPr>
              <a:t>不</a:t>
            </a:r>
            <a:r>
              <a:rPr sz="1400" dirty="0" err="1" smtClean="0">
                <a:latin typeface="微软雅黑" panose="020B0503020204020204" pitchFamily="34" charset="-122"/>
                <a:ea typeface="微软雅黑" panose="020B0503020204020204" pitchFamily="34" charset="-122"/>
                <a:cs typeface="微软雅黑"/>
              </a:rPr>
              <a:t>再介入通信维</a:t>
            </a:r>
            <a:r>
              <a:rPr sz="1400" spc="-35" dirty="0" err="1" smtClean="0">
                <a:latin typeface="微软雅黑" panose="020B0503020204020204" pitchFamily="34" charset="-122"/>
                <a:ea typeface="微软雅黑" panose="020B0503020204020204" pitchFamily="34" charset="-122"/>
                <a:cs typeface="微软雅黑"/>
              </a:rPr>
              <a:t>护</a:t>
            </a:r>
            <a:r>
              <a:rPr sz="1400" dirty="0">
                <a:latin typeface="微软雅黑" panose="020B0503020204020204" pitchFamily="34" charset="-122"/>
                <a:ea typeface="微软雅黑" panose="020B0503020204020204" pitchFamily="34" charset="-122"/>
                <a:cs typeface="微软雅黑"/>
              </a:rPr>
              <a:t>)</a:t>
            </a:r>
          </a:p>
        </p:txBody>
      </p:sp>
      <p:sp>
        <p:nvSpPr>
          <p:cNvPr id="125" name="object 34"/>
          <p:cNvSpPr txBox="1"/>
          <p:nvPr/>
        </p:nvSpPr>
        <p:spPr>
          <a:xfrm>
            <a:off x="5651119" y="4642791"/>
            <a:ext cx="382270" cy="203835"/>
          </a:xfrm>
          <a:prstGeom prst="rect">
            <a:avLst/>
          </a:prstGeom>
        </p:spPr>
        <p:txBody>
          <a:bodyPr vert="horz" wrap="square" lIns="0" tIns="0" rIns="0" bIns="0" rtlCol="0">
            <a:spAutoFit/>
          </a:bodyPr>
          <a:lstStyle/>
          <a:p>
            <a:pPr marL="12700">
              <a:lnSpc>
                <a:spcPct val="100000"/>
              </a:lnSpc>
            </a:pPr>
            <a:r>
              <a:rPr sz="1400" dirty="0">
                <a:latin typeface="微软雅黑"/>
                <a:cs typeface="微软雅黑"/>
              </a:rPr>
              <a:t>成本</a:t>
            </a:r>
            <a:endParaRPr sz="1400">
              <a:latin typeface="微软雅黑"/>
              <a:cs typeface="微软雅黑"/>
            </a:endParaRPr>
          </a:p>
        </p:txBody>
      </p:sp>
      <p:sp>
        <p:nvSpPr>
          <p:cNvPr id="126" name="object 35"/>
          <p:cNvSpPr txBox="1"/>
          <p:nvPr/>
        </p:nvSpPr>
        <p:spPr>
          <a:xfrm>
            <a:off x="6531102" y="4642791"/>
            <a:ext cx="2341880" cy="631190"/>
          </a:xfrm>
          <a:prstGeom prst="rect">
            <a:avLst/>
          </a:prstGeom>
        </p:spPr>
        <p:txBody>
          <a:bodyPr vert="horz" wrap="square" lIns="0" tIns="0" rIns="0" bIns="0" rtlCol="0">
            <a:spAutoFit/>
          </a:bodyPr>
          <a:lstStyle/>
          <a:p>
            <a:pPr marL="12700" marR="5080">
              <a:lnSpc>
                <a:spcPct val="100000"/>
              </a:lnSpc>
            </a:pPr>
            <a:r>
              <a:rPr sz="1400" dirty="0">
                <a:latin typeface="微软雅黑"/>
                <a:cs typeface="微软雅黑"/>
              </a:rPr>
              <a:t>10~</a:t>
            </a:r>
            <a:r>
              <a:rPr sz="1400" spc="5" dirty="0">
                <a:latin typeface="微软雅黑"/>
                <a:cs typeface="微软雅黑"/>
              </a:rPr>
              <a:t>15</a:t>
            </a:r>
            <a:r>
              <a:rPr sz="1400" dirty="0">
                <a:latin typeface="微软雅黑"/>
                <a:cs typeface="微软雅黑"/>
              </a:rPr>
              <a:t>个车检器就</a:t>
            </a:r>
            <a:r>
              <a:rPr sz="1400" spc="-15" dirty="0">
                <a:latin typeface="微软雅黑"/>
                <a:cs typeface="微软雅黑"/>
              </a:rPr>
              <a:t>需</a:t>
            </a:r>
            <a:r>
              <a:rPr sz="1400" dirty="0">
                <a:latin typeface="微软雅黑"/>
                <a:cs typeface="微软雅黑"/>
              </a:rPr>
              <a:t>要配备 一个中继网关；中继网</a:t>
            </a:r>
            <a:r>
              <a:rPr sz="1400" spc="-15" dirty="0">
                <a:latin typeface="微软雅黑"/>
                <a:cs typeface="微软雅黑"/>
              </a:rPr>
              <a:t>关</a:t>
            </a:r>
            <a:r>
              <a:rPr sz="1400" dirty="0">
                <a:latin typeface="微软雅黑"/>
                <a:cs typeface="微软雅黑"/>
              </a:rPr>
              <a:t>若无 供电，需要配备太阳能板</a:t>
            </a:r>
          </a:p>
        </p:txBody>
      </p:sp>
      <p:sp>
        <p:nvSpPr>
          <p:cNvPr id="127" name="object 36"/>
          <p:cNvSpPr txBox="1"/>
          <p:nvPr/>
        </p:nvSpPr>
        <p:spPr>
          <a:xfrm>
            <a:off x="9039859" y="4642791"/>
            <a:ext cx="2785110" cy="631190"/>
          </a:xfrm>
          <a:prstGeom prst="rect">
            <a:avLst/>
          </a:prstGeom>
        </p:spPr>
        <p:txBody>
          <a:bodyPr vert="horz" wrap="square" lIns="0" tIns="0" rIns="0" bIns="0" rtlCol="0">
            <a:spAutoFit/>
          </a:bodyPr>
          <a:lstStyle/>
          <a:p>
            <a:pPr marL="12700" marR="5080">
              <a:lnSpc>
                <a:spcPct val="100000"/>
              </a:lnSpc>
            </a:pPr>
            <a:r>
              <a:rPr sz="1400" dirty="0">
                <a:latin typeface="微软雅黑"/>
                <a:cs typeface="微软雅黑"/>
              </a:rPr>
              <a:t>整体成本（设</a:t>
            </a:r>
            <a:r>
              <a:rPr sz="1400" spc="-15" dirty="0">
                <a:latin typeface="微软雅黑"/>
                <a:cs typeface="微软雅黑"/>
              </a:rPr>
              <a:t>备</a:t>
            </a:r>
            <a:r>
              <a:rPr sz="1400" dirty="0">
                <a:latin typeface="微软雅黑"/>
                <a:cs typeface="微软雅黑"/>
              </a:rPr>
              <a:t>+安</a:t>
            </a:r>
            <a:r>
              <a:rPr sz="1400" spc="-15" dirty="0">
                <a:latin typeface="微软雅黑"/>
                <a:cs typeface="微软雅黑"/>
              </a:rPr>
              <a:t>装</a:t>
            </a:r>
            <a:r>
              <a:rPr sz="1400" dirty="0">
                <a:latin typeface="微软雅黑"/>
                <a:cs typeface="微软雅黑"/>
              </a:rPr>
              <a:t>+维</a:t>
            </a:r>
            <a:r>
              <a:rPr sz="1400" spc="-10" dirty="0">
                <a:latin typeface="微软雅黑"/>
                <a:cs typeface="微软雅黑"/>
              </a:rPr>
              <a:t>护</a:t>
            </a:r>
            <a:r>
              <a:rPr sz="1400" dirty="0">
                <a:latin typeface="微软雅黑"/>
                <a:cs typeface="微软雅黑"/>
              </a:rPr>
              <a:t>）下降 50%</a:t>
            </a:r>
          </a:p>
          <a:p>
            <a:pPr marL="12700">
              <a:lnSpc>
                <a:spcPct val="100000"/>
              </a:lnSpc>
            </a:pPr>
            <a:r>
              <a:rPr sz="1400" spc="-5" dirty="0">
                <a:latin typeface="微软雅黑"/>
                <a:cs typeface="微软雅黑"/>
              </a:rPr>
              <a:t>(</a:t>
            </a:r>
            <a:r>
              <a:rPr sz="1400" dirty="0">
                <a:latin typeface="微软雅黑"/>
                <a:cs typeface="微软雅黑"/>
              </a:rPr>
              <a:t>企业投资更</a:t>
            </a:r>
            <a:r>
              <a:rPr sz="1400" spc="-10" dirty="0">
                <a:latin typeface="微软雅黑"/>
                <a:cs typeface="微软雅黑"/>
              </a:rPr>
              <a:t>小</a:t>
            </a:r>
            <a:r>
              <a:rPr sz="1400" dirty="0">
                <a:latin typeface="微软雅黑"/>
                <a:cs typeface="微软雅黑"/>
              </a:rPr>
              <a:t>)</a:t>
            </a:r>
          </a:p>
        </p:txBody>
      </p:sp>
      <p:sp>
        <p:nvSpPr>
          <p:cNvPr id="128" name="object 37"/>
          <p:cNvSpPr/>
          <p:nvPr/>
        </p:nvSpPr>
        <p:spPr>
          <a:xfrm>
            <a:off x="1924176" y="2250948"/>
            <a:ext cx="433705" cy="109855"/>
          </a:xfrm>
          <a:custGeom>
            <a:avLst/>
            <a:gdLst/>
            <a:ahLst/>
            <a:cxnLst/>
            <a:rect l="l" t="t" r="r" b="b"/>
            <a:pathLst>
              <a:path w="433705" h="109855">
                <a:moveTo>
                  <a:pt x="79883" y="7365"/>
                </a:moveTo>
                <a:lnTo>
                  <a:pt x="0" y="71754"/>
                </a:lnTo>
                <a:lnTo>
                  <a:pt x="92202" y="108203"/>
                </a:lnTo>
                <a:lnTo>
                  <a:pt x="95377" y="109600"/>
                </a:lnTo>
                <a:lnTo>
                  <a:pt x="99060" y="107950"/>
                </a:lnTo>
                <a:lnTo>
                  <a:pt x="100456" y="104648"/>
                </a:lnTo>
                <a:lnTo>
                  <a:pt x="101727" y="101473"/>
                </a:lnTo>
                <a:lnTo>
                  <a:pt x="100075" y="97789"/>
                </a:lnTo>
                <a:lnTo>
                  <a:pt x="96774" y="96392"/>
                </a:lnTo>
                <a:lnTo>
                  <a:pt x="45577" y="76073"/>
                </a:lnTo>
                <a:lnTo>
                  <a:pt x="13462" y="76073"/>
                </a:lnTo>
                <a:lnTo>
                  <a:pt x="11556" y="63500"/>
                </a:lnTo>
                <a:lnTo>
                  <a:pt x="34920" y="59965"/>
                </a:lnTo>
                <a:lnTo>
                  <a:pt x="85217" y="19430"/>
                </a:lnTo>
                <a:lnTo>
                  <a:pt x="87884" y="17144"/>
                </a:lnTo>
                <a:lnTo>
                  <a:pt x="88265" y="13207"/>
                </a:lnTo>
                <a:lnTo>
                  <a:pt x="86106" y="10413"/>
                </a:lnTo>
                <a:lnTo>
                  <a:pt x="83947" y="7747"/>
                </a:lnTo>
                <a:lnTo>
                  <a:pt x="79883" y="7365"/>
                </a:lnTo>
                <a:close/>
              </a:path>
              <a:path w="433705" h="109855">
                <a:moveTo>
                  <a:pt x="34920" y="59965"/>
                </a:moveTo>
                <a:lnTo>
                  <a:pt x="11556" y="63500"/>
                </a:lnTo>
                <a:lnTo>
                  <a:pt x="13462" y="76073"/>
                </a:lnTo>
                <a:lnTo>
                  <a:pt x="21856" y="74802"/>
                </a:lnTo>
                <a:lnTo>
                  <a:pt x="16510" y="74802"/>
                </a:lnTo>
                <a:lnTo>
                  <a:pt x="14859" y="63880"/>
                </a:lnTo>
                <a:lnTo>
                  <a:pt x="30062" y="63880"/>
                </a:lnTo>
                <a:lnTo>
                  <a:pt x="34920" y="59965"/>
                </a:lnTo>
                <a:close/>
              </a:path>
              <a:path w="433705" h="109855">
                <a:moveTo>
                  <a:pt x="36714" y="72555"/>
                </a:moveTo>
                <a:lnTo>
                  <a:pt x="13462" y="76073"/>
                </a:lnTo>
                <a:lnTo>
                  <a:pt x="45577" y="76073"/>
                </a:lnTo>
                <a:lnTo>
                  <a:pt x="36714" y="72555"/>
                </a:lnTo>
                <a:close/>
              </a:path>
              <a:path w="433705" h="109855">
                <a:moveTo>
                  <a:pt x="14859" y="63880"/>
                </a:moveTo>
                <a:lnTo>
                  <a:pt x="16510" y="74802"/>
                </a:lnTo>
                <a:lnTo>
                  <a:pt x="25045" y="67924"/>
                </a:lnTo>
                <a:lnTo>
                  <a:pt x="14859" y="63880"/>
                </a:lnTo>
                <a:close/>
              </a:path>
              <a:path w="433705" h="109855">
                <a:moveTo>
                  <a:pt x="25045" y="67924"/>
                </a:moveTo>
                <a:lnTo>
                  <a:pt x="16510" y="74802"/>
                </a:lnTo>
                <a:lnTo>
                  <a:pt x="21856" y="74802"/>
                </a:lnTo>
                <a:lnTo>
                  <a:pt x="36714" y="72555"/>
                </a:lnTo>
                <a:lnTo>
                  <a:pt x="25045" y="67924"/>
                </a:lnTo>
                <a:close/>
              </a:path>
              <a:path w="433705" h="109855">
                <a:moveTo>
                  <a:pt x="431292" y="0"/>
                </a:moveTo>
                <a:lnTo>
                  <a:pt x="34920" y="59965"/>
                </a:lnTo>
                <a:lnTo>
                  <a:pt x="25045" y="67924"/>
                </a:lnTo>
                <a:lnTo>
                  <a:pt x="36714" y="72555"/>
                </a:lnTo>
                <a:lnTo>
                  <a:pt x="433197" y="12573"/>
                </a:lnTo>
                <a:lnTo>
                  <a:pt x="431292" y="0"/>
                </a:lnTo>
                <a:close/>
              </a:path>
              <a:path w="433705" h="109855">
                <a:moveTo>
                  <a:pt x="30062" y="63880"/>
                </a:moveTo>
                <a:lnTo>
                  <a:pt x="14859" y="63880"/>
                </a:lnTo>
                <a:lnTo>
                  <a:pt x="25045" y="67924"/>
                </a:lnTo>
                <a:lnTo>
                  <a:pt x="30062" y="63880"/>
                </a:lnTo>
                <a:close/>
              </a:path>
            </a:pathLst>
          </a:custGeom>
          <a:solidFill>
            <a:srgbClr val="000000"/>
          </a:solidFill>
        </p:spPr>
        <p:txBody>
          <a:bodyPr wrap="square" lIns="0" tIns="0" rIns="0" bIns="0" rtlCol="0"/>
          <a:lstStyle/>
          <a:p>
            <a:endParaRPr/>
          </a:p>
        </p:txBody>
      </p:sp>
      <p:sp>
        <p:nvSpPr>
          <p:cNvPr id="129" name="object 38"/>
          <p:cNvSpPr/>
          <p:nvPr/>
        </p:nvSpPr>
        <p:spPr>
          <a:xfrm>
            <a:off x="1887982" y="1829307"/>
            <a:ext cx="638810" cy="807085"/>
          </a:xfrm>
          <a:custGeom>
            <a:avLst/>
            <a:gdLst/>
            <a:ahLst/>
            <a:cxnLst/>
            <a:rect l="l" t="t" r="r" b="b"/>
            <a:pathLst>
              <a:path w="638810" h="807085">
                <a:moveTo>
                  <a:pt x="622698" y="19701"/>
                </a:moveTo>
                <a:lnTo>
                  <a:pt x="611001" y="24318"/>
                </a:lnTo>
                <a:lnTo>
                  <a:pt x="0" y="798956"/>
                </a:lnTo>
                <a:lnTo>
                  <a:pt x="10032" y="806830"/>
                </a:lnTo>
                <a:lnTo>
                  <a:pt x="620943" y="32150"/>
                </a:lnTo>
                <a:lnTo>
                  <a:pt x="622698" y="19701"/>
                </a:lnTo>
                <a:close/>
              </a:path>
              <a:path w="638810" h="807085">
                <a:moveTo>
                  <a:pt x="637460" y="5968"/>
                </a:moveTo>
                <a:lnTo>
                  <a:pt x="625475" y="5968"/>
                </a:lnTo>
                <a:lnTo>
                  <a:pt x="635381" y="13842"/>
                </a:lnTo>
                <a:lnTo>
                  <a:pt x="620943" y="32150"/>
                </a:lnTo>
                <a:lnTo>
                  <a:pt x="611886" y="96392"/>
                </a:lnTo>
                <a:lnTo>
                  <a:pt x="611378" y="99821"/>
                </a:lnTo>
                <a:lnTo>
                  <a:pt x="613791" y="102996"/>
                </a:lnTo>
                <a:lnTo>
                  <a:pt x="620776" y="104012"/>
                </a:lnTo>
                <a:lnTo>
                  <a:pt x="623951" y="101600"/>
                </a:lnTo>
                <a:lnTo>
                  <a:pt x="624459" y="98170"/>
                </a:lnTo>
                <a:lnTo>
                  <a:pt x="637460" y="5968"/>
                </a:lnTo>
                <a:close/>
              </a:path>
              <a:path w="638810" h="807085">
                <a:moveTo>
                  <a:pt x="638301" y="0"/>
                </a:moveTo>
                <a:lnTo>
                  <a:pt x="542798" y="37591"/>
                </a:lnTo>
                <a:lnTo>
                  <a:pt x="541147" y="41275"/>
                </a:lnTo>
                <a:lnTo>
                  <a:pt x="542417" y="44450"/>
                </a:lnTo>
                <a:lnTo>
                  <a:pt x="543687" y="47751"/>
                </a:lnTo>
                <a:lnTo>
                  <a:pt x="547369" y="49402"/>
                </a:lnTo>
                <a:lnTo>
                  <a:pt x="550672" y="48132"/>
                </a:lnTo>
                <a:lnTo>
                  <a:pt x="611001" y="24318"/>
                </a:lnTo>
                <a:lnTo>
                  <a:pt x="625475" y="5968"/>
                </a:lnTo>
                <a:lnTo>
                  <a:pt x="637460" y="5968"/>
                </a:lnTo>
                <a:lnTo>
                  <a:pt x="638301" y="0"/>
                </a:lnTo>
                <a:close/>
              </a:path>
              <a:path w="638810" h="807085">
                <a:moveTo>
                  <a:pt x="629309" y="9016"/>
                </a:moveTo>
                <a:lnTo>
                  <a:pt x="624205" y="9016"/>
                </a:lnTo>
                <a:lnTo>
                  <a:pt x="632713" y="15747"/>
                </a:lnTo>
                <a:lnTo>
                  <a:pt x="622698" y="19701"/>
                </a:lnTo>
                <a:lnTo>
                  <a:pt x="620943" y="32150"/>
                </a:lnTo>
                <a:lnTo>
                  <a:pt x="635381" y="13842"/>
                </a:lnTo>
                <a:lnTo>
                  <a:pt x="629309" y="9016"/>
                </a:lnTo>
                <a:close/>
              </a:path>
              <a:path w="638810" h="807085">
                <a:moveTo>
                  <a:pt x="625475" y="5968"/>
                </a:moveTo>
                <a:lnTo>
                  <a:pt x="611001" y="24318"/>
                </a:lnTo>
                <a:lnTo>
                  <a:pt x="622698" y="19701"/>
                </a:lnTo>
                <a:lnTo>
                  <a:pt x="624205" y="9016"/>
                </a:lnTo>
                <a:lnTo>
                  <a:pt x="629309" y="9016"/>
                </a:lnTo>
                <a:lnTo>
                  <a:pt x="625475" y="5968"/>
                </a:lnTo>
                <a:close/>
              </a:path>
              <a:path w="638810" h="807085">
                <a:moveTo>
                  <a:pt x="624205" y="9016"/>
                </a:moveTo>
                <a:lnTo>
                  <a:pt x="622698" y="19701"/>
                </a:lnTo>
                <a:lnTo>
                  <a:pt x="632713" y="15747"/>
                </a:lnTo>
                <a:lnTo>
                  <a:pt x="624205" y="9016"/>
                </a:lnTo>
                <a:close/>
              </a:path>
            </a:pathLst>
          </a:custGeom>
          <a:solidFill>
            <a:srgbClr val="FFFFFF"/>
          </a:solidFill>
        </p:spPr>
        <p:txBody>
          <a:bodyPr wrap="square" lIns="0" tIns="0" rIns="0" bIns="0" rtlCol="0"/>
          <a:lstStyle/>
          <a:p>
            <a:endParaRPr/>
          </a:p>
        </p:txBody>
      </p:sp>
      <p:sp>
        <p:nvSpPr>
          <p:cNvPr id="130" name="object 39"/>
          <p:cNvSpPr/>
          <p:nvPr/>
        </p:nvSpPr>
        <p:spPr>
          <a:xfrm>
            <a:off x="989495" y="1882520"/>
            <a:ext cx="1537335" cy="755650"/>
          </a:xfrm>
          <a:custGeom>
            <a:avLst/>
            <a:gdLst/>
            <a:ahLst/>
            <a:cxnLst/>
            <a:rect l="l" t="t" r="r" b="b"/>
            <a:pathLst>
              <a:path w="1537335" h="755650">
                <a:moveTo>
                  <a:pt x="1501506" y="17990"/>
                </a:moveTo>
                <a:lnTo>
                  <a:pt x="0" y="743965"/>
                </a:lnTo>
                <a:lnTo>
                  <a:pt x="5524" y="755395"/>
                </a:lnTo>
                <a:lnTo>
                  <a:pt x="1507025" y="29392"/>
                </a:lnTo>
                <a:lnTo>
                  <a:pt x="1514047" y="18968"/>
                </a:lnTo>
                <a:lnTo>
                  <a:pt x="1501506" y="17990"/>
                </a:lnTo>
                <a:close/>
              </a:path>
              <a:path w="1537335" h="755650">
                <a:moveTo>
                  <a:pt x="1533549" y="7746"/>
                </a:moveTo>
                <a:lnTo>
                  <a:pt x="1522691" y="7746"/>
                </a:lnTo>
                <a:lnTo>
                  <a:pt x="1528152" y="19176"/>
                </a:lnTo>
                <a:lnTo>
                  <a:pt x="1507025" y="29392"/>
                </a:lnTo>
                <a:lnTo>
                  <a:pt x="1470875" y="83057"/>
                </a:lnTo>
                <a:lnTo>
                  <a:pt x="1468970" y="85978"/>
                </a:lnTo>
                <a:lnTo>
                  <a:pt x="1469732" y="89915"/>
                </a:lnTo>
                <a:lnTo>
                  <a:pt x="1472653" y="91948"/>
                </a:lnTo>
                <a:lnTo>
                  <a:pt x="1475447" y="93852"/>
                </a:lnTo>
                <a:lnTo>
                  <a:pt x="1479511" y="93090"/>
                </a:lnTo>
                <a:lnTo>
                  <a:pt x="1481416" y="90169"/>
                </a:lnTo>
                <a:lnTo>
                  <a:pt x="1536788" y="8000"/>
                </a:lnTo>
                <a:lnTo>
                  <a:pt x="1533549" y="7746"/>
                </a:lnTo>
                <a:close/>
              </a:path>
              <a:path w="1537335" h="755650">
                <a:moveTo>
                  <a:pt x="1514047" y="18968"/>
                </a:moveTo>
                <a:lnTo>
                  <a:pt x="1507025" y="29392"/>
                </a:lnTo>
                <a:lnTo>
                  <a:pt x="1526839" y="19812"/>
                </a:lnTo>
                <a:lnTo>
                  <a:pt x="1524850" y="19812"/>
                </a:lnTo>
                <a:lnTo>
                  <a:pt x="1514047" y="18968"/>
                </a:lnTo>
                <a:close/>
              </a:path>
              <a:path w="1537335" h="755650">
                <a:moveTo>
                  <a:pt x="1520151" y="9905"/>
                </a:moveTo>
                <a:lnTo>
                  <a:pt x="1514047" y="18968"/>
                </a:lnTo>
                <a:lnTo>
                  <a:pt x="1524850" y="19812"/>
                </a:lnTo>
                <a:lnTo>
                  <a:pt x="1520151" y="9905"/>
                </a:lnTo>
                <a:close/>
              </a:path>
              <a:path w="1537335" h="755650">
                <a:moveTo>
                  <a:pt x="1523723" y="9905"/>
                </a:moveTo>
                <a:lnTo>
                  <a:pt x="1520151" y="9905"/>
                </a:lnTo>
                <a:lnTo>
                  <a:pt x="1524850" y="19812"/>
                </a:lnTo>
                <a:lnTo>
                  <a:pt x="1526839" y="19812"/>
                </a:lnTo>
                <a:lnTo>
                  <a:pt x="1528152" y="19176"/>
                </a:lnTo>
                <a:lnTo>
                  <a:pt x="1523723" y="9905"/>
                </a:lnTo>
                <a:close/>
              </a:path>
              <a:path w="1537335" h="755650">
                <a:moveTo>
                  <a:pt x="1522691" y="7746"/>
                </a:moveTo>
                <a:lnTo>
                  <a:pt x="1501506" y="17990"/>
                </a:lnTo>
                <a:lnTo>
                  <a:pt x="1514047" y="18968"/>
                </a:lnTo>
                <a:lnTo>
                  <a:pt x="1520151" y="9905"/>
                </a:lnTo>
                <a:lnTo>
                  <a:pt x="1523723" y="9905"/>
                </a:lnTo>
                <a:lnTo>
                  <a:pt x="1522691" y="7746"/>
                </a:lnTo>
                <a:close/>
              </a:path>
              <a:path w="1537335" h="755650">
                <a:moveTo>
                  <a:pt x="1434426" y="0"/>
                </a:moveTo>
                <a:lnTo>
                  <a:pt x="1431378" y="2666"/>
                </a:lnTo>
                <a:lnTo>
                  <a:pt x="1430870" y="9651"/>
                </a:lnTo>
                <a:lnTo>
                  <a:pt x="1433410" y="12700"/>
                </a:lnTo>
                <a:lnTo>
                  <a:pt x="1501506" y="17990"/>
                </a:lnTo>
                <a:lnTo>
                  <a:pt x="1522691" y="7746"/>
                </a:lnTo>
                <a:lnTo>
                  <a:pt x="1533549" y="7746"/>
                </a:lnTo>
                <a:lnTo>
                  <a:pt x="1434426" y="0"/>
                </a:lnTo>
                <a:close/>
              </a:path>
            </a:pathLst>
          </a:custGeom>
          <a:solidFill>
            <a:srgbClr val="FFFFFF"/>
          </a:solidFill>
        </p:spPr>
        <p:txBody>
          <a:bodyPr wrap="square" lIns="0" tIns="0" rIns="0" bIns="0" rtlCol="0"/>
          <a:lstStyle/>
          <a:p>
            <a:endParaRPr/>
          </a:p>
        </p:txBody>
      </p:sp>
      <p:sp>
        <p:nvSpPr>
          <p:cNvPr id="132" name="object 40"/>
          <p:cNvSpPr/>
          <p:nvPr/>
        </p:nvSpPr>
        <p:spPr>
          <a:xfrm>
            <a:off x="583907" y="2093645"/>
            <a:ext cx="625995" cy="376377"/>
          </a:xfrm>
          <a:prstGeom prst="rect">
            <a:avLst/>
          </a:prstGeom>
          <a:blipFill>
            <a:blip r:embed="rId4" cstate="print"/>
            <a:stretch>
              <a:fillRect/>
            </a:stretch>
          </a:blipFill>
        </p:spPr>
        <p:txBody>
          <a:bodyPr wrap="square" lIns="0" tIns="0" rIns="0" bIns="0" rtlCol="0"/>
          <a:lstStyle/>
          <a:p>
            <a:endParaRPr/>
          </a:p>
        </p:txBody>
      </p:sp>
      <p:sp>
        <p:nvSpPr>
          <p:cNvPr id="133" name="object 41"/>
          <p:cNvSpPr/>
          <p:nvPr/>
        </p:nvSpPr>
        <p:spPr>
          <a:xfrm>
            <a:off x="1454277" y="2084120"/>
            <a:ext cx="625995" cy="376377"/>
          </a:xfrm>
          <a:prstGeom prst="rect">
            <a:avLst/>
          </a:prstGeom>
          <a:blipFill>
            <a:blip r:embed="rId4" cstate="print"/>
            <a:stretch>
              <a:fillRect/>
            </a:stretch>
          </a:blipFill>
        </p:spPr>
        <p:txBody>
          <a:bodyPr wrap="square" lIns="0" tIns="0" rIns="0" bIns="0" rtlCol="0"/>
          <a:lstStyle/>
          <a:p>
            <a:endParaRPr/>
          </a:p>
        </p:txBody>
      </p:sp>
      <p:sp>
        <p:nvSpPr>
          <p:cNvPr id="134" name="object 42"/>
          <p:cNvSpPr/>
          <p:nvPr/>
        </p:nvSpPr>
        <p:spPr>
          <a:xfrm>
            <a:off x="483514" y="2470023"/>
            <a:ext cx="1776730" cy="0"/>
          </a:xfrm>
          <a:custGeom>
            <a:avLst/>
            <a:gdLst/>
            <a:ahLst/>
            <a:cxnLst/>
            <a:rect l="l" t="t" r="r" b="b"/>
            <a:pathLst>
              <a:path w="1776730">
                <a:moveTo>
                  <a:pt x="0" y="0"/>
                </a:moveTo>
                <a:lnTo>
                  <a:pt x="1776450" y="0"/>
                </a:lnTo>
              </a:path>
            </a:pathLst>
          </a:custGeom>
          <a:ln w="57150">
            <a:solidFill>
              <a:srgbClr val="000000"/>
            </a:solidFill>
          </a:ln>
        </p:spPr>
        <p:txBody>
          <a:bodyPr wrap="square" lIns="0" tIns="0" rIns="0" bIns="0" rtlCol="0"/>
          <a:lstStyle/>
          <a:p>
            <a:endParaRPr/>
          </a:p>
        </p:txBody>
      </p:sp>
      <p:sp>
        <p:nvSpPr>
          <p:cNvPr id="135" name="object 43"/>
          <p:cNvSpPr/>
          <p:nvPr/>
        </p:nvSpPr>
        <p:spPr>
          <a:xfrm>
            <a:off x="2714751" y="1890522"/>
            <a:ext cx="0" cy="402590"/>
          </a:xfrm>
          <a:custGeom>
            <a:avLst/>
            <a:gdLst/>
            <a:ahLst/>
            <a:cxnLst/>
            <a:rect l="l" t="t" r="r" b="b"/>
            <a:pathLst>
              <a:path h="402589">
                <a:moveTo>
                  <a:pt x="0" y="402336"/>
                </a:moveTo>
                <a:lnTo>
                  <a:pt x="0" y="0"/>
                </a:lnTo>
              </a:path>
            </a:pathLst>
          </a:custGeom>
          <a:ln w="28575">
            <a:solidFill>
              <a:srgbClr val="FFFFFF"/>
            </a:solidFill>
          </a:ln>
        </p:spPr>
        <p:txBody>
          <a:bodyPr wrap="square" lIns="0" tIns="0" rIns="0" bIns="0" rtlCol="0"/>
          <a:lstStyle/>
          <a:p>
            <a:endParaRPr/>
          </a:p>
        </p:txBody>
      </p:sp>
      <p:sp>
        <p:nvSpPr>
          <p:cNvPr id="136" name="object 44"/>
          <p:cNvSpPr/>
          <p:nvPr/>
        </p:nvSpPr>
        <p:spPr>
          <a:xfrm>
            <a:off x="2605532" y="1829307"/>
            <a:ext cx="198755" cy="84455"/>
          </a:xfrm>
          <a:custGeom>
            <a:avLst/>
            <a:gdLst/>
            <a:ahLst/>
            <a:cxnLst/>
            <a:rect l="l" t="t" r="r" b="b"/>
            <a:pathLst>
              <a:path w="198755" h="84455">
                <a:moveTo>
                  <a:pt x="198500" y="0"/>
                </a:moveTo>
                <a:lnTo>
                  <a:pt x="0" y="0"/>
                </a:lnTo>
                <a:lnTo>
                  <a:pt x="99313" y="84454"/>
                </a:lnTo>
                <a:lnTo>
                  <a:pt x="198500" y="0"/>
                </a:lnTo>
                <a:close/>
              </a:path>
            </a:pathLst>
          </a:custGeom>
          <a:solidFill>
            <a:srgbClr val="FFFFFF"/>
          </a:solidFill>
        </p:spPr>
        <p:txBody>
          <a:bodyPr wrap="square" lIns="0" tIns="0" rIns="0" bIns="0" rtlCol="0"/>
          <a:lstStyle/>
          <a:p>
            <a:endParaRPr/>
          </a:p>
        </p:txBody>
      </p:sp>
      <p:sp>
        <p:nvSpPr>
          <p:cNvPr id="137" name="object 45"/>
          <p:cNvSpPr/>
          <p:nvPr/>
        </p:nvSpPr>
        <p:spPr>
          <a:xfrm>
            <a:off x="2605532" y="1829307"/>
            <a:ext cx="198755" cy="84455"/>
          </a:xfrm>
          <a:custGeom>
            <a:avLst/>
            <a:gdLst/>
            <a:ahLst/>
            <a:cxnLst/>
            <a:rect l="l" t="t" r="r" b="b"/>
            <a:pathLst>
              <a:path w="198755" h="84455">
                <a:moveTo>
                  <a:pt x="0" y="0"/>
                </a:moveTo>
                <a:lnTo>
                  <a:pt x="99313" y="84454"/>
                </a:lnTo>
                <a:lnTo>
                  <a:pt x="198500" y="0"/>
                </a:lnTo>
                <a:lnTo>
                  <a:pt x="0" y="0"/>
                </a:lnTo>
                <a:close/>
              </a:path>
            </a:pathLst>
          </a:custGeom>
          <a:ln w="25399">
            <a:solidFill>
              <a:srgbClr val="FFFFFF"/>
            </a:solidFill>
          </a:ln>
        </p:spPr>
        <p:txBody>
          <a:bodyPr wrap="square" lIns="0" tIns="0" rIns="0" bIns="0" rtlCol="0"/>
          <a:lstStyle/>
          <a:p>
            <a:endParaRPr/>
          </a:p>
        </p:txBody>
      </p:sp>
      <p:sp>
        <p:nvSpPr>
          <p:cNvPr id="138" name="object 46"/>
          <p:cNvSpPr/>
          <p:nvPr/>
        </p:nvSpPr>
        <p:spPr>
          <a:xfrm>
            <a:off x="2565019" y="1723898"/>
            <a:ext cx="0" cy="253365"/>
          </a:xfrm>
          <a:custGeom>
            <a:avLst/>
            <a:gdLst/>
            <a:ahLst/>
            <a:cxnLst/>
            <a:rect l="l" t="t" r="r" b="b"/>
            <a:pathLst>
              <a:path h="253364">
                <a:moveTo>
                  <a:pt x="0" y="0"/>
                </a:moveTo>
                <a:lnTo>
                  <a:pt x="0" y="253237"/>
                </a:lnTo>
              </a:path>
            </a:pathLst>
          </a:custGeom>
          <a:ln w="12700">
            <a:solidFill>
              <a:srgbClr val="FFFFFF"/>
            </a:solidFill>
          </a:ln>
        </p:spPr>
        <p:txBody>
          <a:bodyPr wrap="square" lIns="0" tIns="0" rIns="0" bIns="0" rtlCol="0"/>
          <a:lstStyle/>
          <a:p>
            <a:endParaRPr/>
          </a:p>
        </p:txBody>
      </p:sp>
      <p:sp>
        <p:nvSpPr>
          <p:cNvPr id="139" name="object 47"/>
          <p:cNvSpPr/>
          <p:nvPr/>
        </p:nvSpPr>
        <p:spPr>
          <a:xfrm>
            <a:off x="2565019" y="1977135"/>
            <a:ext cx="119380" cy="0"/>
          </a:xfrm>
          <a:custGeom>
            <a:avLst/>
            <a:gdLst/>
            <a:ahLst/>
            <a:cxnLst/>
            <a:rect l="l" t="t" r="r" b="b"/>
            <a:pathLst>
              <a:path w="119380">
                <a:moveTo>
                  <a:pt x="0" y="0"/>
                </a:moveTo>
                <a:lnTo>
                  <a:pt x="119125" y="0"/>
                </a:lnTo>
              </a:path>
            </a:pathLst>
          </a:custGeom>
          <a:ln w="12700">
            <a:solidFill>
              <a:srgbClr val="FFFFFF"/>
            </a:solidFill>
          </a:ln>
        </p:spPr>
        <p:txBody>
          <a:bodyPr wrap="square" lIns="0" tIns="0" rIns="0" bIns="0" rtlCol="0"/>
          <a:lstStyle/>
          <a:p>
            <a:endParaRPr/>
          </a:p>
        </p:txBody>
      </p:sp>
      <p:sp>
        <p:nvSpPr>
          <p:cNvPr id="140" name="object 48"/>
          <p:cNvSpPr/>
          <p:nvPr/>
        </p:nvSpPr>
        <p:spPr>
          <a:xfrm>
            <a:off x="2526157" y="1673225"/>
            <a:ext cx="0" cy="101600"/>
          </a:xfrm>
          <a:custGeom>
            <a:avLst/>
            <a:gdLst/>
            <a:ahLst/>
            <a:cxnLst/>
            <a:rect l="l" t="t" r="r" b="b"/>
            <a:pathLst>
              <a:path h="101600">
                <a:moveTo>
                  <a:pt x="0" y="101346"/>
                </a:moveTo>
                <a:lnTo>
                  <a:pt x="0" y="0"/>
                </a:lnTo>
              </a:path>
            </a:pathLst>
          </a:custGeom>
          <a:ln w="12700">
            <a:solidFill>
              <a:srgbClr val="FFFFFF"/>
            </a:solidFill>
          </a:ln>
        </p:spPr>
        <p:txBody>
          <a:bodyPr wrap="square" lIns="0" tIns="0" rIns="0" bIns="0" rtlCol="0"/>
          <a:lstStyle/>
          <a:p>
            <a:endParaRPr/>
          </a:p>
        </p:txBody>
      </p:sp>
      <p:sp>
        <p:nvSpPr>
          <p:cNvPr id="141" name="object 49"/>
          <p:cNvSpPr/>
          <p:nvPr/>
        </p:nvSpPr>
        <p:spPr>
          <a:xfrm>
            <a:off x="2604261" y="1673225"/>
            <a:ext cx="0" cy="101600"/>
          </a:xfrm>
          <a:custGeom>
            <a:avLst/>
            <a:gdLst/>
            <a:ahLst/>
            <a:cxnLst/>
            <a:rect l="l" t="t" r="r" b="b"/>
            <a:pathLst>
              <a:path h="101600">
                <a:moveTo>
                  <a:pt x="0" y="101346"/>
                </a:moveTo>
                <a:lnTo>
                  <a:pt x="0" y="0"/>
                </a:lnTo>
              </a:path>
            </a:pathLst>
          </a:custGeom>
          <a:ln w="12700">
            <a:solidFill>
              <a:srgbClr val="FFFFFF"/>
            </a:solidFill>
          </a:ln>
        </p:spPr>
        <p:txBody>
          <a:bodyPr wrap="square" lIns="0" tIns="0" rIns="0" bIns="0" rtlCol="0"/>
          <a:lstStyle/>
          <a:p>
            <a:endParaRPr/>
          </a:p>
        </p:txBody>
      </p:sp>
      <p:sp>
        <p:nvSpPr>
          <p:cNvPr id="142" name="object 50"/>
          <p:cNvSpPr/>
          <p:nvPr/>
        </p:nvSpPr>
        <p:spPr>
          <a:xfrm>
            <a:off x="2526157" y="1728090"/>
            <a:ext cx="79375" cy="0"/>
          </a:xfrm>
          <a:custGeom>
            <a:avLst/>
            <a:gdLst/>
            <a:ahLst/>
            <a:cxnLst/>
            <a:rect l="l" t="t" r="r" b="b"/>
            <a:pathLst>
              <a:path w="79375">
                <a:moveTo>
                  <a:pt x="0" y="0"/>
                </a:moveTo>
                <a:lnTo>
                  <a:pt x="79382" y="0"/>
                </a:lnTo>
              </a:path>
            </a:pathLst>
          </a:custGeom>
          <a:ln w="33779">
            <a:solidFill>
              <a:srgbClr val="FFFFFF"/>
            </a:solidFill>
          </a:ln>
        </p:spPr>
        <p:txBody>
          <a:bodyPr wrap="square" lIns="0" tIns="0" rIns="0" bIns="0" rtlCol="0"/>
          <a:lstStyle/>
          <a:p>
            <a:endParaRPr/>
          </a:p>
        </p:txBody>
      </p:sp>
      <p:sp>
        <p:nvSpPr>
          <p:cNvPr id="143" name="object 51"/>
          <p:cNvSpPr/>
          <p:nvPr/>
        </p:nvSpPr>
        <p:spPr>
          <a:xfrm>
            <a:off x="798512" y="2677541"/>
            <a:ext cx="144145" cy="130175"/>
          </a:xfrm>
          <a:custGeom>
            <a:avLst/>
            <a:gdLst/>
            <a:ahLst/>
            <a:cxnLst/>
            <a:rect l="l" t="t" r="r" b="b"/>
            <a:pathLst>
              <a:path w="144144" h="130175">
                <a:moveTo>
                  <a:pt x="71843" y="0"/>
                </a:moveTo>
                <a:lnTo>
                  <a:pt x="34557" y="9420"/>
                </a:lnTo>
                <a:lnTo>
                  <a:pt x="6197" y="38502"/>
                </a:lnTo>
                <a:lnTo>
                  <a:pt x="0" y="64897"/>
                </a:lnTo>
                <a:lnTo>
                  <a:pt x="643" y="73646"/>
                </a:lnTo>
                <a:lnTo>
                  <a:pt x="19187" y="109143"/>
                </a:lnTo>
                <a:lnTo>
                  <a:pt x="56686" y="128472"/>
                </a:lnTo>
                <a:lnTo>
                  <a:pt x="71843" y="129921"/>
                </a:lnTo>
                <a:lnTo>
                  <a:pt x="81490" y="129340"/>
                </a:lnTo>
                <a:lnTo>
                  <a:pt x="120702" y="112569"/>
                </a:lnTo>
                <a:lnTo>
                  <a:pt x="142072" y="78626"/>
                </a:lnTo>
                <a:lnTo>
                  <a:pt x="143675" y="64897"/>
                </a:lnTo>
                <a:lnTo>
                  <a:pt x="143044" y="56269"/>
                </a:lnTo>
                <a:lnTo>
                  <a:pt x="124527" y="20796"/>
                </a:lnTo>
                <a:lnTo>
                  <a:pt x="87011" y="1451"/>
                </a:lnTo>
                <a:lnTo>
                  <a:pt x="71843" y="0"/>
                </a:lnTo>
                <a:close/>
              </a:path>
            </a:pathLst>
          </a:custGeom>
          <a:solidFill>
            <a:srgbClr val="FFFFFF"/>
          </a:solidFill>
        </p:spPr>
        <p:txBody>
          <a:bodyPr wrap="square" lIns="0" tIns="0" rIns="0" bIns="0" rtlCol="0"/>
          <a:lstStyle/>
          <a:p>
            <a:endParaRPr/>
          </a:p>
        </p:txBody>
      </p:sp>
      <p:sp>
        <p:nvSpPr>
          <p:cNvPr id="144" name="object 52"/>
          <p:cNvSpPr/>
          <p:nvPr/>
        </p:nvSpPr>
        <p:spPr>
          <a:xfrm>
            <a:off x="755421" y="2638551"/>
            <a:ext cx="229870" cy="208279"/>
          </a:xfrm>
          <a:custGeom>
            <a:avLst/>
            <a:gdLst/>
            <a:ahLst/>
            <a:cxnLst/>
            <a:rect l="l" t="t" r="r" b="b"/>
            <a:pathLst>
              <a:path w="229869" h="208280">
                <a:moveTo>
                  <a:pt x="0" y="103886"/>
                </a:moveTo>
                <a:lnTo>
                  <a:pt x="8748" y="64045"/>
                </a:lnTo>
                <a:lnTo>
                  <a:pt x="32648" y="31341"/>
                </a:lnTo>
                <a:lnTo>
                  <a:pt x="68184" y="8947"/>
                </a:lnTo>
                <a:lnTo>
                  <a:pt x="111838" y="36"/>
                </a:lnTo>
                <a:lnTo>
                  <a:pt x="114934" y="0"/>
                </a:lnTo>
                <a:lnTo>
                  <a:pt x="130280" y="917"/>
                </a:lnTo>
                <a:lnTo>
                  <a:pt x="145012" y="3591"/>
                </a:lnTo>
                <a:lnTo>
                  <a:pt x="184213" y="20977"/>
                </a:lnTo>
                <a:lnTo>
                  <a:pt x="213187" y="49941"/>
                </a:lnTo>
                <a:lnTo>
                  <a:pt x="228416" y="87310"/>
                </a:lnTo>
                <a:lnTo>
                  <a:pt x="229869" y="103886"/>
                </a:lnTo>
                <a:lnTo>
                  <a:pt x="228855" y="117758"/>
                </a:lnTo>
                <a:lnTo>
                  <a:pt x="225898" y="131077"/>
                </a:lnTo>
                <a:lnTo>
                  <a:pt x="206675" y="166535"/>
                </a:lnTo>
                <a:lnTo>
                  <a:pt x="174655" y="192762"/>
                </a:lnTo>
                <a:lnTo>
                  <a:pt x="133355" y="206569"/>
                </a:lnTo>
                <a:lnTo>
                  <a:pt x="114934" y="207899"/>
                </a:lnTo>
                <a:lnTo>
                  <a:pt x="99594" y="206980"/>
                </a:lnTo>
                <a:lnTo>
                  <a:pt x="84869" y="204302"/>
                </a:lnTo>
                <a:lnTo>
                  <a:pt x="45683" y="186896"/>
                </a:lnTo>
                <a:lnTo>
                  <a:pt x="16712" y="157914"/>
                </a:lnTo>
                <a:lnTo>
                  <a:pt x="1468" y="120546"/>
                </a:lnTo>
                <a:lnTo>
                  <a:pt x="0" y="103886"/>
                </a:lnTo>
                <a:close/>
              </a:path>
            </a:pathLst>
          </a:custGeom>
          <a:ln w="25399">
            <a:solidFill>
              <a:srgbClr val="FFC000"/>
            </a:solidFill>
            <a:prstDash val="dash"/>
          </a:ln>
        </p:spPr>
        <p:txBody>
          <a:bodyPr wrap="square" lIns="0" tIns="0" rIns="0" bIns="0" rtlCol="0"/>
          <a:lstStyle/>
          <a:p>
            <a:endParaRPr/>
          </a:p>
        </p:txBody>
      </p:sp>
      <p:sp>
        <p:nvSpPr>
          <p:cNvPr id="145" name="object 53"/>
          <p:cNvSpPr/>
          <p:nvPr/>
        </p:nvSpPr>
        <p:spPr>
          <a:xfrm>
            <a:off x="697953" y="2586608"/>
            <a:ext cx="344805" cy="311785"/>
          </a:xfrm>
          <a:custGeom>
            <a:avLst/>
            <a:gdLst/>
            <a:ahLst/>
            <a:cxnLst/>
            <a:rect l="l" t="t" r="r" b="b"/>
            <a:pathLst>
              <a:path w="344805" h="311785">
                <a:moveTo>
                  <a:pt x="0" y="155828"/>
                </a:moveTo>
                <a:lnTo>
                  <a:pt x="5962" y="115034"/>
                </a:lnTo>
                <a:lnTo>
                  <a:pt x="22808" y="78292"/>
                </a:lnTo>
                <a:lnTo>
                  <a:pt x="48975" y="47012"/>
                </a:lnTo>
                <a:lnTo>
                  <a:pt x="82897" y="22606"/>
                </a:lnTo>
                <a:lnTo>
                  <a:pt x="123012" y="6484"/>
                </a:lnTo>
                <a:lnTo>
                  <a:pt x="167757" y="55"/>
                </a:lnTo>
                <a:lnTo>
                  <a:pt x="172402" y="0"/>
                </a:lnTo>
                <a:lnTo>
                  <a:pt x="187841" y="615"/>
                </a:lnTo>
                <a:lnTo>
                  <a:pt x="202899" y="2429"/>
                </a:lnTo>
                <a:lnTo>
                  <a:pt x="245207" y="14529"/>
                </a:lnTo>
                <a:lnTo>
                  <a:pt x="282002" y="35523"/>
                </a:lnTo>
                <a:lnTo>
                  <a:pt x="311719" y="64000"/>
                </a:lnTo>
                <a:lnTo>
                  <a:pt x="332793" y="98551"/>
                </a:lnTo>
                <a:lnTo>
                  <a:pt x="343660" y="137765"/>
                </a:lnTo>
                <a:lnTo>
                  <a:pt x="344805" y="155828"/>
                </a:lnTo>
                <a:lnTo>
                  <a:pt x="344123" y="169786"/>
                </a:lnTo>
                <a:lnTo>
                  <a:pt x="342117" y="183400"/>
                </a:lnTo>
                <a:lnTo>
                  <a:pt x="328733" y="221657"/>
                </a:lnTo>
                <a:lnTo>
                  <a:pt x="305513" y="254934"/>
                </a:lnTo>
                <a:lnTo>
                  <a:pt x="274022" y="281817"/>
                </a:lnTo>
                <a:lnTo>
                  <a:pt x="235820" y="300891"/>
                </a:lnTo>
                <a:lnTo>
                  <a:pt x="192472" y="310739"/>
                </a:lnTo>
                <a:lnTo>
                  <a:pt x="172402" y="311785"/>
                </a:lnTo>
                <a:lnTo>
                  <a:pt x="156967" y="311168"/>
                </a:lnTo>
                <a:lnTo>
                  <a:pt x="141913" y="309353"/>
                </a:lnTo>
                <a:lnTo>
                  <a:pt x="99615" y="297242"/>
                </a:lnTo>
                <a:lnTo>
                  <a:pt x="62829" y="276234"/>
                </a:lnTo>
                <a:lnTo>
                  <a:pt x="33116" y="247744"/>
                </a:lnTo>
                <a:lnTo>
                  <a:pt x="12037" y="213187"/>
                </a:lnTo>
                <a:lnTo>
                  <a:pt x="1155" y="173979"/>
                </a:lnTo>
                <a:lnTo>
                  <a:pt x="0" y="155828"/>
                </a:lnTo>
                <a:close/>
              </a:path>
            </a:pathLst>
          </a:custGeom>
          <a:ln w="25400">
            <a:solidFill>
              <a:srgbClr val="FFC000"/>
            </a:solidFill>
            <a:prstDash val="dash"/>
          </a:ln>
        </p:spPr>
        <p:txBody>
          <a:bodyPr wrap="square" lIns="0" tIns="0" rIns="0" bIns="0" rtlCol="0"/>
          <a:lstStyle/>
          <a:p>
            <a:endParaRPr/>
          </a:p>
        </p:txBody>
      </p:sp>
      <p:sp>
        <p:nvSpPr>
          <p:cNvPr id="146" name="object 54"/>
          <p:cNvSpPr/>
          <p:nvPr/>
        </p:nvSpPr>
        <p:spPr>
          <a:xfrm>
            <a:off x="1699260" y="2677541"/>
            <a:ext cx="144145" cy="130175"/>
          </a:xfrm>
          <a:custGeom>
            <a:avLst/>
            <a:gdLst/>
            <a:ahLst/>
            <a:cxnLst/>
            <a:rect l="l" t="t" r="r" b="b"/>
            <a:pathLst>
              <a:path w="144144" h="130175">
                <a:moveTo>
                  <a:pt x="71881" y="0"/>
                </a:moveTo>
                <a:lnTo>
                  <a:pt x="34533" y="9430"/>
                </a:lnTo>
                <a:lnTo>
                  <a:pt x="6188" y="38509"/>
                </a:lnTo>
                <a:lnTo>
                  <a:pt x="0" y="64897"/>
                </a:lnTo>
                <a:lnTo>
                  <a:pt x="647" y="73674"/>
                </a:lnTo>
                <a:lnTo>
                  <a:pt x="19189" y="109155"/>
                </a:lnTo>
                <a:lnTo>
                  <a:pt x="56704" y="128473"/>
                </a:lnTo>
                <a:lnTo>
                  <a:pt x="71881" y="129921"/>
                </a:lnTo>
                <a:lnTo>
                  <a:pt x="81457" y="129347"/>
                </a:lnTo>
                <a:lnTo>
                  <a:pt x="120665" y="112590"/>
                </a:lnTo>
                <a:lnTo>
                  <a:pt x="142034" y="78634"/>
                </a:lnTo>
                <a:lnTo>
                  <a:pt x="143637" y="64897"/>
                </a:lnTo>
                <a:lnTo>
                  <a:pt x="143015" y="56325"/>
                </a:lnTo>
                <a:lnTo>
                  <a:pt x="124534" y="20818"/>
                </a:lnTo>
                <a:lnTo>
                  <a:pt x="87042" y="1452"/>
                </a:lnTo>
                <a:lnTo>
                  <a:pt x="71881" y="0"/>
                </a:lnTo>
                <a:close/>
              </a:path>
            </a:pathLst>
          </a:custGeom>
          <a:solidFill>
            <a:srgbClr val="FFFFFF"/>
          </a:solidFill>
        </p:spPr>
        <p:txBody>
          <a:bodyPr wrap="square" lIns="0" tIns="0" rIns="0" bIns="0" rtlCol="0"/>
          <a:lstStyle/>
          <a:p>
            <a:endParaRPr/>
          </a:p>
        </p:txBody>
      </p:sp>
      <p:sp>
        <p:nvSpPr>
          <p:cNvPr id="147" name="object 55"/>
          <p:cNvSpPr/>
          <p:nvPr/>
        </p:nvSpPr>
        <p:spPr>
          <a:xfrm>
            <a:off x="1656207" y="2638551"/>
            <a:ext cx="229870" cy="208279"/>
          </a:xfrm>
          <a:custGeom>
            <a:avLst/>
            <a:gdLst/>
            <a:ahLst/>
            <a:cxnLst/>
            <a:rect l="l" t="t" r="r" b="b"/>
            <a:pathLst>
              <a:path w="229869" h="208280">
                <a:moveTo>
                  <a:pt x="0" y="103886"/>
                </a:moveTo>
                <a:lnTo>
                  <a:pt x="8746" y="64045"/>
                </a:lnTo>
                <a:lnTo>
                  <a:pt x="32643" y="31341"/>
                </a:lnTo>
                <a:lnTo>
                  <a:pt x="68178" y="8947"/>
                </a:lnTo>
                <a:lnTo>
                  <a:pt x="111837" y="36"/>
                </a:lnTo>
                <a:lnTo>
                  <a:pt x="114935" y="0"/>
                </a:lnTo>
                <a:lnTo>
                  <a:pt x="130259" y="917"/>
                </a:lnTo>
                <a:lnTo>
                  <a:pt x="144977" y="3591"/>
                </a:lnTo>
                <a:lnTo>
                  <a:pt x="184169" y="20977"/>
                </a:lnTo>
                <a:lnTo>
                  <a:pt x="213164" y="49941"/>
                </a:lnTo>
                <a:lnTo>
                  <a:pt x="228413" y="87310"/>
                </a:lnTo>
                <a:lnTo>
                  <a:pt x="229869" y="103886"/>
                </a:lnTo>
                <a:lnTo>
                  <a:pt x="228853" y="117758"/>
                </a:lnTo>
                <a:lnTo>
                  <a:pt x="225891" y="131077"/>
                </a:lnTo>
                <a:lnTo>
                  <a:pt x="206644" y="166535"/>
                </a:lnTo>
                <a:lnTo>
                  <a:pt x="174610" y="192762"/>
                </a:lnTo>
                <a:lnTo>
                  <a:pt x="133330" y="206569"/>
                </a:lnTo>
                <a:lnTo>
                  <a:pt x="114935" y="207899"/>
                </a:lnTo>
                <a:lnTo>
                  <a:pt x="99592" y="206980"/>
                </a:lnTo>
                <a:lnTo>
                  <a:pt x="84865" y="204302"/>
                </a:lnTo>
                <a:lnTo>
                  <a:pt x="45677" y="186896"/>
                </a:lnTo>
                <a:lnTo>
                  <a:pt x="16709" y="157914"/>
                </a:lnTo>
                <a:lnTo>
                  <a:pt x="1467" y="120546"/>
                </a:lnTo>
                <a:lnTo>
                  <a:pt x="0" y="103886"/>
                </a:lnTo>
                <a:close/>
              </a:path>
            </a:pathLst>
          </a:custGeom>
          <a:ln w="25399">
            <a:solidFill>
              <a:srgbClr val="FFC000"/>
            </a:solidFill>
            <a:prstDash val="dash"/>
          </a:ln>
        </p:spPr>
        <p:txBody>
          <a:bodyPr wrap="square" lIns="0" tIns="0" rIns="0" bIns="0" rtlCol="0"/>
          <a:lstStyle/>
          <a:p>
            <a:endParaRPr/>
          </a:p>
        </p:txBody>
      </p:sp>
      <p:sp>
        <p:nvSpPr>
          <p:cNvPr id="148" name="object 56"/>
          <p:cNvSpPr/>
          <p:nvPr/>
        </p:nvSpPr>
        <p:spPr>
          <a:xfrm>
            <a:off x="1598675" y="2586608"/>
            <a:ext cx="344805" cy="311785"/>
          </a:xfrm>
          <a:custGeom>
            <a:avLst/>
            <a:gdLst/>
            <a:ahLst/>
            <a:cxnLst/>
            <a:rect l="l" t="t" r="r" b="b"/>
            <a:pathLst>
              <a:path w="344805" h="311785">
                <a:moveTo>
                  <a:pt x="0" y="155828"/>
                </a:moveTo>
                <a:lnTo>
                  <a:pt x="5963" y="115042"/>
                </a:lnTo>
                <a:lnTo>
                  <a:pt x="22810" y="78306"/>
                </a:lnTo>
                <a:lnTo>
                  <a:pt x="48978" y="47029"/>
                </a:lnTo>
                <a:lnTo>
                  <a:pt x="82902" y="22623"/>
                </a:lnTo>
                <a:lnTo>
                  <a:pt x="123018" y="6495"/>
                </a:lnTo>
                <a:lnTo>
                  <a:pt x="167763" y="56"/>
                </a:lnTo>
                <a:lnTo>
                  <a:pt x="172466" y="0"/>
                </a:lnTo>
                <a:lnTo>
                  <a:pt x="187894" y="616"/>
                </a:lnTo>
                <a:lnTo>
                  <a:pt x="202943" y="2430"/>
                </a:lnTo>
                <a:lnTo>
                  <a:pt x="245234" y="14534"/>
                </a:lnTo>
                <a:lnTo>
                  <a:pt x="282021" y="35536"/>
                </a:lnTo>
                <a:lnTo>
                  <a:pt x="311735" y="64024"/>
                </a:lnTo>
                <a:lnTo>
                  <a:pt x="332806" y="98586"/>
                </a:lnTo>
                <a:lnTo>
                  <a:pt x="343665" y="137812"/>
                </a:lnTo>
                <a:lnTo>
                  <a:pt x="344805" y="155828"/>
                </a:lnTo>
                <a:lnTo>
                  <a:pt x="344123" y="169789"/>
                </a:lnTo>
                <a:lnTo>
                  <a:pt x="342115" y="183405"/>
                </a:lnTo>
                <a:lnTo>
                  <a:pt x="328724" y="221669"/>
                </a:lnTo>
                <a:lnTo>
                  <a:pt x="305496" y="254951"/>
                </a:lnTo>
                <a:lnTo>
                  <a:pt x="273998" y="281835"/>
                </a:lnTo>
                <a:lnTo>
                  <a:pt x="235799" y="300905"/>
                </a:lnTo>
                <a:lnTo>
                  <a:pt x="192466" y="310744"/>
                </a:lnTo>
                <a:lnTo>
                  <a:pt x="172466" y="311785"/>
                </a:lnTo>
                <a:lnTo>
                  <a:pt x="157029" y="311168"/>
                </a:lnTo>
                <a:lnTo>
                  <a:pt x="141974" y="309354"/>
                </a:lnTo>
                <a:lnTo>
                  <a:pt x="99670" y="297248"/>
                </a:lnTo>
                <a:lnTo>
                  <a:pt x="62874" y="276248"/>
                </a:lnTo>
                <a:lnTo>
                  <a:pt x="33150" y="247768"/>
                </a:lnTo>
                <a:lnTo>
                  <a:pt x="12058" y="213222"/>
                </a:lnTo>
                <a:lnTo>
                  <a:pt x="1162" y="174026"/>
                </a:lnTo>
                <a:lnTo>
                  <a:pt x="0" y="155828"/>
                </a:lnTo>
                <a:close/>
              </a:path>
            </a:pathLst>
          </a:custGeom>
          <a:ln w="25400">
            <a:solidFill>
              <a:srgbClr val="FFC000"/>
            </a:solidFill>
            <a:prstDash val="dash"/>
          </a:ln>
        </p:spPr>
        <p:txBody>
          <a:bodyPr wrap="square" lIns="0" tIns="0" rIns="0" bIns="0" rtlCol="0"/>
          <a:lstStyle/>
          <a:p>
            <a:endParaRPr/>
          </a:p>
        </p:txBody>
      </p:sp>
      <p:sp>
        <p:nvSpPr>
          <p:cNvPr id="149" name="object 57"/>
          <p:cNvSpPr/>
          <p:nvPr/>
        </p:nvSpPr>
        <p:spPr>
          <a:xfrm>
            <a:off x="3784727" y="1660144"/>
            <a:ext cx="147320" cy="116205"/>
          </a:xfrm>
          <a:custGeom>
            <a:avLst/>
            <a:gdLst/>
            <a:ahLst/>
            <a:cxnLst/>
            <a:rect l="l" t="t" r="r" b="b"/>
            <a:pathLst>
              <a:path w="147320" h="116205">
                <a:moveTo>
                  <a:pt x="140335" y="0"/>
                </a:moveTo>
                <a:lnTo>
                  <a:pt x="98806" y="5206"/>
                </a:lnTo>
                <a:lnTo>
                  <a:pt x="61468" y="19050"/>
                </a:lnTo>
                <a:lnTo>
                  <a:pt x="26415" y="45084"/>
                </a:lnTo>
                <a:lnTo>
                  <a:pt x="4699" y="80771"/>
                </a:lnTo>
                <a:lnTo>
                  <a:pt x="1015" y="100456"/>
                </a:lnTo>
                <a:lnTo>
                  <a:pt x="0" y="109981"/>
                </a:lnTo>
                <a:lnTo>
                  <a:pt x="1015" y="112521"/>
                </a:lnTo>
                <a:lnTo>
                  <a:pt x="2412" y="114300"/>
                </a:lnTo>
                <a:lnTo>
                  <a:pt x="4699" y="115315"/>
                </a:lnTo>
                <a:lnTo>
                  <a:pt x="7874" y="116077"/>
                </a:lnTo>
                <a:lnTo>
                  <a:pt x="26415" y="115315"/>
                </a:lnTo>
                <a:lnTo>
                  <a:pt x="29590" y="114934"/>
                </a:lnTo>
                <a:lnTo>
                  <a:pt x="31876" y="113537"/>
                </a:lnTo>
                <a:lnTo>
                  <a:pt x="33782" y="111759"/>
                </a:lnTo>
                <a:lnTo>
                  <a:pt x="33782" y="109981"/>
                </a:lnTo>
                <a:lnTo>
                  <a:pt x="34162" y="102234"/>
                </a:lnTo>
                <a:lnTo>
                  <a:pt x="35178" y="94487"/>
                </a:lnTo>
                <a:lnTo>
                  <a:pt x="37464" y="87502"/>
                </a:lnTo>
                <a:lnTo>
                  <a:pt x="39750" y="79755"/>
                </a:lnTo>
                <a:lnTo>
                  <a:pt x="64643" y="50418"/>
                </a:lnTo>
                <a:lnTo>
                  <a:pt x="98806" y="32130"/>
                </a:lnTo>
                <a:lnTo>
                  <a:pt x="140335" y="25780"/>
                </a:lnTo>
                <a:lnTo>
                  <a:pt x="143637" y="25780"/>
                </a:lnTo>
                <a:lnTo>
                  <a:pt x="145923" y="24002"/>
                </a:lnTo>
                <a:lnTo>
                  <a:pt x="146431" y="21843"/>
                </a:lnTo>
                <a:lnTo>
                  <a:pt x="147320" y="20065"/>
                </a:lnTo>
                <a:lnTo>
                  <a:pt x="147320" y="5968"/>
                </a:lnTo>
                <a:lnTo>
                  <a:pt x="146431" y="3555"/>
                </a:lnTo>
                <a:lnTo>
                  <a:pt x="145034" y="1777"/>
                </a:lnTo>
                <a:lnTo>
                  <a:pt x="142748" y="634"/>
                </a:lnTo>
                <a:lnTo>
                  <a:pt x="140335" y="0"/>
                </a:lnTo>
                <a:close/>
              </a:path>
            </a:pathLst>
          </a:custGeom>
          <a:solidFill>
            <a:srgbClr val="FFFFFF"/>
          </a:solidFill>
        </p:spPr>
        <p:txBody>
          <a:bodyPr wrap="square" lIns="0" tIns="0" rIns="0" bIns="0" rtlCol="0"/>
          <a:lstStyle/>
          <a:p>
            <a:endParaRPr/>
          </a:p>
        </p:txBody>
      </p:sp>
      <p:sp>
        <p:nvSpPr>
          <p:cNvPr id="218" name="object 58"/>
          <p:cNvSpPr/>
          <p:nvPr/>
        </p:nvSpPr>
        <p:spPr>
          <a:xfrm>
            <a:off x="3843146" y="1704467"/>
            <a:ext cx="84455" cy="67310"/>
          </a:xfrm>
          <a:custGeom>
            <a:avLst/>
            <a:gdLst/>
            <a:ahLst/>
            <a:cxnLst/>
            <a:rect l="l" t="t" r="r" b="b"/>
            <a:pathLst>
              <a:path w="84454" h="67310">
                <a:moveTo>
                  <a:pt x="79628" y="0"/>
                </a:moveTo>
                <a:lnTo>
                  <a:pt x="68452" y="0"/>
                </a:lnTo>
                <a:lnTo>
                  <a:pt x="61594" y="1016"/>
                </a:lnTo>
                <a:lnTo>
                  <a:pt x="53720" y="2032"/>
                </a:lnTo>
                <a:lnTo>
                  <a:pt x="18541" y="20066"/>
                </a:lnTo>
                <a:lnTo>
                  <a:pt x="2286" y="44450"/>
                </a:lnTo>
                <a:lnTo>
                  <a:pt x="507" y="49784"/>
                </a:lnTo>
                <a:lnTo>
                  <a:pt x="96" y="54102"/>
                </a:lnTo>
                <a:lnTo>
                  <a:pt x="0" y="62865"/>
                </a:lnTo>
                <a:lnTo>
                  <a:pt x="1397" y="64643"/>
                </a:lnTo>
                <a:lnTo>
                  <a:pt x="3682" y="66040"/>
                </a:lnTo>
                <a:lnTo>
                  <a:pt x="6985" y="66802"/>
                </a:lnTo>
                <a:lnTo>
                  <a:pt x="26415" y="66040"/>
                </a:lnTo>
                <a:lnTo>
                  <a:pt x="28701" y="65405"/>
                </a:lnTo>
                <a:lnTo>
                  <a:pt x="30987" y="64262"/>
                </a:lnTo>
                <a:lnTo>
                  <a:pt x="32892" y="62484"/>
                </a:lnTo>
                <a:lnTo>
                  <a:pt x="33274" y="60071"/>
                </a:lnTo>
                <a:lnTo>
                  <a:pt x="33274" y="54102"/>
                </a:lnTo>
                <a:lnTo>
                  <a:pt x="35687" y="48006"/>
                </a:lnTo>
                <a:lnTo>
                  <a:pt x="67563" y="26162"/>
                </a:lnTo>
                <a:lnTo>
                  <a:pt x="76326" y="25400"/>
                </a:lnTo>
                <a:lnTo>
                  <a:pt x="79628" y="24765"/>
                </a:lnTo>
                <a:lnTo>
                  <a:pt x="81914" y="23622"/>
                </a:lnTo>
                <a:lnTo>
                  <a:pt x="83312" y="21844"/>
                </a:lnTo>
                <a:lnTo>
                  <a:pt x="84200" y="19431"/>
                </a:lnTo>
                <a:lnTo>
                  <a:pt x="84200" y="5207"/>
                </a:lnTo>
                <a:lnTo>
                  <a:pt x="83312" y="2794"/>
                </a:lnTo>
                <a:lnTo>
                  <a:pt x="81914" y="1016"/>
                </a:lnTo>
                <a:lnTo>
                  <a:pt x="79628" y="0"/>
                </a:lnTo>
                <a:close/>
              </a:path>
            </a:pathLst>
          </a:custGeom>
          <a:solidFill>
            <a:srgbClr val="FFFFFF"/>
          </a:solidFill>
        </p:spPr>
        <p:txBody>
          <a:bodyPr wrap="square" lIns="0" tIns="0" rIns="0" bIns="0" rtlCol="0"/>
          <a:lstStyle/>
          <a:p>
            <a:endParaRPr/>
          </a:p>
        </p:txBody>
      </p:sp>
      <p:sp>
        <p:nvSpPr>
          <p:cNvPr id="221" name="object 59"/>
          <p:cNvSpPr/>
          <p:nvPr/>
        </p:nvSpPr>
        <p:spPr>
          <a:xfrm>
            <a:off x="4033901" y="1660144"/>
            <a:ext cx="147320" cy="116205"/>
          </a:xfrm>
          <a:custGeom>
            <a:avLst/>
            <a:gdLst/>
            <a:ahLst/>
            <a:cxnLst/>
            <a:rect l="l" t="t" r="r" b="b"/>
            <a:pathLst>
              <a:path w="147320" h="116205">
                <a:moveTo>
                  <a:pt x="6985" y="0"/>
                </a:moveTo>
                <a:lnTo>
                  <a:pt x="4572" y="634"/>
                </a:lnTo>
                <a:lnTo>
                  <a:pt x="1904" y="1777"/>
                </a:lnTo>
                <a:lnTo>
                  <a:pt x="0" y="3555"/>
                </a:lnTo>
                <a:lnTo>
                  <a:pt x="0" y="21843"/>
                </a:lnTo>
                <a:lnTo>
                  <a:pt x="1904" y="24002"/>
                </a:lnTo>
                <a:lnTo>
                  <a:pt x="4190" y="25780"/>
                </a:lnTo>
                <a:lnTo>
                  <a:pt x="6985" y="25780"/>
                </a:lnTo>
                <a:lnTo>
                  <a:pt x="18034" y="26034"/>
                </a:lnTo>
                <a:lnTo>
                  <a:pt x="57658" y="35559"/>
                </a:lnTo>
                <a:lnTo>
                  <a:pt x="93725" y="59943"/>
                </a:lnTo>
                <a:lnTo>
                  <a:pt x="112140" y="94487"/>
                </a:lnTo>
                <a:lnTo>
                  <a:pt x="113157" y="102234"/>
                </a:lnTo>
                <a:lnTo>
                  <a:pt x="113157" y="109981"/>
                </a:lnTo>
                <a:lnTo>
                  <a:pt x="114046" y="111759"/>
                </a:lnTo>
                <a:lnTo>
                  <a:pt x="115443" y="113537"/>
                </a:lnTo>
                <a:lnTo>
                  <a:pt x="117728" y="114934"/>
                </a:lnTo>
                <a:lnTo>
                  <a:pt x="120903" y="115315"/>
                </a:lnTo>
                <a:lnTo>
                  <a:pt x="139446" y="116077"/>
                </a:lnTo>
                <a:lnTo>
                  <a:pt x="142621" y="115315"/>
                </a:lnTo>
                <a:lnTo>
                  <a:pt x="144907" y="114300"/>
                </a:lnTo>
                <a:lnTo>
                  <a:pt x="146303" y="112521"/>
                </a:lnTo>
                <a:lnTo>
                  <a:pt x="147320" y="109981"/>
                </a:lnTo>
                <a:lnTo>
                  <a:pt x="146303" y="100456"/>
                </a:lnTo>
                <a:lnTo>
                  <a:pt x="133858" y="61721"/>
                </a:lnTo>
                <a:lnTo>
                  <a:pt x="106679" y="32130"/>
                </a:lnTo>
                <a:lnTo>
                  <a:pt x="73406" y="13080"/>
                </a:lnTo>
                <a:lnTo>
                  <a:pt x="35051" y="2412"/>
                </a:lnTo>
                <a:lnTo>
                  <a:pt x="21209" y="634"/>
                </a:lnTo>
                <a:lnTo>
                  <a:pt x="6985" y="0"/>
                </a:lnTo>
                <a:close/>
              </a:path>
            </a:pathLst>
          </a:custGeom>
          <a:solidFill>
            <a:srgbClr val="FFFFFF"/>
          </a:solidFill>
        </p:spPr>
        <p:txBody>
          <a:bodyPr wrap="square" lIns="0" tIns="0" rIns="0" bIns="0" rtlCol="0"/>
          <a:lstStyle/>
          <a:p>
            <a:endParaRPr/>
          </a:p>
        </p:txBody>
      </p:sp>
      <p:sp>
        <p:nvSpPr>
          <p:cNvPr id="222" name="object 60"/>
          <p:cNvSpPr/>
          <p:nvPr/>
        </p:nvSpPr>
        <p:spPr>
          <a:xfrm>
            <a:off x="4038600" y="1704467"/>
            <a:ext cx="84455" cy="67310"/>
          </a:xfrm>
          <a:custGeom>
            <a:avLst/>
            <a:gdLst/>
            <a:ahLst/>
            <a:cxnLst/>
            <a:rect l="l" t="t" r="r" b="b"/>
            <a:pathLst>
              <a:path w="84454" h="67310">
                <a:moveTo>
                  <a:pt x="14732" y="0"/>
                </a:moveTo>
                <a:lnTo>
                  <a:pt x="4572" y="0"/>
                </a:lnTo>
                <a:lnTo>
                  <a:pt x="2286" y="1016"/>
                </a:lnTo>
                <a:lnTo>
                  <a:pt x="888" y="2794"/>
                </a:lnTo>
                <a:lnTo>
                  <a:pt x="0" y="5207"/>
                </a:lnTo>
                <a:lnTo>
                  <a:pt x="0" y="19431"/>
                </a:lnTo>
                <a:lnTo>
                  <a:pt x="15621" y="26162"/>
                </a:lnTo>
                <a:lnTo>
                  <a:pt x="24384" y="28575"/>
                </a:lnTo>
                <a:lnTo>
                  <a:pt x="50546" y="60071"/>
                </a:lnTo>
                <a:lnTo>
                  <a:pt x="51562" y="62484"/>
                </a:lnTo>
                <a:lnTo>
                  <a:pt x="51942" y="64262"/>
                </a:lnTo>
                <a:lnTo>
                  <a:pt x="54228" y="65405"/>
                </a:lnTo>
                <a:lnTo>
                  <a:pt x="57530" y="66040"/>
                </a:lnTo>
                <a:lnTo>
                  <a:pt x="76835" y="66802"/>
                </a:lnTo>
                <a:lnTo>
                  <a:pt x="79121" y="66040"/>
                </a:lnTo>
                <a:lnTo>
                  <a:pt x="81407" y="64643"/>
                </a:lnTo>
                <a:lnTo>
                  <a:pt x="83312" y="62865"/>
                </a:lnTo>
                <a:lnTo>
                  <a:pt x="84200" y="61087"/>
                </a:lnTo>
                <a:lnTo>
                  <a:pt x="84200" y="55118"/>
                </a:lnTo>
                <a:lnTo>
                  <a:pt x="83312" y="49784"/>
                </a:lnTo>
                <a:lnTo>
                  <a:pt x="81407" y="44450"/>
                </a:lnTo>
                <a:lnTo>
                  <a:pt x="79121" y="39243"/>
                </a:lnTo>
                <a:lnTo>
                  <a:pt x="76835" y="33909"/>
                </a:lnTo>
                <a:lnTo>
                  <a:pt x="43687" y="6985"/>
                </a:lnTo>
                <a:lnTo>
                  <a:pt x="22478" y="1016"/>
                </a:lnTo>
                <a:lnTo>
                  <a:pt x="14732" y="0"/>
                </a:lnTo>
                <a:close/>
              </a:path>
            </a:pathLst>
          </a:custGeom>
          <a:solidFill>
            <a:srgbClr val="FFFFFF"/>
          </a:solidFill>
        </p:spPr>
        <p:txBody>
          <a:bodyPr wrap="square" lIns="0" tIns="0" rIns="0" bIns="0" rtlCol="0"/>
          <a:lstStyle/>
          <a:p>
            <a:endParaRPr/>
          </a:p>
        </p:txBody>
      </p:sp>
      <p:sp>
        <p:nvSpPr>
          <p:cNvPr id="225" name="object 61"/>
          <p:cNvSpPr/>
          <p:nvPr/>
        </p:nvSpPr>
        <p:spPr>
          <a:xfrm>
            <a:off x="3752341" y="1745233"/>
            <a:ext cx="446405" cy="413384"/>
          </a:xfrm>
          <a:custGeom>
            <a:avLst/>
            <a:gdLst/>
            <a:ahLst/>
            <a:cxnLst/>
            <a:rect l="l" t="t" r="r" b="b"/>
            <a:pathLst>
              <a:path w="446404" h="413385">
                <a:moveTo>
                  <a:pt x="390271" y="360806"/>
                </a:moveTo>
                <a:lnTo>
                  <a:pt x="56134" y="360806"/>
                </a:lnTo>
                <a:lnTo>
                  <a:pt x="21336" y="393953"/>
                </a:lnTo>
                <a:lnTo>
                  <a:pt x="0" y="412876"/>
                </a:lnTo>
                <a:lnTo>
                  <a:pt x="446405" y="412876"/>
                </a:lnTo>
                <a:lnTo>
                  <a:pt x="425577" y="393953"/>
                </a:lnTo>
                <a:lnTo>
                  <a:pt x="390271" y="360806"/>
                </a:lnTo>
                <a:close/>
              </a:path>
              <a:path w="446404" h="413385">
                <a:moveTo>
                  <a:pt x="236855" y="0"/>
                </a:moveTo>
                <a:lnTo>
                  <a:pt x="224409" y="0"/>
                </a:lnTo>
                <a:lnTo>
                  <a:pt x="217424" y="1396"/>
                </a:lnTo>
                <a:lnTo>
                  <a:pt x="205867" y="3555"/>
                </a:lnTo>
                <a:lnTo>
                  <a:pt x="194691" y="8381"/>
                </a:lnTo>
                <a:lnTo>
                  <a:pt x="190119" y="10921"/>
                </a:lnTo>
                <a:lnTo>
                  <a:pt x="185420" y="14477"/>
                </a:lnTo>
                <a:lnTo>
                  <a:pt x="181229" y="17271"/>
                </a:lnTo>
                <a:lnTo>
                  <a:pt x="177546" y="21462"/>
                </a:lnTo>
                <a:lnTo>
                  <a:pt x="174371" y="25018"/>
                </a:lnTo>
                <a:lnTo>
                  <a:pt x="171958" y="29844"/>
                </a:lnTo>
                <a:lnTo>
                  <a:pt x="169672" y="33781"/>
                </a:lnTo>
                <a:lnTo>
                  <a:pt x="168275" y="38735"/>
                </a:lnTo>
                <a:lnTo>
                  <a:pt x="167386" y="43306"/>
                </a:lnTo>
                <a:lnTo>
                  <a:pt x="166497" y="48132"/>
                </a:lnTo>
                <a:lnTo>
                  <a:pt x="167386" y="54101"/>
                </a:lnTo>
                <a:lnTo>
                  <a:pt x="181229" y="78486"/>
                </a:lnTo>
                <a:lnTo>
                  <a:pt x="185420" y="82676"/>
                </a:lnTo>
                <a:lnTo>
                  <a:pt x="191008" y="86105"/>
                </a:lnTo>
                <a:lnTo>
                  <a:pt x="91312" y="360806"/>
                </a:lnTo>
                <a:lnTo>
                  <a:pt x="267462" y="360806"/>
                </a:lnTo>
                <a:lnTo>
                  <a:pt x="192405" y="343662"/>
                </a:lnTo>
                <a:lnTo>
                  <a:pt x="290021" y="320039"/>
                </a:lnTo>
                <a:lnTo>
                  <a:pt x="150241" y="320039"/>
                </a:lnTo>
                <a:lnTo>
                  <a:pt x="171069" y="261365"/>
                </a:lnTo>
                <a:lnTo>
                  <a:pt x="277903" y="261365"/>
                </a:lnTo>
                <a:lnTo>
                  <a:pt x="208661" y="238505"/>
                </a:lnTo>
                <a:lnTo>
                  <a:pt x="269748" y="212470"/>
                </a:lnTo>
                <a:lnTo>
                  <a:pt x="313881" y="212470"/>
                </a:lnTo>
                <a:lnTo>
                  <a:pt x="312960" y="209930"/>
                </a:lnTo>
                <a:lnTo>
                  <a:pt x="190119" y="209930"/>
                </a:lnTo>
                <a:lnTo>
                  <a:pt x="204850" y="168148"/>
                </a:lnTo>
                <a:lnTo>
                  <a:pt x="297810" y="168148"/>
                </a:lnTo>
                <a:lnTo>
                  <a:pt x="291547" y="150875"/>
                </a:lnTo>
                <a:lnTo>
                  <a:pt x="247142" y="150875"/>
                </a:lnTo>
                <a:lnTo>
                  <a:pt x="216535" y="136143"/>
                </a:lnTo>
                <a:lnTo>
                  <a:pt x="228981" y="100964"/>
                </a:lnTo>
                <a:lnTo>
                  <a:pt x="273451" y="100964"/>
                </a:lnTo>
                <a:lnTo>
                  <a:pt x="268478" y="87249"/>
                </a:lnTo>
                <a:lnTo>
                  <a:pt x="293878" y="54101"/>
                </a:lnTo>
                <a:lnTo>
                  <a:pt x="293878" y="43306"/>
                </a:lnTo>
                <a:lnTo>
                  <a:pt x="283210" y="21462"/>
                </a:lnTo>
                <a:lnTo>
                  <a:pt x="280035" y="17271"/>
                </a:lnTo>
                <a:lnTo>
                  <a:pt x="275336" y="14477"/>
                </a:lnTo>
                <a:lnTo>
                  <a:pt x="271145" y="10921"/>
                </a:lnTo>
                <a:lnTo>
                  <a:pt x="265684" y="8381"/>
                </a:lnTo>
                <a:lnTo>
                  <a:pt x="260985" y="5968"/>
                </a:lnTo>
                <a:lnTo>
                  <a:pt x="255905" y="3555"/>
                </a:lnTo>
                <a:lnTo>
                  <a:pt x="243332" y="1396"/>
                </a:lnTo>
                <a:lnTo>
                  <a:pt x="236855" y="0"/>
                </a:lnTo>
                <a:close/>
              </a:path>
              <a:path w="446404" h="413385">
                <a:moveTo>
                  <a:pt x="351364" y="315849"/>
                </a:moveTo>
                <a:lnTo>
                  <a:pt x="307340" y="315849"/>
                </a:lnTo>
                <a:lnTo>
                  <a:pt x="323596" y="360806"/>
                </a:lnTo>
                <a:lnTo>
                  <a:pt x="367665" y="360806"/>
                </a:lnTo>
                <a:lnTo>
                  <a:pt x="351364" y="315849"/>
                </a:lnTo>
                <a:close/>
              </a:path>
              <a:path w="446404" h="413385">
                <a:moveTo>
                  <a:pt x="277903" y="261365"/>
                </a:moveTo>
                <a:lnTo>
                  <a:pt x="171069" y="261365"/>
                </a:lnTo>
                <a:lnTo>
                  <a:pt x="265684" y="291845"/>
                </a:lnTo>
                <a:lnTo>
                  <a:pt x="150241" y="320039"/>
                </a:lnTo>
                <a:lnTo>
                  <a:pt x="290021" y="320039"/>
                </a:lnTo>
                <a:lnTo>
                  <a:pt x="307340" y="315849"/>
                </a:lnTo>
                <a:lnTo>
                  <a:pt x="351364" y="315849"/>
                </a:lnTo>
                <a:lnTo>
                  <a:pt x="332852" y="264794"/>
                </a:lnTo>
                <a:lnTo>
                  <a:pt x="288290" y="264794"/>
                </a:lnTo>
                <a:lnTo>
                  <a:pt x="277903" y="261365"/>
                </a:lnTo>
                <a:close/>
              </a:path>
              <a:path w="446404" h="413385">
                <a:moveTo>
                  <a:pt x="313881" y="212470"/>
                </a:moveTo>
                <a:lnTo>
                  <a:pt x="269748" y="212470"/>
                </a:lnTo>
                <a:lnTo>
                  <a:pt x="288290" y="264794"/>
                </a:lnTo>
                <a:lnTo>
                  <a:pt x="332852" y="264794"/>
                </a:lnTo>
                <a:lnTo>
                  <a:pt x="313881" y="212470"/>
                </a:lnTo>
                <a:close/>
              </a:path>
              <a:path w="446404" h="413385">
                <a:moveTo>
                  <a:pt x="297810" y="168148"/>
                </a:moveTo>
                <a:lnTo>
                  <a:pt x="204850" y="168148"/>
                </a:lnTo>
                <a:lnTo>
                  <a:pt x="243840" y="187070"/>
                </a:lnTo>
                <a:lnTo>
                  <a:pt x="190119" y="209930"/>
                </a:lnTo>
                <a:lnTo>
                  <a:pt x="312960" y="209930"/>
                </a:lnTo>
                <a:lnTo>
                  <a:pt x="297810" y="168148"/>
                </a:lnTo>
                <a:close/>
              </a:path>
              <a:path w="446404" h="413385">
                <a:moveTo>
                  <a:pt x="273451" y="100964"/>
                </a:moveTo>
                <a:lnTo>
                  <a:pt x="228981" y="100964"/>
                </a:lnTo>
                <a:lnTo>
                  <a:pt x="247142" y="150875"/>
                </a:lnTo>
                <a:lnTo>
                  <a:pt x="291547" y="150875"/>
                </a:lnTo>
                <a:lnTo>
                  <a:pt x="273451" y="100964"/>
                </a:lnTo>
                <a:close/>
              </a:path>
            </a:pathLst>
          </a:custGeom>
          <a:solidFill>
            <a:srgbClr val="FFFFFF"/>
          </a:solidFill>
        </p:spPr>
        <p:txBody>
          <a:bodyPr wrap="square" lIns="0" tIns="0" rIns="0" bIns="0" rtlCol="0"/>
          <a:lstStyle/>
          <a:p>
            <a:endParaRPr/>
          </a:p>
        </p:txBody>
      </p:sp>
      <p:sp>
        <p:nvSpPr>
          <p:cNvPr id="228" name="object 62"/>
          <p:cNvSpPr/>
          <p:nvPr/>
        </p:nvSpPr>
        <p:spPr>
          <a:xfrm>
            <a:off x="3752341" y="1745233"/>
            <a:ext cx="446405" cy="413384"/>
          </a:xfrm>
          <a:custGeom>
            <a:avLst/>
            <a:gdLst/>
            <a:ahLst/>
            <a:cxnLst/>
            <a:rect l="l" t="t" r="r" b="b"/>
            <a:pathLst>
              <a:path w="446404" h="413385">
                <a:moveTo>
                  <a:pt x="0" y="412876"/>
                </a:moveTo>
                <a:lnTo>
                  <a:pt x="72771" y="412876"/>
                </a:lnTo>
                <a:lnTo>
                  <a:pt x="386207" y="412876"/>
                </a:lnTo>
                <a:lnTo>
                  <a:pt x="446405" y="412876"/>
                </a:lnTo>
                <a:lnTo>
                  <a:pt x="425577" y="393953"/>
                </a:lnTo>
                <a:lnTo>
                  <a:pt x="390271" y="360806"/>
                </a:lnTo>
                <a:lnTo>
                  <a:pt x="367665" y="360806"/>
                </a:lnTo>
                <a:lnTo>
                  <a:pt x="268478" y="87249"/>
                </a:lnTo>
                <a:lnTo>
                  <a:pt x="273558" y="83692"/>
                </a:lnTo>
                <a:lnTo>
                  <a:pt x="279019" y="79501"/>
                </a:lnTo>
                <a:lnTo>
                  <a:pt x="293878" y="54101"/>
                </a:lnTo>
                <a:lnTo>
                  <a:pt x="293878" y="48132"/>
                </a:lnTo>
                <a:lnTo>
                  <a:pt x="293878" y="43306"/>
                </a:lnTo>
                <a:lnTo>
                  <a:pt x="293497" y="38735"/>
                </a:lnTo>
                <a:lnTo>
                  <a:pt x="291592" y="33781"/>
                </a:lnTo>
                <a:lnTo>
                  <a:pt x="289306" y="29844"/>
                </a:lnTo>
                <a:lnTo>
                  <a:pt x="286004" y="25018"/>
                </a:lnTo>
                <a:lnTo>
                  <a:pt x="283210" y="21462"/>
                </a:lnTo>
                <a:lnTo>
                  <a:pt x="280035" y="17271"/>
                </a:lnTo>
                <a:lnTo>
                  <a:pt x="275336" y="14477"/>
                </a:lnTo>
                <a:lnTo>
                  <a:pt x="271145" y="10921"/>
                </a:lnTo>
                <a:lnTo>
                  <a:pt x="265684" y="8381"/>
                </a:lnTo>
                <a:lnTo>
                  <a:pt x="260985" y="5968"/>
                </a:lnTo>
                <a:lnTo>
                  <a:pt x="255905" y="3555"/>
                </a:lnTo>
                <a:lnTo>
                  <a:pt x="249428" y="2412"/>
                </a:lnTo>
                <a:lnTo>
                  <a:pt x="243332" y="1396"/>
                </a:lnTo>
                <a:lnTo>
                  <a:pt x="236855" y="0"/>
                </a:lnTo>
                <a:lnTo>
                  <a:pt x="230886" y="0"/>
                </a:lnTo>
                <a:lnTo>
                  <a:pt x="224409" y="0"/>
                </a:lnTo>
                <a:lnTo>
                  <a:pt x="217424" y="1396"/>
                </a:lnTo>
                <a:lnTo>
                  <a:pt x="211836" y="2412"/>
                </a:lnTo>
                <a:lnTo>
                  <a:pt x="205867" y="3555"/>
                </a:lnTo>
                <a:lnTo>
                  <a:pt x="200279" y="5968"/>
                </a:lnTo>
                <a:lnTo>
                  <a:pt x="194691" y="8381"/>
                </a:lnTo>
                <a:lnTo>
                  <a:pt x="190119" y="10921"/>
                </a:lnTo>
                <a:lnTo>
                  <a:pt x="185420" y="14477"/>
                </a:lnTo>
                <a:lnTo>
                  <a:pt x="181229" y="17271"/>
                </a:lnTo>
                <a:lnTo>
                  <a:pt x="177546" y="21462"/>
                </a:lnTo>
                <a:lnTo>
                  <a:pt x="174371" y="25018"/>
                </a:lnTo>
                <a:lnTo>
                  <a:pt x="171958" y="29844"/>
                </a:lnTo>
                <a:lnTo>
                  <a:pt x="169672" y="33781"/>
                </a:lnTo>
                <a:lnTo>
                  <a:pt x="168275" y="38735"/>
                </a:lnTo>
                <a:lnTo>
                  <a:pt x="167386" y="43306"/>
                </a:lnTo>
                <a:lnTo>
                  <a:pt x="166497" y="48132"/>
                </a:lnTo>
                <a:lnTo>
                  <a:pt x="181229" y="78486"/>
                </a:lnTo>
                <a:lnTo>
                  <a:pt x="185420" y="82676"/>
                </a:lnTo>
                <a:lnTo>
                  <a:pt x="191008" y="86105"/>
                </a:lnTo>
                <a:lnTo>
                  <a:pt x="91312" y="360806"/>
                </a:lnTo>
                <a:lnTo>
                  <a:pt x="56134" y="360806"/>
                </a:lnTo>
                <a:lnTo>
                  <a:pt x="21336" y="393953"/>
                </a:lnTo>
                <a:lnTo>
                  <a:pt x="0" y="412876"/>
                </a:lnTo>
                <a:close/>
              </a:path>
            </a:pathLst>
          </a:custGeom>
          <a:ln w="12700">
            <a:solidFill>
              <a:srgbClr val="FFFFFF"/>
            </a:solidFill>
          </a:ln>
        </p:spPr>
        <p:txBody>
          <a:bodyPr wrap="square" lIns="0" tIns="0" rIns="0" bIns="0" rtlCol="0"/>
          <a:lstStyle/>
          <a:p>
            <a:endParaRPr/>
          </a:p>
        </p:txBody>
      </p:sp>
      <p:sp>
        <p:nvSpPr>
          <p:cNvPr id="229" name="object 63"/>
          <p:cNvSpPr/>
          <p:nvPr/>
        </p:nvSpPr>
        <p:spPr>
          <a:xfrm>
            <a:off x="3944746" y="2061082"/>
            <a:ext cx="131445" cy="45085"/>
          </a:xfrm>
          <a:custGeom>
            <a:avLst/>
            <a:gdLst/>
            <a:ahLst/>
            <a:cxnLst/>
            <a:rect l="l" t="t" r="r" b="b"/>
            <a:pathLst>
              <a:path w="131445" h="45085">
                <a:moveTo>
                  <a:pt x="75056" y="44957"/>
                </a:moveTo>
                <a:lnTo>
                  <a:pt x="0" y="27812"/>
                </a:lnTo>
                <a:lnTo>
                  <a:pt x="114935" y="0"/>
                </a:lnTo>
                <a:lnTo>
                  <a:pt x="131190" y="44957"/>
                </a:lnTo>
                <a:lnTo>
                  <a:pt x="75056" y="44957"/>
                </a:lnTo>
                <a:close/>
              </a:path>
            </a:pathLst>
          </a:custGeom>
          <a:ln w="12700">
            <a:solidFill>
              <a:srgbClr val="FFFFFF"/>
            </a:solidFill>
          </a:ln>
        </p:spPr>
        <p:txBody>
          <a:bodyPr wrap="square" lIns="0" tIns="0" rIns="0" bIns="0" rtlCol="0"/>
          <a:lstStyle/>
          <a:p>
            <a:endParaRPr/>
          </a:p>
        </p:txBody>
      </p:sp>
      <p:sp>
        <p:nvSpPr>
          <p:cNvPr id="232" name="object 64"/>
          <p:cNvSpPr/>
          <p:nvPr/>
        </p:nvSpPr>
        <p:spPr>
          <a:xfrm>
            <a:off x="3942460" y="1913382"/>
            <a:ext cx="53975" cy="41910"/>
          </a:xfrm>
          <a:custGeom>
            <a:avLst/>
            <a:gdLst/>
            <a:ahLst/>
            <a:cxnLst/>
            <a:rect l="l" t="t" r="r" b="b"/>
            <a:pathLst>
              <a:path w="53975" h="41910">
                <a:moveTo>
                  <a:pt x="14731" y="0"/>
                </a:moveTo>
                <a:lnTo>
                  <a:pt x="53721" y="18922"/>
                </a:lnTo>
                <a:lnTo>
                  <a:pt x="0" y="41782"/>
                </a:lnTo>
                <a:lnTo>
                  <a:pt x="14731" y="0"/>
                </a:lnTo>
                <a:close/>
              </a:path>
            </a:pathLst>
          </a:custGeom>
          <a:ln w="12700">
            <a:solidFill>
              <a:srgbClr val="FFFFFF"/>
            </a:solidFill>
          </a:ln>
        </p:spPr>
        <p:txBody>
          <a:bodyPr wrap="square" lIns="0" tIns="0" rIns="0" bIns="0" rtlCol="0"/>
          <a:lstStyle/>
          <a:p>
            <a:endParaRPr/>
          </a:p>
        </p:txBody>
      </p:sp>
      <p:sp>
        <p:nvSpPr>
          <p:cNvPr id="235" name="object 65"/>
          <p:cNvSpPr/>
          <p:nvPr/>
        </p:nvSpPr>
        <p:spPr>
          <a:xfrm>
            <a:off x="3968877" y="1846198"/>
            <a:ext cx="31115" cy="50165"/>
          </a:xfrm>
          <a:custGeom>
            <a:avLst/>
            <a:gdLst/>
            <a:ahLst/>
            <a:cxnLst/>
            <a:rect l="l" t="t" r="r" b="b"/>
            <a:pathLst>
              <a:path w="31114" h="50164">
                <a:moveTo>
                  <a:pt x="0" y="35178"/>
                </a:moveTo>
                <a:lnTo>
                  <a:pt x="12446" y="0"/>
                </a:lnTo>
                <a:lnTo>
                  <a:pt x="30607" y="49911"/>
                </a:lnTo>
                <a:lnTo>
                  <a:pt x="0" y="35178"/>
                </a:lnTo>
                <a:close/>
              </a:path>
            </a:pathLst>
          </a:custGeom>
          <a:ln w="12700">
            <a:solidFill>
              <a:srgbClr val="FFFFFF"/>
            </a:solidFill>
          </a:ln>
        </p:spPr>
        <p:txBody>
          <a:bodyPr wrap="square" lIns="0" tIns="0" rIns="0" bIns="0" rtlCol="0"/>
          <a:lstStyle/>
          <a:p>
            <a:endParaRPr/>
          </a:p>
        </p:txBody>
      </p:sp>
      <p:sp>
        <p:nvSpPr>
          <p:cNvPr id="245" name="object 66"/>
          <p:cNvSpPr/>
          <p:nvPr/>
        </p:nvSpPr>
        <p:spPr>
          <a:xfrm>
            <a:off x="3961003" y="1957704"/>
            <a:ext cx="80010" cy="52705"/>
          </a:xfrm>
          <a:custGeom>
            <a:avLst/>
            <a:gdLst/>
            <a:ahLst/>
            <a:cxnLst/>
            <a:rect l="l" t="t" r="r" b="b"/>
            <a:pathLst>
              <a:path w="80010" h="52705">
                <a:moveTo>
                  <a:pt x="61087" y="0"/>
                </a:moveTo>
                <a:lnTo>
                  <a:pt x="79629" y="52324"/>
                </a:lnTo>
                <a:lnTo>
                  <a:pt x="0" y="26035"/>
                </a:lnTo>
                <a:lnTo>
                  <a:pt x="61087" y="0"/>
                </a:lnTo>
                <a:close/>
              </a:path>
            </a:pathLst>
          </a:custGeom>
          <a:ln w="12700">
            <a:solidFill>
              <a:srgbClr val="FFFFFF"/>
            </a:solidFill>
          </a:ln>
        </p:spPr>
        <p:txBody>
          <a:bodyPr wrap="square" lIns="0" tIns="0" rIns="0" bIns="0" rtlCol="0"/>
          <a:lstStyle/>
          <a:p>
            <a:endParaRPr/>
          </a:p>
        </p:txBody>
      </p:sp>
      <p:sp>
        <p:nvSpPr>
          <p:cNvPr id="246" name="object 67"/>
          <p:cNvSpPr/>
          <p:nvPr/>
        </p:nvSpPr>
        <p:spPr>
          <a:xfrm>
            <a:off x="3902583" y="2006600"/>
            <a:ext cx="115570" cy="59055"/>
          </a:xfrm>
          <a:custGeom>
            <a:avLst/>
            <a:gdLst/>
            <a:ahLst/>
            <a:cxnLst/>
            <a:rect l="l" t="t" r="r" b="b"/>
            <a:pathLst>
              <a:path w="115570" h="59055">
                <a:moveTo>
                  <a:pt x="20827" y="0"/>
                </a:moveTo>
                <a:lnTo>
                  <a:pt x="115442" y="30479"/>
                </a:lnTo>
                <a:lnTo>
                  <a:pt x="0" y="58674"/>
                </a:lnTo>
                <a:lnTo>
                  <a:pt x="20827" y="0"/>
                </a:lnTo>
                <a:close/>
              </a:path>
            </a:pathLst>
          </a:custGeom>
          <a:ln w="12700">
            <a:solidFill>
              <a:srgbClr val="FFFFFF"/>
            </a:solidFill>
          </a:ln>
        </p:spPr>
        <p:txBody>
          <a:bodyPr wrap="square" lIns="0" tIns="0" rIns="0" bIns="0" rtlCol="0"/>
          <a:lstStyle/>
          <a:p>
            <a:endParaRPr/>
          </a:p>
        </p:txBody>
      </p:sp>
      <p:sp>
        <p:nvSpPr>
          <p:cNvPr id="247" name="object 68"/>
          <p:cNvSpPr/>
          <p:nvPr/>
        </p:nvSpPr>
        <p:spPr>
          <a:xfrm>
            <a:off x="2804032" y="1930780"/>
            <a:ext cx="1039494" cy="103505"/>
          </a:xfrm>
          <a:custGeom>
            <a:avLst/>
            <a:gdLst/>
            <a:ahLst/>
            <a:cxnLst/>
            <a:rect l="l" t="t" r="r" b="b"/>
            <a:pathLst>
              <a:path w="1039495" h="103505">
                <a:moveTo>
                  <a:pt x="1002888" y="58412"/>
                </a:moveTo>
                <a:lnTo>
                  <a:pt x="943864" y="92456"/>
                </a:lnTo>
                <a:lnTo>
                  <a:pt x="942847" y="96266"/>
                </a:lnTo>
                <a:lnTo>
                  <a:pt x="944626" y="99314"/>
                </a:lnTo>
                <a:lnTo>
                  <a:pt x="946277" y="102362"/>
                </a:lnTo>
                <a:lnTo>
                  <a:pt x="950214" y="103378"/>
                </a:lnTo>
                <a:lnTo>
                  <a:pt x="953262" y="101727"/>
                </a:lnTo>
                <a:lnTo>
                  <a:pt x="1028107" y="58547"/>
                </a:lnTo>
                <a:lnTo>
                  <a:pt x="1002888" y="58412"/>
                </a:lnTo>
                <a:close/>
              </a:path>
              <a:path w="1039495" h="103505">
                <a:moveTo>
                  <a:pt x="1013845" y="52097"/>
                </a:moveTo>
                <a:lnTo>
                  <a:pt x="1002888" y="58412"/>
                </a:lnTo>
                <a:lnTo>
                  <a:pt x="1026541" y="58547"/>
                </a:lnTo>
                <a:lnTo>
                  <a:pt x="1026541" y="57658"/>
                </a:lnTo>
                <a:lnTo>
                  <a:pt x="1023239" y="57658"/>
                </a:lnTo>
                <a:lnTo>
                  <a:pt x="1013845" y="52097"/>
                </a:lnTo>
                <a:close/>
              </a:path>
              <a:path w="1039495" h="103505">
                <a:moveTo>
                  <a:pt x="950721" y="0"/>
                </a:moveTo>
                <a:lnTo>
                  <a:pt x="946912" y="1016"/>
                </a:lnTo>
                <a:lnTo>
                  <a:pt x="943356" y="7112"/>
                </a:lnTo>
                <a:lnTo>
                  <a:pt x="944371" y="10922"/>
                </a:lnTo>
                <a:lnTo>
                  <a:pt x="947293" y="12700"/>
                </a:lnTo>
                <a:lnTo>
                  <a:pt x="1003061" y="45713"/>
                </a:lnTo>
                <a:lnTo>
                  <a:pt x="1026541" y="45847"/>
                </a:lnTo>
                <a:lnTo>
                  <a:pt x="1026541" y="58547"/>
                </a:lnTo>
                <a:lnTo>
                  <a:pt x="1028107" y="58547"/>
                </a:lnTo>
                <a:lnTo>
                  <a:pt x="1039114" y="52197"/>
                </a:lnTo>
                <a:lnTo>
                  <a:pt x="950721" y="0"/>
                </a:lnTo>
                <a:close/>
              </a:path>
              <a:path w="1039495" h="103505">
                <a:moveTo>
                  <a:pt x="0" y="40005"/>
                </a:moveTo>
                <a:lnTo>
                  <a:pt x="0" y="52705"/>
                </a:lnTo>
                <a:lnTo>
                  <a:pt x="1002888" y="58412"/>
                </a:lnTo>
                <a:lnTo>
                  <a:pt x="1013845" y="52097"/>
                </a:lnTo>
                <a:lnTo>
                  <a:pt x="1003061" y="45713"/>
                </a:lnTo>
                <a:lnTo>
                  <a:pt x="0" y="40005"/>
                </a:lnTo>
                <a:close/>
              </a:path>
              <a:path w="1039495" h="103505">
                <a:moveTo>
                  <a:pt x="1023366" y="46609"/>
                </a:moveTo>
                <a:lnTo>
                  <a:pt x="1013845" y="52097"/>
                </a:lnTo>
                <a:lnTo>
                  <a:pt x="1023239" y="57658"/>
                </a:lnTo>
                <a:lnTo>
                  <a:pt x="1023366" y="46609"/>
                </a:lnTo>
                <a:close/>
              </a:path>
              <a:path w="1039495" h="103505">
                <a:moveTo>
                  <a:pt x="1026541" y="46609"/>
                </a:moveTo>
                <a:lnTo>
                  <a:pt x="1023366" y="46609"/>
                </a:lnTo>
                <a:lnTo>
                  <a:pt x="1023239" y="57658"/>
                </a:lnTo>
                <a:lnTo>
                  <a:pt x="1026541" y="57658"/>
                </a:lnTo>
                <a:lnTo>
                  <a:pt x="1026541" y="46609"/>
                </a:lnTo>
                <a:close/>
              </a:path>
              <a:path w="1039495" h="103505">
                <a:moveTo>
                  <a:pt x="1003061" y="45713"/>
                </a:moveTo>
                <a:lnTo>
                  <a:pt x="1013845" y="52097"/>
                </a:lnTo>
                <a:lnTo>
                  <a:pt x="1023366" y="46609"/>
                </a:lnTo>
                <a:lnTo>
                  <a:pt x="1026541" y="46609"/>
                </a:lnTo>
                <a:lnTo>
                  <a:pt x="1026541" y="45847"/>
                </a:lnTo>
                <a:lnTo>
                  <a:pt x="1003061" y="45713"/>
                </a:lnTo>
                <a:close/>
              </a:path>
            </a:pathLst>
          </a:custGeom>
          <a:solidFill>
            <a:srgbClr val="FFFFFF"/>
          </a:solidFill>
        </p:spPr>
        <p:txBody>
          <a:bodyPr wrap="square" lIns="0" tIns="0" rIns="0" bIns="0" rtlCol="0"/>
          <a:lstStyle/>
          <a:p>
            <a:endParaRPr/>
          </a:p>
        </p:txBody>
      </p:sp>
      <p:sp>
        <p:nvSpPr>
          <p:cNvPr id="248" name="object 69"/>
          <p:cNvSpPr txBox="1"/>
          <p:nvPr/>
        </p:nvSpPr>
        <p:spPr>
          <a:xfrm>
            <a:off x="930351" y="3018911"/>
            <a:ext cx="787400" cy="17780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车辆检测器</a:t>
            </a:r>
            <a:endParaRPr sz="1200">
              <a:latin typeface="微软雅黑"/>
              <a:cs typeface="微软雅黑"/>
            </a:endParaRPr>
          </a:p>
        </p:txBody>
      </p:sp>
      <p:sp>
        <p:nvSpPr>
          <p:cNvPr id="249" name="object 70"/>
          <p:cNvSpPr txBox="1"/>
          <p:nvPr/>
        </p:nvSpPr>
        <p:spPr>
          <a:xfrm>
            <a:off x="2218435" y="1463796"/>
            <a:ext cx="635000" cy="17780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中继网关</a:t>
            </a:r>
            <a:endParaRPr sz="1200">
              <a:latin typeface="微软雅黑"/>
              <a:cs typeface="微软雅黑"/>
            </a:endParaRPr>
          </a:p>
        </p:txBody>
      </p:sp>
      <p:sp>
        <p:nvSpPr>
          <p:cNvPr id="250" name="object 71"/>
          <p:cNvSpPr txBox="1"/>
          <p:nvPr/>
        </p:nvSpPr>
        <p:spPr>
          <a:xfrm>
            <a:off x="3526916" y="1398264"/>
            <a:ext cx="902335" cy="17780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基站</a:t>
            </a:r>
            <a:r>
              <a:rPr sz="1200" spc="-5" dirty="0">
                <a:latin typeface="微软雅黑"/>
                <a:cs typeface="微软雅黑"/>
              </a:rPr>
              <a:t>(</a:t>
            </a:r>
            <a:r>
              <a:rPr sz="1200" dirty="0">
                <a:latin typeface="微软雅黑"/>
                <a:cs typeface="微软雅黑"/>
              </a:rPr>
              <a:t>2</a:t>
            </a:r>
            <a:r>
              <a:rPr sz="1200" spc="-10" dirty="0">
                <a:latin typeface="微软雅黑"/>
                <a:cs typeface="微软雅黑"/>
              </a:rPr>
              <a:t>G</a:t>
            </a:r>
            <a:r>
              <a:rPr sz="1200" spc="-5" dirty="0">
                <a:latin typeface="微软雅黑"/>
                <a:cs typeface="微软雅黑"/>
              </a:rPr>
              <a:t>/</a:t>
            </a:r>
            <a:r>
              <a:rPr sz="1200" spc="5" dirty="0">
                <a:latin typeface="微软雅黑"/>
                <a:cs typeface="微软雅黑"/>
              </a:rPr>
              <a:t>4</a:t>
            </a:r>
            <a:r>
              <a:rPr sz="1200" spc="-10" dirty="0">
                <a:latin typeface="微软雅黑"/>
                <a:cs typeface="微软雅黑"/>
              </a:rPr>
              <a:t>G</a:t>
            </a:r>
            <a:r>
              <a:rPr sz="1200" dirty="0">
                <a:latin typeface="微软雅黑"/>
                <a:cs typeface="微软雅黑"/>
              </a:rPr>
              <a:t>)</a:t>
            </a:r>
            <a:endParaRPr sz="1200">
              <a:latin typeface="微软雅黑"/>
              <a:cs typeface="微软雅黑"/>
            </a:endParaRPr>
          </a:p>
        </p:txBody>
      </p:sp>
      <p:sp>
        <p:nvSpPr>
          <p:cNvPr id="251" name="object 72"/>
          <p:cNvSpPr txBox="1"/>
          <p:nvPr/>
        </p:nvSpPr>
        <p:spPr>
          <a:xfrm>
            <a:off x="557885" y="1060638"/>
            <a:ext cx="1647189" cy="203200"/>
          </a:xfrm>
          <a:prstGeom prst="rect">
            <a:avLst/>
          </a:prstGeom>
        </p:spPr>
        <p:txBody>
          <a:bodyPr vert="horz" wrap="square" lIns="0" tIns="0" rIns="0" bIns="0" rtlCol="0">
            <a:spAutoFit/>
          </a:bodyPr>
          <a:lstStyle/>
          <a:p>
            <a:pPr marL="12700">
              <a:lnSpc>
                <a:spcPts val="1914"/>
              </a:lnSpc>
            </a:pPr>
            <a:r>
              <a:rPr sz="1600" b="1" spc="-5" dirty="0">
                <a:latin typeface="微软雅黑"/>
                <a:cs typeface="微软雅黑"/>
              </a:rPr>
              <a:t>传统非标无线方案</a:t>
            </a:r>
            <a:endParaRPr sz="1600">
              <a:latin typeface="微软雅黑"/>
              <a:cs typeface="微软雅黑"/>
            </a:endParaRPr>
          </a:p>
        </p:txBody>
      </p:sp>
      <p:sp>
        <p:nvSpPr>
          <p:cNvPr id="252" name="object 73"/>
          <p:cNvSpPr/>
          <p:nvPr/>
        </p:nvSpPr>
        <p:spPr>
          <a:xfrm>
            <a:off x="1993900" y="4915153"/>
            <a:ext cx="433705" cy="109855"/>
          </a:xfrm>
          <a:custGeom>
            <a:avLst/>
            <a:gdLst/>
            <a:ahLst/>
            <a:cxnLst/>
            <a:rect l="l" t="t" r="r" b="b"/>
            <a:pathLst>
              <a:path w="433705" h="109854">
                <a:moveTo>
                  <a:pt x="79882" y="7366"/>
                </a:moveTo>
                <a:lnTo>
                  <a:pt x="77088" y="9652"/>
                </a:lnTo>
                <a:lnTo>
                  <a:pt x="0" y="71755"/>
                </a:lnTo>
                <a:lnTo>
                  <a:pt x="92075" y="108331"/>
                </a:lnTo>
                <a:lnTo>
                  <a:pt x="95376" y="109601"/>
                </a:lnTo>
                <a:lnTo>
                  <a:pt x="99060" y="108077"/>
                </a:lnTo>
                <a:lnTo>
                  <a:pt x="101600" y="101473"/>
                </a:lnTo>
                <a:lnTo>
                  <a:pt x="100075" y="97790"/>
                </a:lnTo>
                <a:lnTo>
                  <a:pt x="96774" y="96520"/>
                </a:lnTo>
                <a:lnTo>
                  <a:pt x="45497" y="76200"/>
                </a:lnTo>
                <a:lnTo>
                  <a:pt x="13335" y="76200"/>
                </a:lnTo>
                <a:lnTo>
                  <a:pt x="11430" y="63627"/>
                </a:lnTo>
                <a:lnTo>
                  <a:pt x="34609" y="60114"/>
                </a:lnTo>
                <a:lnTo>
                  <a:pt x="85089" y="19431"/>
                </a:lnTo>
                <a:lnTo>
                  <a:pt x="87883" y="17272"/>
                </a:lnTo>
                <a:lnTo>
                  <a:pt x="88264" y="13335"/>
                </a:lnTo>
                <a:lnTo>
                  <a:pt x="86106" y="10541"/>
                </a:lnTo>
                <a:lnTo>
                  <a:pt x="83819" y="7874"/>
                </a:lnTo>
                <a:lnTo>
                  <a:pt x="79882" y="7366"/>
                </a:lnTo>
                <a:close/>
              </a:path>
              <a:path w="433705" h="109854">
                <a:moveTo>
                  <a:pt x="34609" y="60114"/>
                </a:moveTo>
                <a:lnTo>
                  <a:pt x="11430" y="63627"/>
                </a:lnTo>
                <a:lnTo>
                  <a:pt x="13335" y="76200"/>
                </a:lnTo>
                <a:lnTo>
                  <a:pt x="22553" y="74803"/>
                </a:lnTo>
                <a:lnTo>
                  <a:pt x="16382" y="74803"/>
                </a:lnTo>
                <a:lnTo>
                  <a:pt x="14731" y="64008"/>
                </a:lnTo>
                <a:lnTo>
                  <a:pt x="29777" y="64008"/>
                </a:lnTo>
                <a:lnTo>
                  <a:pt x="34609" y="60114"/>
                </a:lnTo>
                <a:close/>
              </a:path>
              <a:path w="433705" h="109854">
                <a:moveTo>
                  <a:pt x="36600" y="72674"/>
                </a:moveTo>
                <a:lnTo>
                  <a:pt x="13335" y="76200"/>
                </a:lnTo>
                <a:lnTo>
                  <a:pt x="45497" y="76200"/>
                </a:lnTo>
                <a:lnTo>
                  <a:pt x="36600" y="72674"/>
                </a:lnTo>
                <a:close/>
              </a:path>
              <a:path w="433705" h="109854">
                <a:moveTo>
                  <a:pt x="14731" y="64008"/>
                </a:moveTo>
                <a:lnTo>
                  <a:pt x="16382" y="74803"/>
                </a:lnTo>
                <a:lnTo>
                  <a:pt x="24818" y="68004"/>
                </a:lnTo>
                <a:lnTo>
                  <a:pt x="14731" y="64008"/>
                </a:lnTo>
                <a:close/>
              </a:path>
              <a:path w="433705" h="109854">
                <a:moveTo>
                  <a:pt x="24818" y="68004"/>
                </a:moveTo>
                <a:lnTo>
                  <a:pt x="16382" y="74803"/>
                </a:lnTo>
                <a:lnTo>
                  <a:pt x="22553" y="74803"/>
                </a:lnTo>
                <a:lnTo>
                  <a:pt x="36600" y="72674"/>
                </a:lnTo>
                <a:lnTo>
                  <a:pt x="24818" y="68004"/>
                </a:lnTo>
                <a:close/>
              </a:path>
              <a:path w="433705" h="109854">
                <a:moveTo>
                  <a:pt x="431292" y="0"/>
                </a:moveTo>
                <a:lnTo>
                  <a:pt x="34609" y="60114"/>
                </a:lnTo>
                <a:lnTo>
                  <a:pt x="24818" y="68004"/>
                </a:lnTo>
                <a:lnTo>
                  <a:pt x="36600" y="72674"/>
                </a:lnTo>
                <a:lnTo>
                  <a:pt x="433197" y="12573"/>
                </a:lnTo>
                <a:lnTo>
                  <a:pt x="431292" y="0"/>
                </a:lnTo>
                <a:close/>
              </a:path>
              <a:path w="433705" h="109854">
                <a:moveTo>
                  <a:pt x="29777" y="64008"/>
                </a:moveTo>
                <a:lnTo>
                  <a:pt x="14731" y="64008"/>
                </a:lnTo>
                <a:lnTo>
                  <a:pt x="24818" y="68004"/>
                </a:lnTo>
                <a:lnTo>
                  <a:pt x="29777" y="64008"/>
                </a:lnTo>
                <a:close/>
              </a:path>
            </a:pathLst>
          </a:custGeom>
          <a:solidFill>
            <a:srgbClr val="000000"/>
          </a:solidFill>
        </p:spPr>
        <p:txBody>
          <a:bodyPr wrap="square" lIns="0" tIns="0" rIns="0" bIns="0" rtlCol="0"/>
          <a:lstStyle/>
          <a:p>
            <a:endParaRPr/>
          </a:p>
        </p:txBody>
      </p:sp>
      <p:sp>
        <p:nvSpPr>
          <p:cNvPr id="253" name="object 74"/>
          <p:cNvSpPr/>
          <p:nvPr/>
        </p:nvSpPr>
        <p:spPr>
          <a:xfrm>
            <a:off x="1960498" y="4562728"/>
            <a:ext cx="1978660" cy="739775"/>
          </a:xfrm>
          <a:custGeom>
            <a:avLst/>
            <a:gdLst/>
            <a:ahLst/>
            <a:cxnLst/>
            <a:rect l="l" t="t" r="r" b="b"/>
            <a:pathLst>
              <a:path w="1978660" h="739775">
                <a:moveTo>
                  <a:pt x="1942398" y="24740"/>
                </a:moveTo>
                <a:lnTo>
                  <a:pt x="0" y="727837"/>
                </a:lnTo>
                <a:lnTo>
                  <a:pt x="4318" y="739775"/>
                </a:lnTo>
                <a:lnTo>
                  <a:pt x="1946557" y="36736"/>
                </a:lnTo>
                <a:lnTo>
                  <a:pt x="1954695" y="26989"/>
                </a:lnTo>
                <a:lnTo>
                  <a:pt x="1942398" y="24740"/>
                </a:lnTo>
                <a:close/>
              </a:path>
              <a:path w="1978660" h="739775">
                <a:moveTo>
                  <a:pt x="1969349" y="16764"/>
                </a:moveTo>
                <a:lnTo>
                  <a:pt x="1964436" y="16764"/>
                </a:lnTo>
                <a:lnTo>
                  <a:pt x="1968753" y="28702"/>
                </a:lnTo>
                <a:lnTo>
                  <a:pt x="1946557" y="36736"/>
                </a:lnTo>
                <a:lnTo>
                  <a:pt x="1905127" y="86360"/>
                </a:lnTo>
                <a:lnTo>
                  <a:pt x="1902967" y="89027"/>
                </a:lnTo>
                <a:lnTo>
                  <a:pt x="1903222" y="93091"/>
                </a:lnTo>
                <a:lnTo>
                  <a:pt x="1906015" y="95250"/>
                </a:lnTo>
                <a:lnTo>
                  <a:pt x="1908683" y="97536"/>
                </a:lnTo>
                <a:lnTo>
                  <a:pt x="1912620" y="97155"/>
                </a:lnTo>
                <a:lnTo>
                  <a:pt x="1914905" y="94488"/>
                </a:lnTo>
                <a:lnTo>
                  <a:pt x="1978405" y="18415"/>
                </a:lnTo>
                <a:lnTo>
                  <a:pt x="1969349" y="16764"/>
                </a:lnTo>
                <a:close/>
              </a:path>
              <a:path w="1978660" h="739775">
                <a:moveTo>
                  <a:pt x="1954695" y="26989"/>
                </a:moveTo>
                <a:lnTo>
                  <a:pt x="1946557" y="36736"/>
                </a:lnTo>
                <a:lnTo>
                  <a:pt x="1968052" y="28956"/>
                </a:lnTo>
                <a:lnTo>
                  <a:pt x="1965452" y="28956"/>
                </a:lnTo>
                <a:lnTo>
                  <a:pt x="1954695" y="26989"/>
                </a:lnTo>
                <a:close/>
              </a:path>
              <a:path w="1978660" h="739775">
                <a:moveTo>
                  <a:pt x="1961641" y="18669"/>
                </a:moveTo>
                <a:lnTo>
                  <a:pt x="1954695" y="26989"/>
                </a:lnTo>
                <a:lnTo>
                  <a:pt x="1965452" y="28956"/>
                </a:lnTo>
                <a:lnTo>
                  <a:pt x="1961641" y="18669"/>
                </a:lnTo>
                <a:close/>
              </a:path>
              <a:path w="1978660" h="739775">
                <a:moveTo>
                  <a:pt x="1965125" y="18669"/>
                </a:moveTo>
                <a:lnTo>
                  <a:pt x="1961641" y="18669"/>
                </a:lnTo>
                <a:lnTo>
                  <a:pt x="1965452" y="28956"/>
                </a:lnTo>
                <a:lnTo>
                  <a:pt x="1968052" y="28956"/>
                </a:lnTo>
                <a:lnTo>
                  <a:pt x="1968753" y="28702"/>
                </a:lnTo>
                <a:lnTo>
                  <a:pt x="1965125" y="18669"/>
                </a:lnTo>
                <a:close/>
              </a:path>
              <a:path w="1978660" h="739775">
                <a:moveTo>
                  <a:pt x="1964436" y="16764"/>
                </a:moveTo>
                <a:lnTo>
                  <a:pt x="1942398" y="24740"/>
                </a:lnTo>
                <a:lnTo>
                  <a:pt x="1954695" y="26989"/>
                </a:lnTo>
                <a:lnTo>
                  <a:pt x="1961641" y="18669"/>
                </a:lnTo>
                <a:lnTo>
                  <a:pt x="1965125" y="18669"/>
                </a:lnTo>
                <a:lnTo>
                  <a:pt x="1964436" y="16764"/>
                </a:lnTo>
                <a:close/>
              </a:path>
              <a:path w="1978660" h="739775">
                <a:moveTo>
                  <a:pt x="1877440" y="0"/>
                </a:moveTo>
                <a:lnTo>
                  <a:pt x="1874139" y="2286"/>
                </a:lnTo>
                <a:lnTo>
                  <a:pt x="1872868" y="9144"/>
                </a:lnTo>
                <a:lnTo>
                  <a:pt x="1875154" y="12446"/>
                </a:lnTo>
                <a:lnTo>
                  <a:pt x="1942398" y="24740"/>
                </a:lnTo>
                <a:lnTo>
                  <a:pt x="1964436" y="16764"/>
                </a:lnTo>
                <a:lnTo>
                  <a:pt x="1969349" y="16764"/>
                </a:lnTo>
                <a:lnTo>
                  <a:pt x="1877440" y="0"/>
                </a:lnTo>
                <a:close/>
              </a:path>
            </a:pathLst>
          </a:custGeom>
          <a:solidFill>
            <a:srgbClr val="FFFFFF"/>
          </a:solidFill>
        </p:spPr>
        <p:txBody>
          <a:bodyPr wrap="square" lIns="0" tIns="0" rIns="0" bIns="0" rtlCol="0"/>
          <a:lstStyle/>
          <a:p>
            <a:endParaRPr/>
          </a:p>
        </p:txBody>
      </p:sp>
      <p:sp>
        <p:nvSpPr>
          <p:cNvPr id="254" name="object 75"/>
          <p:cNvSpPr/>
          <p:nvPr/>
        </p:nvSpPr>
        <p:spPr>
          <a:xfrm>
            <a:off x="1060246" y="4482591"/>
            <a:ext cx="2879090" cy="820419"/>
          </a:xfrm>
          <a:custGeom>
            <a:avLst/>
            <a:gdLst/>
            <a:ahLst/>
            <a:cxnLst/>
            <a:rect l="l" t="t" r="r" b="b"/>
            <a:pathLst>
              <a:path w="2879090" h="820420">
                <a:moveTo>
                  <a:pt x="2842260" y="29922"/>
                </a:moveTo>
                <a:lnTo>
                  <a:pt x="0" y="807846"/>
                </a:lnTo>
                <a:lnTo>
                  <a:pt x="3352" y="820038"/>
                </a:lnTo>
                <a:lnTo>
                  <a:pt x="2845581" y="42143"/>
                </a:lnTo>
                <a:lnTo>
                  <a:pt x="2854400" y="33161"/>
                </a:lnTo>
                <a:lnTo>
                  <a:pt x="2842260" y="29922"/>
                </a:lnTo>
                <a:close/>
              </a:path>
              <a:path w="2879090" h="820420">
                <a:moveTo>
                  <a:pt x="2868177" y="23748"/>
                </a:moveTo>
                <a:lnTo>
                  <a:pt x="2864815" y="23748"/>
                </a:lnTo>
                <a:lnTo>
                  <a:pt x="2868244" y="35940"/>
                </a:lnTo>
                <a:lnTo>
                  <a:pt x="2845581" y="42143"/>
                </a:lnTo>
                <a:lnTo>
                  <a:pt x="2800172" y="88391"/>
                </a:lnTo>
                <a:lnTo>
                  <a:pt x="2797759" y="90931"/>
                </a:lnTo>
                <a:lnTo>
                  <a:pt x="2797759" y="94868"/>
                </a:lnTo>
                <a:lnTo>
                  <a:pt x="2800299" y="97408"/>
                </a:lnTo>
                <a:lnTo>
                  <a:pt x="2802839" y="99821"/>
                </a:lnTo>
                <a:lnTo>
                  <a:pt x="2806776" y="99821"/>
                </a:lnTo>
                <a:lnTo>
                  <a:pt x="2809316" y="97281"/>
                </a:lnTo>
                <a:lnTo>
                  <a:pt x="2878658" y="26542"/>
                </a:lnTo>
                <a:lnTo>
                  <a:pt x="2868177" y="23748"/>
                </a:lnTo>
                <a:close/>
              </a:path>
              <a:path w="2879090" h="820420">
                <a:moveTo>
                  <a:pt x="2854400" y="33161"/>
                </a:moveTo>
                <a:lnTo>
                  <a:pt x="2845581" y="42143"/>
                </a:lnTo>
                <a:lnTo>
                  <a:pt x="2868244" y="35940"/>
                </a:lnTo>
                <a:lnTo>
                  <a:pt x="2864815" y="35940"/>
                </a:lnTo>
                <a:lnTo>
                  <a:pt x="2854400" y="33161"/>
                </a:lnTo>
                <a:close/>
              </a:path>
              <a:path w="2879090" h="820420">
                <a:moveTo>
                  <a:pt x="2862021" y="25399"/>
                </a:moveTo>
                <a:lnTo>
                  <a:pt x="2854400" y="33161"/>
                </a:lnTo>
                <a:lnTo>
                  <a:pt x="2864815" y="35940"/>
                </a:lnTo>
                <a:lnTo>
                  <a:pt x="2862021" y="25399"/>
                </a:lnTo>
                <a:close/>
              </a:path>
              <a:path w="2879090" h="820420">
                <a:moveTo>
                  <a:pt x="2865279" y="25399"/>
                </a:moveTo>
                <a:lnTo>
                  <a:pt x="2862021" y="25399"/>
                </a:lnTo>
                <a:lnTo>
                  <a:pt x="2864815" y="35940"/>
                </a:lnTo>
                <a:lnTo>
                  <a:pt x="2868244" y="35940"/>
                </a:lnTo>
                <a:lnTo>
                  <a:pt x="2865279" y="25399"/>
                </a:lnTo>
                <a:close/>
              </a:path>
              <a:path w="2879090" h="820420">
                <a:moveTo>
                  <a:pt x="2864815" y="23748"/>
                </a:moveTo>
                <a:lnTo>
                  <a:pt x="2842260" y="29922"/>
                </a:lnTo>
                <a:lnTo>
                  <a:pt x="2854400" y="33161"/>
                </a:lnTo>
                <a:lnTo>
                  <a:pt x="2862021" y="25399"/>
                </a:lnTo>
                <a:lnTo>
                  <a:pt x="2865279" y="25399"/>
                </a:lnTo>
                <a:lnTo>
                  <a:pt x="2864815" y="23748"/>
                </a:lnTo>
                <a:close/>
              </a:path>
              <a:path w="2879090" h="820420">
                <a:moveTo>
                  <a:pt x="2779471" y="0"/>
                </a:moveTo>
                <a:lnTo>
                  <a:pt x="2776042" y="2031"/>
                </a:lnTo>
                <a:lnTo>
                  <a:pt x="2774264" y="8889"/>
                </a:lnTo>
                <a:lnTo>
                  <a:pt x="2776296" y="12318"/>
                </a:lnTo>
                <a:lnTo>
                  <a:pt x="2842260" y="29922"/>
                </a:lnTo>
                <a:lnTo>
                  <a:pt x="2864815" y="23748"/>
                </a:lnTo>
                <a:lnTo>
                  <a:pt x="2868177" y="23748"/>
                </a:lnTo>
                <a:lnTo>
                  <a:pt x="2782900" y="1015"/>
                </a:lnTo>
                <a:lnTo>
                  <a:pt x="2779471" y="0"/>
                </a:lnTo>
                <a:close/>
              </a:path>
            </a:pathLst>
          </a:custGeom>
          <a:solidFill>
            <a:srgbClr val="FFFFFF"/>
          </a:solidFill>
        </p:spPr>
        <p:txBody>
          <a:bodyPr wrap="square" lIns="0" tIns="0" rIns="0" bIns="0" rtlCol="0"/>
          <a:lstStyle/>
          <a:p>
            <a:endParaRPr/>
          </a:p>
        </p:txBody>
      </p:sp>
      <p:sp>
        <p:nvSpPr>
          <p:cNvPr id="255" name="object 76"/>
          <p:cNvSpPr/>
          <p:nvPr/>
        </p:nvSpPr>
        <p:spPr>
          <a:xfrm>
            <a:off x="3524884" y="5124843"/>
            <a:ext cx="387908" cy="553275"/>
          </a:xfrm>
          <a:prstGeom prst="rect">
            <a:avLst/>
          </a:prstGeom>
          <a:blipFill>
            <a:blip r:embed="rId5" cstate="print"/>
            <a:stretch>
              <a:fillRect/>
            </a:stretch>
          </a:blipFill>
        </p:spPr>
        <p:txBody>
          <a:bodyPr wrap="square" lIns="0" tIns="0" rIns="0" bIns="0" rtlCol="0"/>
          <a:lstStyle/>
          <a:p>
            <a:endParaRPr/>
          </a:p>
        </p:txBody>
      </p:sp>
      <p:sp>
        <p:nvSpPr>
          <p:cNvPr id="256" name="object 77"/>
          <p:cNvSpPr/>
          <p:nvPr/>
        </p:nvSpPr>
        <p:spPr>
          <a:xfrm>
            <a:off x="653580" y="4757978"/>
            <a:ext cx="625995" cy="376377"/>
          </a:xfrm>
          <a:prstGeom prst="rect">
            <a:avLst/>
          </a:prstGeom>
          <a:blipFill>
            <a:blip r:embed="rId4" cstate="print"/>
            <a:stretch>
              <a:fillRect/>
            </a:stretch>
          </a:blipFill>
        </p:spPr>
        <p:txBody>
          <a:bodyPr wrap="square" lIns="0" tIns="0" rIns="0" bIns="0" rtlCol="0"/>
          <a:lstStyle/>
          <a:p>
            <a:endParaRPr/>
          </a:p>
        </p:txBody>
      </p:sp>
      <p:sp>
        <p:nvSpPr>
          <p:cNvPr id="257" name="object 78"/>
          <p:cNvSpPr/>
          <p:nvPr/>
        </p:nvSpPr>
        <p:spPr>
          <a:xfrm>
            <a:off x="1524000" y="4748453"/>
            <a:ext cx="625995" cy="376377"/>
          </a:xfrm>
          <a:prstGeom prst="rect">
            <a:avLst/>
          </a:prstGeom>
          <a:blipFill>
            <a:blip r:embed="rId4" cstate="print"/>
            <a:stretch>
              <a:fillRect/>
            </a:stretch>
          </a:blipFill>
        </p:spPr>
        <p:txBody>
          <a:bodyPr wrap="square" lIns="0" tIns="0" rIns="0" bIns="0" rtlCol="0"/>
          <a:lstStyle/>
          <a:p>
            <a:endParaRPr/>
          </a:p>
        </p:txBody>
      </p:sp>
      <p:sp>
        <p:nvSpPr>
          <p:cNvPr id="258" name="object 79"/>
          <p:cNvSpPr/>
          <p:nvPr/>
        </p:nvSpPr>
        <p:spPr>
          <a:xfrm>
            <a:off x="553186" y="5134355"/>
            <a:ext cx="1776730" cy="0"/>
          </a:xfrm>
          <a:custGeom>
            <a:avLst/>
            <a:gdLst/>
            <a:ahLst/>
            <a:cxnLst/>
            <a:rect l="l" t="t" r="r" b="b"/>
            <a:pathLst>
              <a:path w="1776730">
                <a:moveTo>
                  <a:pt x="0" y="0"/>
                </a:moveTo>
                <a:lnTo>
                  <a:pt x="1776374" y="0"/>
                </a:lnTo>
              </a:path>
            </a:pathLst>
          </a:custGeom>
          <a:ln w="57150">
            <a:solidFill>
              <a:srgbClr val="000000"/>
            </a:solidFill>
          </a:ln>
        </p:spPr>
        <p:txBody>
          <a:bodyPr wrap="square" lIns="0" tIns="0" rIns="0" bIns="0" rtlCol="0"/>
          <a:lstStyle/>
          <a:p>
            <a:endParaRPr/>
          </a:p>
        </p:txBody>
      </p:sp>
      <p:sp>
        <p:nvSpPr>
          <p:cNvPr id="259" name="object 80"/>
          <p:cNvSpPr/>
          <p:nvPr/>
        </p:nvSpPr>
        <p:spPr>
          <a:xfrm>
            <a:off x="868184" y="5341873"/>
            <a:ext cx="144145" cy="130175"/>
          </a:xfrm>
          <a:custGeom>
            <a:avLst/>
            <a:gdLst/>
            <a:ahLst/>
            <a:cxnLst/>
            <a:rect l="l" t="t" r="r" b="b"/>
            <a:pathLst>
              <a:path w="144144" h="130175">
                <a:moveTo>
                  <a:pt x="71843" y="0"/>
                </a:moveTo>
                <a:lnTo>
                  <a:pt x="34557" y="9420"/>
                </a:lnTo>
                <a:lnTo>
                  <a:pt x="6197" y="38502"/>
                </a:lnTo>
                <a:lnTo>
                  <a:pt x="0" y="64896"/>
                </a:lnTo>
                <a:lnTo>
                  <a:pt x="643" y="73646"/>
                </a:lnTo>
                <a:lnTo>
                  <a:pt x="19187" y="109143"/>
                </a:lnTo>
                <a:lnTo>
                  <a:pt x="56686" y="128472"/>
                </a:lnTo>
                <a:lnTo>
                  <a:pt x="71843" y="129920"/>
                </a:lnTo>
                <a:lnTo>
                  <a:pt x="81490" y="129340"/>
                </a:lnTo>
                <a:lnTo>
                  <a:pt x="120702" y="112569"/>
                </a:lnTo>
                <a:lnTo>
                  <a:pt x="142072" y="78626"/>
                </a:lnTo>
                <a:lnTo>
                  <a:pt x="143675" y="64896"/>
                </a:lnTo>
                <a:lnTo>
                  <a:pt x="143044" y="56269"/>
                </a:lnTo>
                <a:lnTo>
                  <a:pt x="124527" y="20796"/>
                </a:lnTo>
                <a:lnTo>
                  <a:pt x="87011" y="1451"/>
                </a:lnTo>
                <a:lnTo>
                  <a:pt x="71843" y="0"/>
                </a:lnTo>
                <a:close/>
              </a:path>
            </a:pathLst>
          </a:custGeom>
          <a:solidFill>
            <a:srgbClr val="FFFFFF"/>
          </a:solidFill>
        </p:spPr>
        <p:txBody>
          <a:bodyPr wrap="square" lIns="0" tIns="0" rIns="0" bIns="0" rtlCol="0"/>
          <a:lstStyle/>
          <a:p>
            <a:endParaRPr/>
          </a:p>
        </p:txBody>
      </p:sp>
      <p:sp>
        <p:nvSpPr>
          <p:cNvPr id="260" name="object 81"/>
          <p:cNvSpPr/>
          <p:nvPr/>
        </p:nvSpPr>
        <p:spPr>
          <a:xfrm>
            <a:off x="825093" y="5302884"/>
            <a:ext cx="229870" cy="208279"/>
          </a:xfrm>
          <a:custGeom>
            <a:avLst/>
            <a:gdLst/>
            <a:ahLst/>
            <a:cxnLst/>
            <a:rect l="l" t="t" r="r" b="b"/>
            <a:pathLst>
              <a:path w="229869" h="208279">
                <a:moveTo>
                  <a:pt x="0" y="103885"/>
                </a:moveTo>
                <a:lnTo>
                  <a:pt x="8748" y="64045"/>
                </a:lnTo>
                <a:lnTo>
                  <a:pt x="32648" y="31341"/>
                </a:lnTo>
                <a:lnTo>
                  <a:pt x="68184" y="8947"/>
                </a:lnTo>
                <a:lnTo>
                  <a:pt x="111838" y="36"/>
                </a:lnTo>
                <a:lnTo>
                  <a:pt x="114934" y="0"/>
                </a:lnTo>
                <a:lnTo>
                  <a:pt x="130280" y="917"/>
                </a:lnTo>
                <a:lnTo>
                  <a:pt x="145012" y="3591"/>
                </a:lnTo>
                <a:lnTo>
                  <a:pt x="184213" y="20977"/>
                </a:lnTo>
                <a:lnTo>
                  <a:pt x="213187" y="49941"/>
                </a:lnTo>
                <a:lnTo>
                  <a:pt x="228416" y="87310"/>
                </a:lnTo>
                <a:lnTo>
                  <a:pt x="229869" y="103885"/>
                </a:lnTo>
                <a:lnTo>
                  <a:pt x="228855" y="117758"/>
                </a:lnTo>
                <a:lnTo>
                  <a:pt x="225898" y="131077"/>
                </a:lnTo>
                <a:lnTo>
                  <a:pt x="206675" y="166535"/>
                </a:lnTo>
                <a:lnTo>
                  <a:pt x="174655" y="192762"/>
                </a:lnTo>
                <a:lnTo>
                  <a:pt x="133355" y="206569"/>
                </a:lnTo>
                <a:lnTo>
                  <a:pt x="114934" y="207898"/>
                </a:lnTo>
                <a:lnTo>
                  <a:pt x="99594" y="206980"/>
                </a:lnTo>
                <a:lnTo>
                  <a:pt x="84869" y="204302"/>
                </a:lnTo>
                <a:lnTo>
                  <a:pt x="45683" y="186896"/>
                </a:lnTo>
                <a:lnTo>
                  <a:pt x="16712" y="157914"/>
                </a:lnTo>
                <a:lnTo>
                  <a:pt x="1468" y="120546"/>
                </a:lnTo>
                <a:lnTo>
                  <a:pt x="0" y="103885"/>
                </a:lnTo>
                <a:close/>
              </a:path>
            </a:pathLst>
          </a:custGeom>
          <a:ln w="25399">
            <a:solidFill>
              <a:srgbClr val="FFC000"/>
            </a:solidFill>
            <a:prstDash val="dash"/>
          </a:ln>
        </p:spPr>
        <p:txBody>
          <a:bodyPr wrap="square" lIns="0" tIns="0" rIns="0" bIns="0" rtlCol="0"/>
          <a:lstStyle/>
          <a:p>
            <a:endParaRPr/>
          </a:p>
        </p:txBody>
      </p:sp>
      <p:sp>
        <p:nvSpPr>
          <p:cNvPr id="261" name="object 82"/>
          <p:cNvSpPr/>
          <p:nvPr/>
        </p:nvSpPr>
        <p:spPr>
          <a:xfrm>
            <a:off x="767626" y="5250815"/>
            <a:ext cx="344805" cy="312420"/>
          </a:xfrm>
          <a:custGeom>
            <a:avLst/>
            <a:gdLst/>
            <a:ahLst/>
            <a:cxnLst/>
            <a:rect l="l" t="t" r="r" b="b"/>
            <a:pathLst>
              <a:path w="344805" h="312420">
                <a:moveTo>
                  <a:pt x="0" y="155956"/>
                </a:moveTo>
                <a:lnTo>
                  <a:pt x="5958" y="115166"/>
                </a:lnTo>
                <a:lnTo>
                  <a:pt x="22793" y="78412"/>
                </a:lnTo>
                <a:lnTo>
                  <a:pt x="48941" y="47108"/>
                </a:lnTo>
                <a:lnTo>
                  <a:pt x="82842" y="22671"/>
                </a:lnTo>
                <a:lnTo>
                  <a:pt x="122934" y="6516"/>
                </a:lnTo>
                <a:lnTo>
                  <a:pt x="167655" y="57"/>
                </a:lnTo>
                <a:lnTo>
                  <a:pt x="172402" y="0"/>
                </a:lnTo>
                <a:lnTo>
                  <a:pt x="187835" y="616"/>
                </a:lnTo>
                <a:lnTo>
                  <a:pt x="202888" y="2431"/>
                </a:lnTo>
                <a:lnTo>
                  <a:pt x="245183" y="14542"/>
                </a:lnTo>
                <a:lnTo>
                  <a:pt x="281970" y="35550"/>
                </a:lnTo>
                <a:lnTo>
                  <a:pt x="311685" y="64040"/>
                </a:lnTo>
                <a:lnTo>
                  <a:pt x="332765" y="98597"/>
                </a:lnTo>
                <a:lnTo>
                  <a:pt x="343649" y="137805"/>
                </a:lnTo>
                <a:lnTo>
                  <a:pt x="344805" y="155956"/>
                </a:lnTo>
                <a:lnTo>
                  <a:pt x="344123" y="169913"/>
                </a:lnTo>
                <a:lnTo>
                  <a:pt x="342117" y="183527"/>
                </a:lnTo>
                <a:lnTo>
                  <a:pt x="328733" y="221784"/>
                </a:lnTo>
                <a:lnTo>
                  <a:pt x="305513" y="255061"/>
                </a:lnTo>
                <a:lnTo>
                  <a:pt x="274022" y="281944"/>
                </a:lnTo>
                <a:lnTo>
                  <a:pt x="235820" y="301018"/>
                </a:lnTo>
                <a:lnTo>
                  <a:pt x="192472" y="310866"/>
                </a:lnTo>
                <a:lnTo>
                  <a:pt x="172402" y="311912"/>
                </a:lnTo>
                <a:lnTo>
                  <a:pt x="156967" y="311295"/>
                </a:lnTo>
                <a:lnTo>
                  <a:pt x="141913" y="309480"/>
                </a:lnTo>
                <a:lnTo>
                  <a:pt x="99615" y="297369"/>
                </a:lnTo>
                <a:lnTo>
                  <a:pt x="62829" y="276361"/>
                </a:lnTo>
                <a:lnTo>
                  <a:pt x="33116" y="247871"/>
                </a:lnTo>
                <a:lnTo>
                  <a:pt x="12037" y="213314"/>
                </a:lnTo>
                <a:lnTo>
                  <a:pt x="1155" y="174106"/>
                </a:lnTo>
                <a:lnTo>
                  <a:pt x="0" y="155956"/>
                </a:lnTo>
                <a:close/>
              </a:path>
            </a:pathLst>
          </a:custGeom>
          <a:ln w="25399">
            <a:solidFill>
              <a:srgbClr val="FFC000"/>
            </a:solidFill>
            <a:prstDash val="dash"/>
          </a:ln>
        </p:spPr>
        <p:txBody>
          <a:bodyPr wrap="square" lIns="0" tIns="0" rIns="0" bIns="0" rtlCol="0"/>
          <a:lstStyle/>
          <a:p>
            <a:endParaRPr/>
          </a:p>
        </p:txBody>
      </p:sp>
      <p:sp>
        <p:nvSpPr>
          <p:cNvPr id="262" name="object 83"/>
          <p:cNvSpPr/>
          <p:nvPr/>
        </p:nvSpPr>
        <p:spPr>
          <a:xfrm>
            <a:off x="1768982" y="5341873"/>
            <a:ext cx="144145" cy="130175"/>
          </a:xfrm>
          <a:custGeom>
            <a:avLst/>
            <a:gdLst/>
            <a:ahLst/>
            <a:cxnLst/>
            <a:rect l="l" t="t" r="r" b="b"/>
            <a:pathLst>
              <a:path w="144144" h="130175">
                <a:moveTo>
                  <a:pt x="71755" y="0"/>
                </a:moveTo>
                <a:lnTo>
                  <a:pt x="34557" y="9397"/>
                </a:lnTo>
                <a:lnTo>
                  <a:pt x="6198" y="38486"/>
                </a:lnTo>
                <a:lnTo>
                  <a:pt x="0" y="64896"/>
                </a:lnTo>
                <a:lnTo>
                  <a:pt x="633" y="73581"/>
                </a:lnTo>
                <a:lnTo>
                  <a:pt x="19137" y="109117"/>
                </a:lnTo>
                <a:lnTo>
                  <a:pt x="56606" y="128470"/>
                </a:lnTo>
                <a:lnTo>
                  <a:pt x="71755" y="129920"/>
                </a:lnTo>
                <a:lnTo>
                  <a:pt x="81461" y="129335"/>
                </a:lnTo>
                <a:lnTo>
                  <a:pt x="120688" y="112556"/>
                </a:lnTo>
                <a:lnTo>
                  <a:pt x="142037" y="78621"/>
                </a:lnTo>
                <a:lnTo>
                  <a:pt x="143637" y="64896"/>
                </a:lnTo>
                <a:lnTo>
                  <a:pt x="143002" y="56232"/>
                </a:lnTo>
                <a:lnTo>
                  <a:pt x="124482" y="20781"/>
                </a:lnTo>
                <a:lnTo>
                  <a:pt x="86945" y="1450"/>
                </a:lnTo>
                <a:lnTo>
                  <a:pt x="71755" y="0"/>
                </a:lnTo>
                <a:close/>
              </a:path>
            </a:pathLst>
          </a:custGeom>
          <a:solidFill>
            <a:srgbClr val="FFFFFF"/>
          </a:solidFill>
        </p:spPr>
        <p:txBody>
          <a:bodyPr wrap="square" lIns="0" tIns="0" rIns="0" bIns="0" rtlCol="0"/>
          <a:lstStyle/>
          <a:p>
            <a:endParaRPr/>
          </a:p>
        </p:txBody>
      </p:sp>
      <p:sp>
        <p:nvSpPr>
          <p:cNvPr id="263" name="object 84"/>
          <p:cNvSpPr/>
          <p:nvPr/>
        </p:nvSpPr>
        <p:spPr>
          <a:xfrm>
            <a:off x="1725802" y="5302884"/>
            <a:ext cx="229870" cy="208279"/>
          </a:xfrm>
          <a:custGeom>
            <a:avLst/>
            <a:gdLst/>
            <a:ahLst/>
            <a:cxnLst/>
            <a:rect l="l" t="t" r="r" b="b"/>
            <a:pathLst>
              <a:path w="229869" h="208279">
                <a:moveTo>
                  <a:pt x="0" y="103885"/>
                </a:moveTo>
                <a:lnTo>
                  <a:pt x="8746" y="64045"/>
                </a:lnTo>
                <a:lnTo>
                  <a:pt x="32643" y="31341"/>
                </a:lnTo>
                <a:lnTo>
                  <a:pt x="68178" y="8947"/>
                </a:lnTo>
                <a:lnTo>
                  <a:pt x="111837" y="36"/>
                </a:lnTo>
                <a:lnTo>
                  <a:pt x="114935" y="0"/>
                </a:lnTo>
                <a:lnTo>
                  <a:pt x="130286" y="917"/>
                </a:lnTo>
                <a:lnTo>
                  <a:pt x="145020" y="3591"/>
                </a:lnTo>
                <a:lnTo>
                  <a:pt x="184223" y="20977"/>
                </a:lnTo>
                <a:lnTo>
                  <a:pt x="213193" y="49941"/>
                </a:lnTo>
                <a:lnTo>
                  <a:pt x="228416" y="87310"/>
                </a:lnTo>
                <a:lnTo>
                  <a:pt x="229870" y="103885"/>
                </a:lnTo>
                <a:lnTo>
                  <a:pt x="228855" y="117758"/>
                </a:lnTo>
                <a:lnTo>
                  <a:pt x="225900" y="131077"/>
                </a:lnTo>
                <a:lnTo>
                  <a:pt x="206682" y="166535"/>
                </a:lnTo>
                <a:lnTo>
                  <a:pt x="174667" y="192762"/>
                </a:lnTo>
                <a:lnTo>
                  <a:pt x="133361" y="206569"/>
                </a:lnTo>
                <a:lnTo>
                  <a:pt x="114935" y="207898"/>
                </a:lnTo>
                <a:lnTo>
                  <a:pt x="99592" y="206980"/>
                </a:lnTo>
                <a:lnTo>
                  <a:pt x="84865" y="204302"/>
                </a:lnTo>
                <a:lnTo>
                  <a:pt x="45677" y="186896"/>
                </a:lnTo>
                <a:lnTo>
                  <a:pt x="16709" y="157914"/>
                </a:lnTo>
                <a:lnTo>
                  <a:pt x="1467" y="120546"/>
                </a:lnTo>
                <a:lnTo>
                  <a:pt x="0" y="103885"/>
                </a:lnTo>
                <a:close/>
              </a:path>
            </a:pathLst>
          </a:custGeom>
          <a:ln w="25400">
            <a:solidFill>
              <a:srgbClr val="FFC000"/>
            </a:solidFill>
            <a:prstDash val="dash"/>
          </a:ln>
        </p:spPr>
        <p:txBody>
          <a:bodyPr wrap="square" lIns="0" tIns="0" rIns="0" bIns="0" rtlCol="0"/>
          <a:lstStyle/>
          <a:p>
            <a:endParaRPr/>
          </a:p>
        </p:txBody>
      </p:sp>
      <p:sp>
        <p:nvSpPr>
          <p:cNvPr id="264" name="object 85"/>
          <p:cNvSpPr/>
          <p:nvPr/>
        </p:nvSpPr>
        <p:spPr>
          <a:xfrm>
            <a:off x="1668398" y="5250815"/>
            <a:ext cx="344805" cy="312420"/>
          </a:xfrm>
          <a:custGeom>
            <a:avLst/>
            <a:gdLst/>
            <a:ahLst/>
            <a:cxnLst/>
            <a:rect l="l" t="t" r="r" b="b"/>
            <a:pathLst>
              <a:path w="344805" h="312420">
                <a:moveTo>
                  <a:pt x="0" y="155956"/>
                </a:moveTo>
                <a:lnTo>
                  <a:pt x="5954" y="115158"/>
                </a:lnTo>
                <a:lnTo>
                  <a:pt x="22780" y="78398"/>
                </a:lnTo>
                <a:lnTo>
                  <a:pt x="48919" y="47091"/>
                </a:lnTo>
                <a:lnTo>
                  <a:pt x="82815" y="22654"/>
                </a:lnTo>
                <a:lnTo>
                  <a:pt x="122910" y="6504"/>
                </a:lnTo>
                <a:lnTo>
                  <a:pt x="167647" y="56"/>
                </a:lnTo>
                <a:lnTo>
                  <a:pt x="172338" y="0"/>
                </a:lnTo>
                <a:lnTo>
                  <a:pt x="187775" y="616"/>
                </a:lnTo>
                <a:lnTo>
                  <a:pt x="202830" y="2430"/>
                </a:lnTo>
                <a:lnTo>
                  <a:pt x="245134" y="14536"/>
                </a:lnTo>
                <a:lnTo>
                  <a:pt x="281930" y="35536"/>
                </a:lnTo>
                <a:lnTo>
                  <a:pt x="311654" y="64016"/>
                </a:lnTo>
                <a:lnTo>
                  <a:pt x="332746" y="98562"/>
                </a:lnTo>
                <a:lnTo>
                  <a:pt x="343642" y="137758"/>
                </a:lnTo>
                <a:lnTo>
                  <a:pt x="344805" y="155956"/>
                </a:lnTo>
                <a:lnTo>
                  <a:pt x="344123" y="169910"/>
                </a:lnTo>
                <a:lnTo>
                  <a:pt x="342117" y="183522"/>
                </a:lnTo>
                <a:lnTo>
                  <a:pt x="328734" y="221771"/>
                </a:lnTo>
                <a:lnTo>
                  <a:pt x="305515" y="255045"/>
                </a:lnTo>
                <a:lnTo>
                  <a:pt x="274023" y="281927"/>
                </a:lnTo>
                <a:lnTo>
                  <a:pt x="235820" y="301004"/>
                </a:lnTo>
                <a:lnTo>
                  <a:pt x="192468" y="310860"/>
                </a:lnTo>
                <a:lnTo>
                  <a:pt x="172338" y="311912"/>
                </a:lnTo>
                <a:lnTo>
                  <a:pt x="156897" y="311295"/>
                </a:lnTo>
                <a:lnTo>
                  <a:pt x="141839" y="309479"/>
                </a:lnTo>
                <a:lnTo>
                  <a:pt x="99539" y="297364"/>
                </a:lnTo>
                <a:lnTo>
                  <a:pt x="62763" y="276348"/>
                </a:lnTo>
                <a:lnTo>
                  <a:pt x="33067" y="247847"/>
                </a:lnTo>
                <a:lnTo>
                  <a:pt x="12010" y="213279"/>
                </a:lnTo>
                <a:lnTo>
                  <a:pt x="1148" y="174059"/>
                </a:lnTo>
                <a:lnTo>
                  <a:pt x="0" y="155956"/>
                </a:lnTo>
                <a:close/>
              </a:path>
            </a:pathLst>
          </a:custGeom>
          <a:ln w="25399">
            <a:solidFill>
              <a:srgbClr val="FFC000"/>
            </a:solidFill>
            <a:prstDash val="dash"/>
          </a:ln>
        </p:spPr>
        <p:txBody>
          <a:bodyPr wrap="square" lIns="0" tIns="0" rIns="0" bIns="0" rtlCol="0"/>
          <a:lstStyle/>
          <a:p>
            <a:endParaRPr/>
          </a:p>
        </p:txBody>
      </p:sp>
      <p:sp>
        <p:nvSpPr>
          <p:cNvPr id="265" name="object 86"/>
          <p:cNvSpPr/>
          <p:nvPr/>
        </p:nvSpPr>
        <p:spPr>
          <a:xfrm>
            <a:off x="3854450" y="4324350"/>
            <a:ext cx="147320" cy="116205"/>
          </a:xfrm>
          <a:custGeom>
            <a:avLst/>
            <a:gdLst/>
            <a:ahLst/>
            <a:cxnLst/>
            <a:rect l="l" t="t" r="r" b="b"/>
            <a:pathLst>
              <a:path w="147320" h="116204">
                <a:moveTo>
                  <a:pt x="140335" y="0"/>
                </a:moveTo>
                <a:lnTo>
                  <a:pt x="98805" y="5333"/>
                </a:lnTo>
                <a:lnTo>
                  <a:pt x="61340" y="19050"/>
                </a:lnTo>
                <a:lnTo>
                  <a:pt x="26288" y="45212"/>
                </a:lnTo>
                <a:lnTo>
                  <a:pt x="4572" y="80899"/>
                </a:lnTo>
                <a:lnTo>
                  <a:pt x="0" y="110108"/>
                </a:lnTo>
                <a:lnTo>
                  <a:pt x="888" y="112649"/>
                </a:lnTo>
                <a:lnTo>
                  <a:pt x="2286" y="114300"/>
                </a:lnTo>
                <a:lnTo>
                  <a:pt x="4572" y="115443"/>
                </a:lnTo>
                <a:lnTo>
                  <a:pt x="7874" y="116077"/>
                </a:lnTo>
                <a:lnTo>
                  <a:pt x="26288" y="115443"/>
                </a:lnTo>
                <a:lnTo>
                  <a:pt x="29590" y="115062"/>
                </a:lnTo>
                <a:lnTo>
                  <a:pt x="31876" y="113664"/>
                </a:lnTo>
                <a:lnTo>
                  <a:pt x="33654" y="111887"/>
                </a:lnTo>
                <a:lnTo>
                  <a:pt x="33654" y="110108"/>
                </a:lnTo>
                <a:lnTo>
                  <a:pt x="34162" y="102362"/>
                </a:lnTo>
                <a:lnTo>
                  <a:pt x="35051" y="94614"/>
                </a:lnTo>
                <a:lnTo>
                  <a:pt x="37337" y="87502"/>
                </a:lnTo>
                <a:lnTo>
                  <a:pt x="39750" y="79756"/>
                </a:lnTo>
                <a:lnTo>
                  <a:pt x="64642" y="50545"/>
                </a:lnTo>
                <a:lnTo>
                  <a:pt x="98805" y="32131"/>
                </a:lnTo>
                <a:lnTo>
                  <a:pt x="140335" y="25781"/>
                </a:lnTo>
                <a:lnTo>
                  <a:pt x="143510" y="25781"/>
                </a:lnTo>
                <a:lnTo>
                  <a:pt x="145923" y="24002"/>
                </a:lnTo>
                <a:lnTo>
                  <a:pt x="146303" y="21970"/>
                </a:lnTo>
                <a:lnTo>
                  <a:pt x="147320" y="20193"/>
                </a:lnTo>
                <a:lnTo>
                  <a:pt x="147320" y="6095"/>
                </a:lnTo>
                <a:lnTo>
                  <a:pt x="146303" y="3556"/>
                </a:lnTo>
                <a:lnTo>
                  <a:pt x="144907" y="1777"/>
                </a:lnTo>
                <a:lnTo>
                  <a:pt x="142621" y="762"/>
                </a:lnTo>
                <a:lnTo>
                  <a:pt x="140335" y="0"/>
                </a:lnTo>
                <a:close/>
              </a:path>
            </a:pathLst>
          </a:custGeom>
          <a:solidFill>
            <a:srgbClr val="FFFFFF"/>
          </a:solidFill>
        </p:spPr>
        <p:txBody>
          <a:bodyPr wrap="square" lIns="0" tIns="0" rIns="0" bIns="0" rtlCol="0"/>
          <a:lstStyle/>
          <a:p>
            <a:endParaRPr/>
          </a:p>
        </p:txBody>
      </p:sp>
      <p:sp>
        <p:nvSpPr>
          <p:cNvPr id="266" name="object 87"/>
          <p:cNvSpPr/>
          <p:nvPr/>
        </p:nvSpPr>
        <p:spPr>
          <a:xfrm>
            <a:off x="3912742" y="4368672"/>
            <a:ext cx="84455" cy="67310"/>
          </a:xfrm>
          <a:custGeom>
            <a:avLst/>
            <a:gdLst/>
            <a:ahLst/>
            <a:cxnLst/>
            <a:rect l="l" t="t" r="r" b="b"/>
            <a:pathLst>
              <a:path w="84454" h="67310">
                <a:moveTo>
                  <a:pt x="79756" y="0"/>
                </a:moveTo>
                <a:lnTo>
                  <a:pt x="68580" y="0"/>
                </a:lnTo>
                <a:lnTo>
                  <a:pt x="61595" y="1143"/>
                </a:lnTo>
                <a:lnTo>
                  <a:pt x="53721" y="2158"/>
                </a:lnTo>
                <a:lnTo>
                  <a:pt x="40386" y="7112"/>
                </a:lnTo>
                <a:lnTo>
                  <a:pt x="33401" y="9906"/>
                </a:lnTo>
                <a:lnTo>
                  <a:pt x="27432" y="13462"/>
                </a:lnTo>
                <a:lnTo>
                  <a:pt x="21844" y="17779"/>
                </a:lnTo>
                <a:lnTo>
                  <a:pt x="18542" y="20193"/>
                </a:lnTo>
                <a:lnTo>
                  <a:pt x="2412" y="44576"/>
                </a:lnTo>
                <a:lnTo>
                  <a:pt x="508" y="49910"/>
                </a:lnTo>
                <a:lnTo>
                  <a:pt x="108" y="54101"/>
                </a:lnTo>
                <a:lnTo>
                  <a:pt x="0" y="62991"/>
                </a:lnTo>
                <a:lnTo>
                  <a:pt x="1397" y="64769"/>
                </a:lnTo>
                <a:lnTo>
                  <a:pt x="3810" y="66166"/>
                </a:lnTo>
                <a:lnTo>
                  <a:pt x="6985" y="66928"/>
                </a:lnTo>
                <a:lnTo>
                  <a:pt x="26416" y="66166"/>
                </a:lnTo>
                <a:lnTo>
                  <a:pt x="28829" y="65404"/>
                </a:lnTo>
                <a:lnTo>
                  <a:pt x="31115" y="64388"/>
                </a:lnTo>
                <a:lnTo>
                  <a:pt x="32893" y="62610"/>
                </a:lnTo>
                <a:lnTo>
                  <a:pt x="33401" y="60197"/>
                </a:lnTo>
                <a:lnTo>
                  <a:pt x="33401" y="54101"/>
                </a:lnTo>
                <a:lnTo>
                  <a:pt x="35687" y="48132"/>
                </a:lnTo>
                <a:lnTo>
                  <a:pt x="67691" y="26162"/>
                </a:lnTo>
                <a:lnTo>
                  <a:pt x="76454" y="25526"/>
                </a:lnTo>
                <a:lnTo>
                  <a:pt x="79756" y="24764"/>
                </a:lnTo>
                <a:lnTo>
                  <a:pt x="82042" y="23749"/>
                </a:lnTo>
                <a:lnTo>
                  <a:pt x="83439" y="21970"/>
                </a:lnTo>
                <a:lnTo>
                  <a:pt x="84328" y="19557"/>
                </a:lnTo>
                <a:lnTo>
                  <a:pt x="84328" y="5333"/>
                </a:lnTo>
                <a:lnTo>
                  <a:pt x="83439" y="2920"/>
                </a:lnTo>
                <a:lnTo>
                  <a:pt x="82042" y="1143"/>
                </a:lnTo>
                <a:lnTo>
                  <a:pt x="79756" y="0"/>
                </a:lnTo>
                <a:close/>
              </a:path>
            </a:pathLst>
          </a:custGeom>
          <a:solidFill>
            <a:srgbClr val="FFFFFF"/>
          </a:solidFill>
        </p:spPr>
        <p:txBody>
          <a:bodyPr wrap="square" lIns="0" tIns="0" rIns="0" bIns="0" rtlCol="0"/>
          <a:lstStyle/>
          <a:p>
            <a:endParaRPr/>
          </a:p>
        </p:txBody>
      </p:sp>
      <p:sp>
        <p:nvSpPr>
          <p:cNvPr id="267" name="object 88"/>
          <p:cNvSpPr/>
          <p:nvPr/>
        </p:nvSpPr>
        <p:spPr>
          <a:xfrm>
            <a:off x="4103623" y="4324350"/>
            <a:ext cx="147320" cy="116205"/>
          </a:xfrm>
          <a:custGeom>
            <a:avLst/>
            <a:gdLst/>
            <a:ahLst/>
            <a:cxnLst/>
            <a:rect l="l" t="t" r="r" b="b"/>
            <a:pathLst>
              <a:path w="147320" h="116204">
                <a:moveTo>
                  <a:pt x="6858" y="0"/>
                </a:moveTo>
                <a:lnTo>
                  <a:pt x="4572" y="762"/>
                </a:lnTo>
                <a:lnTo>
                  <a:pt x="1777" y="1777"/>
                </a:lnTo>
                <a:lnTo>
                  <a:pt x="0" y="3556"/>
                </a:lnTo>
                <a:lnTo>
                  <a:pt x="0" y="21970"/>
                </a:lnTo>
                <a:lnTo>
                  <a:pt x="1777" y="24002"/>
                </a:lnTo>
                <a:lnTo>
                  <a:pt x="4063" y="25781"/>
                </a:lnTo>
                <a:lnTo>
                  <a:pt x="6858" y="25781"/>
                </a:lnTo>
                <a:lnTo>
                  <a:pt x="17906" y="26162"/>
                </a:lnTo>
                <a:lnTo>
                  <a:pt x="57658" y="35687"/>
                </a:lnTo>
                <a:lnTo>
                  <a:pt x="93599" y="60070"/>
                </a:lnTo>
                <a:lnTo>
                  <a:pt x="112140" y="94614"/>
                </a:lnTo>
                <a:lnTo>
                  <a:pt x="113029" y="102362"/>
                </a:lnTo>
                <a:lnTo>
                  <a:pt x="113029" y="110108"/>
                </a:lnTo>
                <a:lnTo>
                  <a:pt x="113918" y="111887"/>
                </a:lnTo>
                <a:lnTo>
                  <a:pt x="115315" y="113664"/>
                </a:lnTo>
                <a:lnTo>
                  <a:pt x="117601" y="115062"/>
                </a:lnTo>
                <a:lnTo>
                  <a:pt x="120903" y="115443"/>
                </a:lnTo>
                <a:lnTo>
                  <a:pt x="139318" y="116077"/>
                </a:lnTo>
                <a:lnTo>
                  <a:pt x="142621" y="115443"/>
                </a:lnTo>
                <a:lnTo>
                  <a:pt x="144906" y="114300"/>
                </a:lnTo>
                <a:lnTo>
                  <a:pt x="146303" y="112649"/>
                </a:lnTo>
                <a:lnTo>
                  <a:pt x="147192" y="110108"/>
                </a:lnTo>
                <a:lnTo>
                  <a:pt x="146303" y="100583"/>
                </a:lnTo>
                <a:lnTo>
                  <a:pt x="133858" y="61849"/>
                </a:lnTo>
                <a:lnTo>
                  <a:pt x="106552" y="32131"/>
                </a:lnTo>
                <a:lnTo>
                  <a:pt x="73405" y="13081"/>
                </a:lnTo>
                <a:lnTo>
                  <a:pt x="35051" y="2539"/>
                </a:lnTo>
                <a:lnTo>
                  <a:pt x="21209" y="762"/>
                </a:lnTo>
                <a:lnTo>
                  <a:pt x="6858" y="0"/>
                </a:lnTo>
                <a:close/>
              </a:path>
            </a:pathLst>
          </a:custGeom>
          <a:solidFill>
            <a:srgbClr val="FFFFFF"/>
          </a:solidFill>
        </p:spPr>
        <p:txBody>
          <a:bodyPr wrap="square" lIns="0" tIns="0" rIns="0" bIns="0" rtlCol="0"/>
          <a:lstStyle/>
          <a:p>
            <a:endParaRPr/>
          </a:p>
        </p:txBody>
      </p:sp>
      <p:sp>
        <p:nvSpPr>
          <p:cNvPr id="268" name="object 89"/>
          <p:cNvSpPr/>
          <p:nvPr/>
        </p:nvSpPr>
        <p:spPr>
          <a:xfrm>
            <a:off x="4108196" y="4368672"/>
            <a:ext cx="84455" cy="67310"/>
          </a:xfrm>
          <a:custGeom>
            <a:avLst/>
            <a:gdLst/>
            <a:ahLst/>
            <a:cxnLst/>
            <a:rect l="l" t="t" r="r" b="b"/>
            <a:pathLst>
              <a:path w="84454" h="67310">
                <a:moveTo>
                  <a:pt x="14731" y="0"/>
                </a:moveTo>
                <a:lnTo>
                  <a:pt x="4571" y="0"/>
                </a:lnTo>
                <a:lnTo>
                  <a:pt x="2286" y="1143"/>
                </a:lnTo>
                <a:lnTo>
                  <a:pt x="888" y="2920"/>
                </a:lnTo>
                <a:lnTo>
                  <a:pt x="0" y="5333"/>
                </a:lnTo>
                <a:lnTo>
                  <a:pt x="0" y="19557"/>
                </a:lnTo>
                <a:lnTo>
                  <a:pt x="15620" y="26162"/>
                </a:lnTo>
                <a:lnTo>
                  <a:pt x="24383" y="28701"/>
                </a:lnTo>
                <a:lnTo>
                  <a:pt x="50673" y="60197"/>
                </a:lnTo>
                <a:lnTo>
                  <a:pt x="51562" y="62610"/>
                </a:lnTo>
                <a:lnTo>
                  <a:pt x="52069" y="64388"/>
                </a:lnTo>
                <a:lnTo>
                  <a:pt x="54355" y="65404"/>
                </a:lnTo>
                <a:lnTo>
                  <a:pt x="57530" y="66166"/>
                </a:lnTo>
                <a:lnTo>
                  <a:pt x="76962" y="66928"/>
                </a:lnTo>
                <a:lnTo>
                  <a:pt x="79248" y="66166"/>
                </a:lnTo>
                <a:lnTo>
                  <a:pt x="81533" y="64769"/>
                </a:lnTo>
                <a:lnTo>
                  <a:pt x="83312" y="62991"/>
                </a:lnTo>
                <a:lnTo>
                  <a:pt x="84327" y="61213"/>
                </a:lnTo>
                <a:lnTo>
                  <a:pt x="84327" y="55244"/>
                </a:lnTo>
                <a:lnTo>
                  <a:pt x="65404" y="20193"/>
                </a:lnTo>
                <a:lnTo>
                  <a:pt x="29463" y="2158"/>
                </a:lnTo>
                <a:lnTo>
                  <a:pt x="14731" y="0"/>
                </a:lnTo>
                <a:close/>
              </a:path>
            </a:pathLst>
          </a:custGeom>
          <a:solidFill>
            <a:srgbClr val="FFFFFF"/>
          </a:solidFill>
        </p:spPr>
        <p:txBody>
          <a:bodyPr wrap="square" lIns="0" tIns="0" rIns="0" bIns="0" rtlCol="0"/>
          <a:lstStyle/>
          <a:p>
            <a:endParaRPr/>
          </a:p>
        </p:txBody>
      </p:sp>
      <p:sp>
        <p:nvSpPr>
          <p:cNvPr id="269" name="object 90"/>
          <p:cNvSpPr/>
          <p:nvPr/>
        </p:nvSpPr>
        <p:spPr>
          <a:xfrm>
            <a:off x="3822065" y="4409566"/>
            <a:ext cx="446405" cy="413384"/>
          </a:xfrm>
          <a:custGeom>
            <a:avLst/>
            <a:gdLst/>
            <a:ahLst/>
            <a:cxnLst/>
            <a:rect l="l" t="t" r="r" b="b"/>
            <a:pathLst>
              <a:path w="446404" h="413385">
                <a:moveTo>
                  <a:pt x="390271" y="360806"/>
                </a:moveTo>
                <a:lnTo>
                  <a:pt x="56007" y="360806"/>
                </a:lnTo>
                <a:lnTo>
                  <a:pt x="21336" y="393826"/>
                </a:lnTo>
                <a:lnTo>
                  <a:pt x="0" y="412876"/>
                </a:lnTo>
                <a:lnTo>
                  <a:pt x="446405" y="412876"/>
                </a:lnTo>
                <a:lnTo>
                  <a:pt x="425450" y="393826"/>
                </a:lnTo>
                <a:lnTo>
                  <a:pt x="390271" y="360806"/>
                </a:lnTo>
                <a:close/>
              </a:path>
              <a:path w="446404" h="413385">
                <a:moveTo>
                  <a:pt x="236855" y="0"/>
                </a:moveTo>
                <a:lnTo>
                  <a:pt x="224282" y="0"/>
                </a:lnTo>
                <a:lnTo>
                  <a:pt x="217424" y="1396"/>
                </a:lnTo>
                <a:lnTo>
                  <a:pt x="211836" y="2412"/>
                </a:lnTo>
                <a:lnTo>
                  <a:pt x="205739" y="3428"/>
                </a:lnTo>
                <a:lnTo>
                  <a:pt x="200279" y="5968"/>
                </a:lnTo>
                <a:lnTo>
                  <a:pt x="194690" y="8381"/>
                </a:lnTo>
                <a:lnTo>
                  <a:pt x="189992" y="10921"/>
                </a:lnTo>
                <a:lnTo>
                  <a:pt x="185420" y="14350"/>
                </a:lnTo>
                <a:lnTo>
                  <a:pt x="181229" y="17144"/>
                </a:lnTo>
                <a:lnTo>
                  <a:pt x="177546" y="21462"/>
                </a:lnTo>
                <a:lnTo>
                  <a:pt x="174244" y="24891"/>
                </a:lnTo>
                <a:lnTo>
                  <a:pt x="171958" y="29844"/>
                </a:lnTo>
                <a:lnTo>
                  <a:pt x="169672" y="33781"/>
                </a:lnTo>
                <a:lnTo>
                  <a:pt x="168275" y="38607"/>
                </a:lnTo>
                <a:lnTo>
                  <a:pt x="167259" y="43179"/>
                </a:lnTo>
                <a:lnTo>
                  <a:pt x="166370" y="48132"/>
                </a:lnTo>
                <a:lnTo>
                  <a:pt x="167259" y="54101"/>
                </a:lnTo>
                <a:lnTo>
                  <a:pt x="181229" y="78358"/>
                </a:lnTo>
                <a:lnTo>
                  <a:pt x="185420" y="82549"/>
                </a:lnTo>
                <a:lnTo>
                  <a:pt x="191008" y="86105"/>
                </a:lnTo>
                <a:lnTo>
                  <a:pt x="91312" y="360806"/>
                </a:lnTo>
                <a:lnTo>
                  <a:pt x="267462" y="360806"/>
                </a:lnTo>
                <a:lnTo>
                  <a:pt x="192405" y="343534"/>
                </a:lnTo>
                <a:lnTo>
                  <a:pt x="289941" y="320039"/>
                </a:lnTo>
                <a:lnTo>
                  <a:pt x="150113" y="320039"/>
                </a:lnTo>
                <a:lnTo>
                  <a:pt x="171069" y="261238"/>
                </a:lnTo>
                <a:lnTo>
                  <a:pt x="277553" y="261238"/>
                </a:lnTo>
                <a:lnTo>
                  <a:pt x="208534" y="238378"/>
                </a:lnTo>
                <a:lnTo>
                  <a:pt x="269748" y="212343"/>
                </a:lnTo>
                <a:lnTo>
                  <a:pt x="313733" y="212343"/>
                </a:lnTo>
                <a:lnTo>
                  <a:pt x="312858" y="209930"/>
                </a:lnTo>
                <a:lnTo>
                  <a:pt x="189992" y="209930"/>
                </a:lnTo>
                <a:lnTo>
                  <a:pt x="204850" y="168020"/>
                </a:lnTo>
                <a:lnTo>
                  <a:pt x="297669" y="168020"/>
                </a:lnTo>
                <a:lnTo>
                  <a:pt x="291456" y="150875"/>
                </a:lnTo>
                <a:lnTo>
                  <a:pt x="247014" y="150875"/>
                </a:lnTo>
                <a:lnTo>
                  <a:pt x="216408" y="136016"/>
                </a:lnTo>
                <a:lnTo>
                  <a:pt x="228981" y="100837"/>
                </a:lnTo>
                <a:lnTo>
                  <a:pt x="273321" y="100837"/>
                </a:lnTo>
                <a:lnTo>
                  <a:pt x="268350" y="87121"/>
                </a:lnTo>
                <a:lnTo>
                  <a:pt x="293877" y="54101"/>
                </a:lnTo>
                <a:lnTo>
                  <a:pt x="293877" y="43179"/>
                </a:lnTo>
                <a:lnTo>
                  <a:pt x="283210" y="21462"/>
                </a:lnTo>
                <a:lnTo>
                  <a:pt x="279908" y="17144"/>
                </a:lnTo>
                <a:lnTo>
                  <a:pt x="275336" y="14350"/>
                </a:lnTo>
                <a:lnTo>
                  <a:pt x="271145" y="10921"/>
                </a:lnTo>
                <a:lnTo>
                  <a:pt x="265557" y="8381"/>
                </a:lnTo>
                <a:lnTo>
                  <a:pt x="260985" y="5968"/>
                </a:lnTo>
                <a:lnTo>
                  <a:pt x="255905" y="3428"/>
                </a:lnTo>
                <a:lnTo>
                  <a:pt x="249300" y="2412"/>
                </a:lnTo>
                <a:lnTo>
                  <a:pt x="243332" y="1396"/>
                </a:lnTo>
                <a:lnTo>
                  <a:pt x="236855" y="0"/>
                </a:lnTo>
                <a:close/>
              </a:path>
              <a:path w="446404" h="413385">
                <a:moveTo>
                  <a:pt x="351244" y="315848"/>
                </a:moveTo>
                <a:lnTo>
                  <a:pt x="307339" y="315848"/>
                </a:lnTo>
                <a:lnTo>
                  <a:pt x="323469" y="360806"/>
                </a:lnTo>
                <a:lnTo>
                  <a:pt x="367538" y="360806"/>
                </a:lnTo>
                <a:lnTo>
                  <a:pt x="351244" y="315848"/>
                </a:lnTo>
                <a:close/>
              </a:path>
              <a:path w="446404" h="413385">
                <a:moveTo>
                  <a:pt x="277553" y="261238"/>
                </a:moveTo>
                <a:lnTo>
                  <a:pt x="171069" y="261238"/>
                </a:lnTo>
                <a:lnTo>
                  <a:pt x="265557" y="291845"/>
                </a:lnTo>
                <a:lnTo>
                  <a:pt x="150113" y="320039"/>
                </a:lnTo>
                <a:lnTo>
                  <a:pt x="289941" y="320039"/>
                </a:lnTo>
                <a:lnTo>
                  <a:pt x="307339" y="315848"/>
                </a:lnTo>
                <a:lnTo>
                  <a:pt x="351244" y="315848"/>
                </a:lnTo>
                <a:lnTo>
                  <a:pt x="332742" y="264794"/>
                </a:lnTo>
                <a:lnTo>
                  <a:pt x="288289" y="264794"/>
                </a:lnTo>
                <a:lnTo>
                  <a:pt x="277553" y="261238"/>
                </a:lnTo>
                <a:close/>
              </a:path>
              <a:path w="446404" h="413385">
                <a:moveTo>
                  <a:pt x="313733" y="212343"/>
                </a:moveTo>
                <a:lnTo>
                  <a:pt x="269748" y="212343"/>
                </a:lnTo>
                <a:lnTo>
                  <a:pt x="288289" y="264794"/>
                </a:lnTo>
                <a:lnTo>
                  <a:pt x="332742" y="264794"/>
                </a:lnTo>
                <a:lnTo>
                  <a:pt x="313733" y="212343"/>
                </a:lnTo>
                <a:close/>
              </a:path>
              <a:path w="446404" h="413385">
                <a:moveTo>
                  <a:pt x="297669" y="168020"/>
                </a:moveTo>
                <a:lnTo>
                  <a:pt x="204850" y="168020"/>
                </a:lnTo>
                <a:lnTo>
                  <a:pt x="243839" y="187070"/>
                </a:lnTo>
                <a:lnTo>
                  <a:pt x="189992" y="209930"/>
                </a:lnTo>
                <a:lnTo>
                  <a:pt x="312858" y="209930"/>
                </a:lnTo>
                <a:lnTo>
                  <a:pt x="297669" y="168020"/>
                </a:lnTo>
                <a:close/>
              </a:path>
              <a:path w="446404" h="413385">
                <a:moveTo>
                  <a:pt x="273321" y="100837"/>
                </a:moveTo>
                <a:lnTo>
                  <a:pt x="228981" y="100837"/>
                </a:lnTo>
                <a:lnTo>
                  <a:pt x="247014" y="150875"/>
                </a:lnTo>
                <a:lnTo>
                  <a:pt x="291456" y="150875"/>
                </a:lnTo>
                <a:lnTo>
                  <a:pt x="273321" y="100837"/>
                </a:lnTo>
                <a:close/>
              </a:path>
            </a:pathLst>
          </a:custGeom>
          <a:solidFill>
            <a:srgbClr val="FFFFFF"/>
          </a:solidFill>
        </p:spPr>
        <p:txBody>
          <a:bodyPr wrap="square" lIns="0" tIns="0" rIns="0" bIns="0" rtlCol="0"/>
          <a:lstStyle/>
          <a:p>
            <a:endParaRPr/>
          </a:p>
        </p:txBody>
      </p:sp>
      <p:sp>
        <p:nvSpPr>
          <p:cNvPr id="270" name="object 91"/>
          <p:cNvSpPr txBox="1"/>
          <p:nvPr/>
        </p:nvSpPr>
        <p:spPr>
          <a:xfrm>
            <a:off x="999845" y="5683752"/>
            <a:ext cx="787400" cy="177800"/>
          </a:xfrm>
          <a:prstGeom prst="rect">
            <a:avLst/>
          </a:prstGeom>
        </p:spPr>
        <p:txBody>
          <a:bodyPr vert="horz" wrap="square" lIns="0" tIns="0" rIns="0" bIns="0" rtlCol="0">
            <a:spAutoFit/>
          </a:bodyPr>
          <a:lstStyle/>
          <a:p>
            <a:pPr marL="12700">
              <a:lnSpc>
                <a:spcPct val="100000"/>
              </a:lnSpc>
            </a:pPr>
            <a:r>
              <a:rPr sz="1200" dirty="0">
                <a:latin typeface="微软雅黑"/>
                <a:cs typeface="微软雅黑"/>
              </a:rPr>
              <a:t>车辆检测器</a:t>
            </a:r>
            <a:endParaRPr sz="1200">
              <a:latin typeface="微软雅黑"/>
              <a:cs typeface="微软雅黑"/>
            </a:endParaRPr>
          </a:p>
        </p:txBody>
      </p:sp>
      <p:sp>
        <p:nvSpPr>
          <p:cNvPr id="271" name="object 92"/>
          <p:cNvSpPr txBox="1"/>
          <p:nvPr/>
        </p:nvSpPr>
        <p:spPr>
          <a:xfrm>
            <a:off x="3466846" y="5683752"/>
            <a:ext cx="327025" cy="177800"/>
          </a:xfrm>
          <a:prstGeom prst="rect">
            <a:avLst/>
          </a:prstGeom>
        </p:spPr>
        <p:txBody>
          <a:bodyPr vert="horz" wrap="square" lIns="0" tIns="0" rIns="0" bIns="0" rtlCol="0">
            <a:spAutoFit/>
          </a:bodyPr>
          <a:lstStyle/>
          <a:p>
            <a:pPr marL="12700">
              <a:lnSpc>
                <a:spcPct val="100000"/>
              </a:lnSpc>
            </a:pPr>
            <a:r>
              <a:rPr sz="1200" spc="-10" dirty="0">
                <a:latin typeface="微软雅黑"/>
                <a:cs typeface="微软雅黑"/>
              </a:rPr>
              <a:t>A</a:t>
            </a:r>
            <a:r>
              <a:rPr sz="1200" spc="-5" dirty="0">
                <a:latin typeface="微软雅黑"/>
                <a:cs typeface="微软雅黑"/>
              </a:rPr>
              <a:t>pp</a:t>
            </a:r>
            <a:endParaRPr sz="1200">
              <a:latin typeface="微软雅黑"/>
              <a:cs typeface="微软雅黑"/>
            </a:endParaRPr>
          </a:p>
        </p:txBody>
      </p:sp>
      <p:sp>
        <p:nvSpPr>
          <p:cNvPr id="272" name="object 93"/>
          <p:cNvSpPr txBox="1"/>
          <p:nvPr/>
        </p:nvSpPr>
        <p:spPr>
          <a:xfrm>
            <a:off x="3625341" y="4063105"/>
            <a:ext cx="843915" cy="177800"/>
          </a:xfrm>
          <a:prstGeom prst="rect">
            <a:avLst/>
          </a:prstGeom>
        </p:spPr>
        <p:txBody>
          <a:bodyPr vert="horz" wrap="square" lIns="0" tIns="0" rIns="0" bIns="0" rtlCol="0">
            <a:spAutoFit/>
          </a:bodyPr>
          <a:lstStyle/>
          <a:p>
            <a:pPr marL="12700">
              <a:lnSpc>
                <a:spcPct val="100000"/>
              </a:lnSpc>
            </a:pPr>
            <a:r>
              <a:rPr sz="1200" spc="-5" dirty="0">
                <a:latin typeface="微软雅黑"/>
                <a:cs typeface="微软雅黑"/>
              </a:rPr>
              <a:t>N</a:t>
            </a:r>
            <a:r>
              <a:rPr sz="1200" dirty="0">
                <a:latin typeface="微软雅黑"/>
                <a:cs typeface="微软雅黑"/>
              </a:rPr>
              <a:t>B</a:t>
            </a:r>
            <a:r>
              <a:rPr sz="1200" spc="-10" dirty="0">
                <a:latin typeface="微软雅黑"/>
                <a:cs typeface="微软雅黑"/>
              </a:rPr>
              <a:t>-</a:t>
            </a:r>
            <a:r>
              <a:rPr sz="1200" spc="-5" dirty="0">
                <a:latin typeface="微软雅黑"/>
                <a:cs typeface="微软雅黑"/>
              </a:rPr>
              <a:t>IoT</a:t>
            </a:r>
            <a:r>
              <a:rPr sz="1200" dirty="0">
                <a:latin typeface="微软雅黑"/>
                <a:cs typeface="微软雅黑"/>
              </a:rPr>
              <a:t>基站</a:t>
            </a:r>
            <a:endParaRPr sz="1200">
              <a:latin typeface="微软雅黑"/>
              <a:cs typeface="微软雅黑"/>
            </a:endParaRPr>
          </a:p>
        </p:txBody>
      </p:sp>
      <p:sp>
        <p:nvSpPr>
          <p:cNvPr id="273" name="object 94"/>
          <p:cNvSpPr txBox="1"/>
          <p:nvPr/>
        </p:nvSpPr>
        <p:spPr>
          <a:xfrm>
            <a:off x="689559" y="3706175"/>
            <a:ext cx="1091565" cy="204470"/>
          </a:xfrm>
          <a:prstGeom prst="rect">
            <a:avLst/>
          </a:prstGeom>
        </p:spPr>
        <p:txBody>
          <a:bodyPr vert="horz" wrap="square" lIns="0" tIns="0" rIns="0" bIns="0" rtlCol="0">
            <a:spAutoFit/>
          </a:bodyPr>
          <a:lstStyle/>
          <a:p>
            <a:pPr marL="12700">
              <a:lnSpc>
                <a:spcPct val="100000"/>
              </a:lnSpc>
            </a:pPr>
            <a:r>
              <a:rPr sz="1400" b="1" dirty="0">
                <a:latin typeface="微软雅黑"/>
                <a:cs typeface="微软雅黑"/>
              </a:rPr>
              <a:t>NB</a:t>
            </a:r>
            <a:r>
              <a:rPr sz="1400" b="1" spc="-15" dirty="0">
                <a:latin typeface="微软雅黑"/>
                <a:cs typeface="微软雅黑"/>
              </a:rPr>
              <a:t> </a:t>
            </a:r>
            <a:r>
              <a:rPr sz="1400" b="1" spc="-5" dirty="0">
                <a:latin typeface="微软雅黑"/>
                <a:cs typeface="微软雅黑"/>
              </a:rPr>
              <a:t>–Io</a:t>
            </a:r>
            <a:r>
              <a:rPr sz="1400" b="1" spc="-10" dirty="0">
                <a:latin typeface="微软雅黑"/>
                <a:cs typeface="微软雅黑"/>
              </a:rPr>
              <a:t>T</a:t>
            </a:r>
            <a:r>
              <a:rPr sz="1400" b="1" spc="5" dirty="0">
                <a:latin typeface="微软雅黑"/>
                <a:cs typeface="微软雅黑"/>
              </a:rPr>
              <a:t>方案</a:t>
            </a:r>
            <a:endParaRPr sz="1400">
              <a:latin typeface="微软雅黑"/>
              <a:cs typeface="微软雅黑"/>
            </a:endParaRPr>
          </a:p>
        </p:txBody>
      </p:sp>
      <p:sp>
        <p:nvSpPr>
          <p:cNvPr id="274" name="object 95"/>
          <p:cNvSpPr/>
          <p:nvPr/>
        </p:nvSpPr>
        <p:spPr>
          <a:xfrm>
            <a:off x="3650741" y="2276919"/>
            <a:ext cx="387908" cy="553275"/>
          </a:xfrm>
          <a:prstGeom prst="rect">
            <a:avLst/>
          </a:prstGeom>
          <a:blipFill>
            <a:blip r:embed="rId5" cstate="print"/>
            <a:stretch>
              <a:fillRect/>
            </a:stretch>
          </a:blipFill>
        </p:spPr>
        <p:txBody>
          <a:bodyPr wrap="square" lIns="0" tIns="0" rIns="0" bIns="0" rtlCol="0"/>
          <a:lstStyle/>
          <a:p>
            <a:endParaRPr/>
          </a:p>
        </p:txBody>
      </p:sp>
      <p:sp>
        <p:nvSpPr>
          <p:cNvPr id="275" name="object 96"/>
          <p:cNvSpPr txBox="1"/>
          <p:nvPr/>
        </p:nvSpPr>
        <p:spPr>
          <a:xfrm>
            <a:off x="3592829" y="2835396"/>
            <a:ext cx="327025" cy="177800"/>
          </a:xfrm>
          <a:prstGeom prst="rect">
            <a:avLst/>
          </a:prstGeom>
        </p:spPr>
        <p:txBody>
          <a:bodyPr vert="horz" wrap="square" lIns="0" tIns="0" rIns="0" bIns="0" rtlCol="0">
            <a:spAutoFit/>
          </a:bodyPr>
          <a:lstStyle/>
          <a:p>
            <a:pPr marL="12700">
              <a:lnSpc>
                <a:spcPct val="100000"/>
              </a:lnSpc>
            </a:pPr>
            <a:r>
              <a:rPr sz="1200" spc="-10" dirty="0">
                <a:latin typeface="微软雅黑"/>
                <a:cs typeface="微软雅黑"/>
              </a:rPr>
              <a:t>A</a:t>
            </a:r>
            <a:r>
              <a:rPr sz="1200" spc="-5" dirty="0">
                <a:latin typeface="微软雅黑"/>
                <a:cs typeface="微软雅黑"/>
              </a:rPr>
              <a:t>pp</a:t>
            </a:r>
            <a:endParaRPr sz="1200">
              <a:latin typeface="微软雅黑"/>
              <a:cs typeface="微软雅黑"/>
            </a:endParaRPr>
          </a:p>
        </p:txBody>
      </p:sp>
      <p:sp>
        <p:nvSpPr>
          <p:cNvPr id="276" name="object 98"/>
          <p:cNvSpPr txBox="1"/>
          <p:nvPr/>
        </p:nvSpPr>
        <p:spPr>
          <a:xfrm>
            <a:off x="2650363" y="2907094"/>
            <a:ext cx="482600" cy="152400"/>
          </a:xfrm>
          <a:prstGeom prst="rect">
            <a:avLst/>
          </a:prstGeom>
        </p:spPr>
        <p:txBody>
          <a:bodyPr vert="horz" wrap="square" lIns="0" tIns="0" rIns="0" bIns="0" rtlCol="0">
            <a:spAutoFit/>
          </a:bodyPr>
          <a:lstStyle/>
          <a:p>
            <a:pPr marL="12700">
              <a:lnSpc>
                <a:spcPct val="100000"/>
              </a:lnSpc>
            </a:pPr>
            <a:r>
              <a:rPr sz="1000" b="1" spc="-10" dirty="0">
                <a:latin typeface="微软雅黑"/>
                <a:cs typeface="微软雅黑"/>
              </a:rPr>
              <a:t>2</a:t>
            </a:r>
            <a:r>
              <a:rPr sz="1000" b="1" spc="-5" dirty="0">
                <a:latin typeface="微软雅黑"/>
                <a:cs typeface="微软雅黑"/>
              </a:rPr>
              <a:t>跳网络</a:t>
            </a:r>
            <a:endParaRPr sz="1000">
              <a:latin typeface="微软雅黑"/>
              <a:cs typeface="微软雅黑"/>
            </a:endParaRPr>
          </a:p>
        </p:txBody>
      </p:sp>
    </p:spTree>
    <p:extLst>
      <p:ext uri="{BB962C8B-B14F-4D97-AF65-F5344CB8AC3E}">
        <p14:creationId xmlns:p14="http://schemas.microsoft.com/office/powerpoint/2010/main" val="1545358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pc="-5" dirty="0">
                <a:latin typeface="微软雅黑" panose="020B0503020204020204" pitchFamily="34" charset="-122"/>
                <a:ea typeface="微软雅黑" panose="020B0503020204020204" pitchFamily="34" charset="-122"/>
              </a:rPr>
              <a:t>智能停车传统</a:t>
            </a:r>
            <a:r>
              <a:rPr lang="zh-CN" altLang="en-US" sz="2800" spc="-5" dirty="0" smtClean="0">
                <a:latin typeface="微软雅黑" panose="020B0503020204020204" pitchFamily="34" charset="-122"/>
                <a:ea typeface="微软雅黑" panose="020B0503020204020204" pitchFamily="34" charset="-122"/>
              </a:rPr>
              <a:t>解决方案与</a:t>
            </a:r>
            <a:r>
              <a:rPr lang="en-US" altLang="zh-CN" sz="2800" spc="-5" dirty="0" smtClean="0">
                <a:latin typeface="微软雅黑" panose="020B0503020204020204" pitchFamily="34" charset="-122"/>
                <a:ea typeface="微软雅黑" panose="020B0503020204020204" pitchFamily="34" charset="-122"/>
              </a:rPr>
              <a:t>NB-</a:t>
            </a:r>
            <a:r>
              <a:rPr lang="en-US" altLang="zh-CN" sz="2800" spc="-5" dirty="0" err="1" smtClean="0">
                <a:latin typeface="微软雅黑" panose="020B0503020204020204" pitchFamily="34" charset="-122"/>
                <a:ea typeface="微软雅黑" panose="020B0503020204020204" pitchFamily="34" charset="-122"/>
              </a:rPr>
              <a:t>IoT</a:t>
            </a:r>
            <a:r>
              <a:rPr lang="zh-CN" altLang="en-US" sz="2800" spc="-5" dirty="0" smtClean="0">
                <a:latin typeface="微软雅黑" panose="020B0503020204020204" pitchFamily="34" charset="-122"/>
                <a:ea typeface="微软雅黑" panose="020B0503020204020204" pitchFamily="34" charset="-122"/>
              </a:rPr>
              <a:t>方案</a:t>
            </a:r>
            <a:r>
              <a:rPr lang="zh-CN" altLang="en-US" sz="2800" spc="-5" dirty="0">
                <a:latin typeface="微软雅黑" panose="020B0503020204020204" pitchFamily="34" charset="-122"/>
                <a:ea typeface="微软雅黑" panose="020B0503020204020204" pitchFamily="34" charset="-122"/>
              </a:rPr>
              <a:t>对比</a:t>
            </a:r>
            <a:endParaRPr lang="zh-CN" altLang="en-US" sz="2800" dirty="0" smtClean="0">
              <a:latin typeface="微软雅黑" panose="020B0503020204020204" pitchFamily="34" charset="-122"/>
              <a:ea typeface="微软雅黑" panose="020B0503020204020204" pitchFamily="34" charset="-122"/>
            </a:endParaRPr>
          </a:p>
        </p:txBody>
      </p:sp>
      <p:sp>
        <p:nvSpPr>
          <p:cNvPr id="150" name="object 2"/>
          <p:cNvSpPr/>
          <p:nvPr/>
        </p:nvSpPr>
        <p:spPr>
          <a:xfrm>
            <a:off x="6155607" y="2129345"/>
            <a:ext cx="3104152" cy="2536948"/>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1" name="object 3"/>
          <p:cNvSpPr/>
          <p:nvPr/>
        </p:nvSpPr>
        <p:spPr>
          <a:xfrm>
            <a:off x="7726680" y="2249423"/>
            <a:ext cx="1641348" cy="2167128"/>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2" name="object 4"/>
          <p:cNvSpPr/>
          <p:nvPr/>
        </p:nvSpPr>
        <p:spPr>
          <a:xfrm>
            <a:off x="6505956" y="3749040"/>
            <a:ext cx="2176272" cy="1143000"/>
          </a:xfrm>
          <a:prstGeom prst="rect">
            <a:avLst/>
          </a:prstGeom>
          <a:blipFill>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3" name="object 5"/>
          <p:cNvSpPr/>
          <p:nvPr/>
        </p:nvSpPr>
        <p:spPr>
          <a:xfrm>
            <a:off x="6359652" y="1975104"/>
            <a:ext cx="1609344" cy="1993392"/>
          </a:xfrm>
          <a:prstGeom prst="rect">
            <a:avLst/>
          </a:prstGeom>
          <a:blipFill>
            <a:blip r:embed="rId5"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54" name="object 6"/>
          <p:cNvSpPr txBox="1"/>
          <p:nvPr/>
        </p:nvSpPr>
        <p:spPr>
          <a:xfrm>
            <a:off x="7370191" y="3407695"/>
            <a:ext cx="683895" cy="200055"/>
          </a:xfrm>
          <a:prstGeom prst="rect">
            <a:avLst/>
          </a:prstGeom>
        </p:spPr>
        <p:txBody>
          <a:bodyPr vert="horz" wrap="square" lIns="0" tIns="0" rIns="0" bIns="0" rtlCol="0">
            <a:spAutoFit/>
          </a:bodyPr>
          <a:lstStyle/>
          <a:p>
            <a:pPr marL="12700">
              <a:lnSpc>
                <a:spcPct val="100000"/>
              </a:lnSpc>
            </a:pPr>
            <a:r>
              <a:rPr sz="1300" spc="-5" dirty="0">
                <a:solidFill>
                  <a:srgbClr val="080808"/>
                </a:solidFill>
                <a:latin typeface="微软雅黑" panose="020B0503020204020204" pitchFamily="34" charset="-122"/>
                <a:ea typeface="微软雅黑" panose="020B0503020204020204" pitchFamily="34" charset="-122"/>
                <a:cs typeface="宋体"/>
              </a:rPr>
              <a:t>三方共赢</a:t>
            </a:r>
            <a:endParaRPr sz="1300">
              <a:latin typeface="微软雅黑" panose="020B0503020204020204" pitchFamily="34" charset="-122"/>
              <a:ea typeface="微软雅黑" panose="020B0503020204020204" pitchFamily="34" charset="-122"/>
              <a:cs typeface="宋体"/>
            </a:endParaRPr>
          </a:p>
        </p:txBody>
      </p:sp>
      <p:sp>
        <p:nvSpPr>
          <p:cNvPr id="155" name="object 7"/>
          <p:cNvSpPr txBox="1"/>
          <p:nvPr/>
        </p:nvSpPr>
        <p:spPr>
          <a:xfrm>
            <a:off x="3143123" y="970530"/>
            <a:ext cx="519430" cy="192360"/>
          </a:xfrm>
          <a:prstGeom prst="rect">
            <a:avLst/>
          </a:prstGeom>
        </p:spPr>
        <p:txBody>
          <a:bodyPr vert="horz" wrap="square" lIns="0" tIns="0" rIns="0" bIns="0" rtlCol="0">
            <a:spAutoFit/>
          </a:bodyPr>
          <a:lstStyle/>
          <a:p>
            <a:pPr marL="12700">
              <a:lnSpc>
                <a:spcPts val="1480"/>
              </a:lnSpc>
            </a:pPr>
            <a:r>
              <a:rPr sz="1300" spc="-5" dirty="0">
                <a:solidFill>
                  <a:srgbClr val="8AC81B"/>
                </a:solidFill>
                <a:latin typeface="微软雅黑" panose="020B0503020204020204" pitchFamily="34" charset="-122"/>
                <a:ea typeface="微软雅黑" panose="020B0503020204020204" pitchFamily="34" charset="-122"/>
                <a:cs typeface="宋体"/>
              </a:rPr>
              <a:t>运营商</a:t>
            </a:r>
            <a:endParaRPr sz="1300" dirty="0">
              <a:latin typeface="微软雅黑" panose="020B0503020204020204" pitchFamily="34" charset="-122"/>
              <a:ea typeface="微软雅黑" panose="020B0503020204020204" pitchFamily="34" charset="-122"/>
              <a:cs typeface="宋体"/>
            </a:endParaRPr>
          </a:p>
        </p:txBody>
      </p:sp>
      <p:sp>
        <p:nvSpPr>
          <p:cNvPr id="156" name="object 8"/>
          <p:cNvSpPr txBox="1"/>
          <p:nvPr/>
        </p:nvSpPr>
        <p:spPr>
          <a:xfrm>
            <a:off x="1998344" y="1411202"/>
            <a:ext cx="3502025" cy="500137"/>
          </a:xfrm>
          <a:prstGeom prst="rect">
            <a:avLst/>
          </a:prstGeom>
        </p:spPr>
        <p:txBody>
          <a:bodyPr vert="horz" wrap="square" lIns="0" tIns="0" rIns="0" bIns="0" rtlCol="0">
            <a:spAutoFit/>
          </a:bodyPr>
          <a:lstStyle/>
          <a:p>
            <a:pPr marL="12700">
              <a:lnSpc>
                <a:spcPct val="100000"/>
              </a:lnSpc>
            </a:pPr>
            <a:r>
              <a:rPr sz="1300" spc="-5" dirty="0">
                <a:latin typeface="微软雅黑" panose="020B0503020204020204" pitchFamily="34" charset="-122"/>
                <a:ea typeface="微软雅黑" panose="020B0503020204020204" pitchFamily="34" charset="-122"/>
                <a:cs typeface="Arial"/>
              </a:rPr>
              <a:t>•</a:t>
            </a:r>
            <a:r>
              <a:rPr sz="1300" spc="10" dirty="0">
                <a:latin typeface="微软雅黑" panose="020B0503020204020204" pitchFamily="34" charset="-122"/>
                <a:ea typeface="微软雅黑" panose="020B0503020204020204" pitchFamily="34" charset="-122"/>
                <a:cs typeface="Arial"/>
              </a:rPr>
              <a:t> </a:t>
            </a:r>
            <a:r>
              <a:rPr sz="1300" spc="-5" dirty="0">
                <a:latin typeface="微软雅黑" panose="020B0503020204020204" pitchFamily="34" charset="-122"/>
                <a:ea typeface="微软雅黑" panose="020B0503020204020204" pitchFamily="34" charset="-122"/>
                <a:cs typeface="微软雅黑"/>
              </a:rPr>
              <a:t>增加收入，孵化新的商业</a:t>
            </a:r>
            <a:r>
              <a:rPr sz="1300" spc="0" dirty="0">
                <a:latin typeface="微软雅黑" panose="020B0503020204020204" pitchFamily="34" charset="-122"/>
                <a:ea typeface="微软雅黑" panose="020B0503020204020204" pitchFamily="34" charset="-122"/>
                <a:cs typeface="微软雅黑"/>
              </a:rPr>
              <a:t>模</a:t>
            </a:r>
            <a:r>
              <a:rPr sz="1300" spc="-5" dirty="0">
                <a:latin typeface="微软雅黑" panose="020B0503020204020204" pitchFamily="34" charset="-122"/>
                <a:ea typeface="微软雅黑" panose="020B0503020204020204" pitchFamily="34" charset="-122"/>
                <a:cs typeface="微软雅黑"/>
              </a:rPr>
              <a:t>式；</a:t>
            </a:r>
            <a:endParaRPr sz="1300" dirty="0">
              <a:latin typeface="微软雅黑" panose="020B0503020204020204" pitchFamily="34" charset="-122"/>
              <a:ea typeface="微软雅黑" panose="020B0503020204020204" pitchFamily="34" charset="-122"/>
              <a:cs typeface="微软雅黑"/>
            </a:endParaRPr>
          </a:p>
          <a:p>
            <a:pPr marL="12700" marR="5080">
              <a:lnSpc>
                <a:spcPct val="150000"/>
              </a:lnSpc>
            </a:pPr>
            <a:r>
              <a:rPr sz="1300" spc="-5" dirty="0" smtClean="0">
                <a:latin typeface="微软雅黑" panose="020B0503020204020204" pitchFamily="34" charset="-122"/>
                <a:ea typeface="微软雅黑" panose="020B0503020204020204" pitchFamily="34" charset="-122"/>
                <a:cs typeface="Arial"/>
              </a:rPr>
              <a:t>•</a:t>
            </a:r>
            <a:r>
              <a:rPr lang="en-US" sz="1300" spc="-5" dirty="0" smtClean="0">
                <a:latin typeface="微软雅黑" panose="020B0503020204020204" pitchFamily="34" charset="-122"/>
                <a:ea typeface="微软雅黑" panose="020B0503020204020204" pitchFamily="34" charset="-122"/>
                <a:cs typeface="Arial"/>
              </a:rPr>
              <a:t> </a:t>
            </a:r>
            <a:r>
              <a:rPr sz="1300" spc="-5" dirty="0" err="1" smtClean="0">
                <a:latin typeface="微软雅黑" panose="020B0503020204020204" pitchFamily="34" charset="-122"/>
                <a:ea typeface="微软雅黑" panose="020B0503020204020204" pitchFamily="34" charset="-122"/>
                <a:cs typeface="微软雅黑"/>
              </a:rPr>
              <a:t>提供增值服务</a:t>
            </a:r>
            <a:r>
              <a:rPr sz="1300" spc="-5" dirty="0" smtClean="0">
                <a:latin typeface="微软雅黑" panose="020B0503020204020204" pitchFamily="34" charset="-122"/>
                <a:ea typeface="微软雅黑" panose="020B0503020204020204" pitchFamily="34" charset="-122"/>
                <a:cs typeface="微软雅黑"/>
              </a:rPr>
              <a:t>，</a:t>
            </a:r>
            <a:r>
              <a:rPr lang="zh-CN" altLang="en-US" sz="1300" spc="-5" dirty="0" smtClean="0">
                <a:latin typeface="微软雅黑" panose="020B0503020204020204" pitchFamily="34" charset="-122"/>
                <a:ea typeface="微软雅黑" panose="020B0503020204020204" pitchFamily="34" charset="-122"/>
                <a:cs typeface="微软雅黑"/>
              </a:rPr>
              <a:t>和</a:t>
            </a:r>
            <a:r>
              <a:rPr sz="1300" spc="-5" dirty="0" err="1" smtClean="0">
                <a:latin typeface="微软雅黑" panose="020B0503020204020204" pitchFamily="34" charset="-122"/>
                <a:ea typeface="微软雅黑" panose="020B0503020204020204" pitchFamily="34" charset="-122"/>
                <a:cs typeface="微软雅黑"/>
              </a:rPr>
              <a:t>停车场业主进行</a:t>
            </a:r>
            <a:r>
              <a:rPr sz="1300" spc="0" dirty="0" err="1" smtClean="0">
                <a:latin typeface="微软雅黑" panose="020B0503020204020204" pitchFamily="34" charset="-122"/>
                <a:ea typeface="微软雅黑" panose="020B0503020204020204" pitchFamily="34" charset="-122"/>
                <a:cs typeface="微软雅黑"/>
              </a:rPr>
              <a:t>业</a:t>
            </a:r>
            <a:r>
              <a:rPr sz="1300" spc="-5" dirty="0" err="1" smtClean="0">
                <a:latin typeface="微软雅黑" panose="020B0503020204020204" pitchFamily="34" charset="-122"/>
                <a:ea typeface="微软雅黑" panose="020B0503020204020204" pitchFamily="34" charset="-122"/>
                <a:cs typeface="微软雅黑"/>
              </a:rPr>
              <a:t>务分成</a:t>
            </a:r>
            <a:endParaRPr sz="1300" dirty="0">
              <a:latin typeface="微软雅黑" panose="020B0503020204020204" pitchFamily="34" charset="-122"/>
              <a:ea typeface="微软雅黑" panose="020B0503020204020204" pitchFamily="34" charset="-122"/>
              <a:cs typeface="微软雅黑"/>
            </a:endParaRPr>
          </a:p>
        </p:txBody>
      </p:sp>
      <p:sp>
        <p:nvSpPr>
          <p:cNvPr id="157" name="object 9"/>
          <p:cNvSpPr txBox="1"/>
          <p:nvPr/>
        </p:nvSpPr>
        <p:spPr>
          <a:xfrm>
            <a:off x="9619615" y="4632102"/>
            <a:ext cx="354965" cy="200055"/>
          </a:xfrm>
          <a:prstGeom prst="rect">
            <a:avLst/>
          </a:prstGeom>
        </p:spPr>
        <p:txBody>
          <a:bodyPr vert="horz" wrap="square" lIns="0" tIns="0" rIns="0" bIns="0" rtlCol="0">
            <a:spAutoFit/>
          </a:bodyPr>
          <a:lstStyle/>
          <a:p>
            <a:pPr marL="12700">
              <a:lnSpc>
                <a:spcPct val="100000"/>
              </a:lnSpc>
            </a:pPr>
            <a:r>
              <a:rPr sz="1300" spc="-5" dirty="0">
                <a:solidFill>
                  <a:srgbClr val="3366CC"/>
                </a:solidFill>
                <a:latin typeface="微软雅黑" panose="020B0503020204020204" pitchFamily="34" charset="-122"/>
                <a:ea typeface="微软雅黑" panose="020B0503020204020204" pitchFamily="34" charset="-122"/>
                <a:cs typeface="宋体"/>
              </a:rPr>
              <a:t>车主</a:t>
            </a:r>
            <a:endParaRPr sz="1300">
              <a:latin typeface="微软雅黑" panose="020B0503020204020204" pitchFamily="34" charset="-122"/>
              <a:ea typeface="微软雅黑" panose="020B0503020204020204" pitchFamily="34" charset="-122"/>
              <a:cs typeface="宋体"/>
            </a:endParaRPr>
          </a:p>
        </p:txBody>
      </p:sp>
      <p:sp>
        <p:nvSpPr>
          <p:cNvPr id="158" name="object 10"/>
          <p:cNvSpPr txBox="1"/>
          <p:nvPr/>
        </p:nvSpPr>
        <p:spPr>
          <a:xfrm>
            <a:off x="8823197" y="5064484"/>
            <a:ext cx="1745566" cy="805349"/>
          </a:xfrm>
          <a:prstGeom prst="rect">
            <a:avLst/>
          </a:prstGeom>
        </p:spPr>
        <p:txBody>
          <a:bodyPr vert="horz" wrap="square" lIns="0" tIns="0" rIns="0" bIns="0" rtlCol="0">
            <a:spAutoFit/>
          </a:bodyPr>
          <a:lstStyle/>
          <a:p>
            <a:pPr marL="12700">
              <a:lnSpc>
                <a:spcPct val="100000"/>
              </a:lnSpc>
            </a:pPr>
            <a:r>
              <a:rPr sz="1300" spc="-5" dirty="0">
                <a:latin typeface="微软雅黑" panose="020B0503020204020204" pitchFamily="34" charset="-122"/>
                <a:ea typeface="微软雅黑" panose="020B0503020204020204" pitchFamily="34" charset="-122"/>
                <a:cs typeface="Arial"/>
              </a:rPr>
              <a:t>•</a:t>
            </a:r>
            <a:r>
              <a:rPr sz="1300" spc="-5" dirty="0">
                <a:latin typeface="微软雅黑" panose="020B0503020204020204" pitchFamily="34" charset="-122"/>
                <a:ea typeface="微软雅黑" panose="020B0503020204020204" pitchFamily="34" charset="-122"/>
                <a:cs typeface="微软雅黑"/>
              </a:rPr>
              <a:t>极大提升停车体验</a:t>
            </a:r>
            <a:endParaRPr sz="1300" dirty="0">
              <a:latin typeface="微软雅黑" panose="020B0503020204020204" pitchFamily="34" charset="-122"/>
              <a:ea typeface="微软雅黑" panose="020B0503020204020204" pitchFamily="34" charset="-122"/>
              <a:cs typeface="微软雅黑"/>
            </a:endParaRPr>
          </a:p>
          <a:p>
            <a:pPr marL="12700">
              <a:lnSpc>
                <a:spcPct val="100000"/>
              </a:lnSpc>
              <a:spcBef>
                <a:spcPts val="780"/>
              </a:spcBef>
            </a:pPr>
            <a:r>
              <a:rPr sz="1300" spc="-5" dirty="0">
                <a:latin typeface="微软雅黑" panose="020B0503020204020204" pitchFamily="34" charset="-122"/>
                <a:ea typeface="微软雅黑" panose="020B0503020204020204" pitchFamily="34" charset="-122"/>
                <a:cs typeface="Arial"/>
              </a:rPr>
              <a:t>•</a:t>
            </a:r>
            <a:r>
              <a:rPr sz="1300" spc="10" dirty="0">
                <a:latin typeface="微软雅黑" panose="020B0503020204020204" pitchFamily="34" charset="-122"/>
                <a:ea typeface="微软雅黑" panose="020B0503020204020204" pitchFamily="34" charset="-122"/>
                <a:cs typeface="Arial"/>
              </a:rPr>
              <a:t> </a:t>
            </a:r>
            <a:r>
              <a:rPr sz="1300" spc="-5" dirty="0">
                <a:latin typeface="微软雅黑" panose="020B0503020204020204" pitchFamily="34" charset="-122"/>
                <a:ea typeface="微软雅黑" panose="020B0503020204020204" pitchFamily="34" charset="-122"/>
                <a:cs typeface="微软雅黑"/>
              </a:rPr>
              <a:t>节省寺找车位时间</a:t>
            </a:r>
            <a:endParaRPr sz="1300" dirty="0">
              <a:latin typeface="微软雅黑" panose="020B0503020204020204" pitchFamily="34" charset="-122"/>
              <a:ea typeface="微软雅黑" panose="020B0503020204020204" pitchFamily="34" charset="-122"/>
              <a:cs typeface="微软雅黑"/>
            </a:endParaRPr>
          </a:p>
          <a:p>
            <a:pPr marL="12700">
              <a:lnSpc>
                <a:spcPct val="100000"/>
              </a:lnSpc>
              <a:spcBef>
                <a:spcPts val="780"/>
              </a:spcBef>
            </a:pPr>
            <a:r>
              <a:rPr sz="1300" spc="-5" dirty="0">
                <a:latin typeface="微软雅黑" panose="020B0503020204020204" pitchFamily="34" charset="-122"/>
                <a:ea typeface="微软雅黑" panose="020B0503020204020204" pitchFamily="34" charset="-122"/>
                <a:cs typeface="Arial"/>
              </a:rPr>
              <a:t>•</a:t>
            </a:r>
            <a:r>
              <a:rPr sz="1300" spc="-5" dirty="0">
                <a:latin typeface="微软雅黑" panose="020B0503020204020204" pitchFamily="34" charset="-122"/>
                <a:ea typeface="微软雅黑" panose="020B0503020204020204" pitchFamily="34" charset="-122"/>
                <a:cs typeface="微软雅黑"/>
              </a:rPr>
              <a:t>便捷支付</a:t>
            </a:r>
            <a:endParaRPr sz="1300" dirty="0">
              <a:latin typeface="微软雅黑" panose="020B0503020204020204" pitchFamily="34" charset="-122"/>
              <a:ea typeface="微软雅黑" panose="020B0503020204020204" pitchFamily="34" charset="-122"/>
              <a:cs typeface="微软雅黑"/>
            </a:endParaRPr>
          </a:p>
        </p:txBody>
      </p:sp>
      <p:sp>
        <p:nvSpPr>
          <p:cNvPr id="159" name="object 11"/>
          <p:cNvSpPr txBox="1"/>
          <p:nvPr/>
        </p:nvSpPr>
        <p:spPr>
          <a:xfrm>
            <a:off x="9349231" y="1084611"/>
            <a:ext cx="848360" cy="200055"/>
          </a:xfrm>
          <a:prstGeom prst="rect">
            <a:avLst/>
          </a:prstGeom>
        </p:spPr>
        <p:txBody>
          <a:bodyPr vert="horz" wrap="square" lIns="0" tIns="0" rIns="0" bIns="0" rtlCol="0">
            <a:spAutoFit/>
          </a:bodyPr>
          <a:lstStyle/>
          <a:p>
            <a:pPr marL="12700">
              <a:lnSpc>
                <a:spcPct val="100000"/>
              </a:lnSpc>
            </a:pPr>
            <a:r>
              <a:rPr sz="1300" spc="-5" dirty="0">
                <a:solidFill>
                  <a:srgbClr val="6CB7EE"/>
                </a:solidFill>
                <a:latin typeface="微软雅黑" panose="020B0503020204020204" pitchFamily="34" charset="-122"/>
                <a:ea typeface="微软雅黑" panose="020B0503020204020204" pitchFamily="34" charset="-122"/>
                <a:cs typeface="宋体"/>
              </a:rPr>
              <a:t>停车场业主</a:t>
            </a:r>
            <a:endParaRPr sz="1300">
              <a:latin typeface="微软雅黑" panose="020B0503020204020204" pitchFamily="34" charset="-122"/>
              <a:ea typeface="微软雅黑" panose="020B0503020204020204" pitchFamily="34" charset="-122"/>
              <a:cs typeface="宋体"/>
            </a:endParaRPr>
          </a:p>
        </p:txBody>
      </p:sp>
      <p:sp>
        <p:nvSpPr>
          <p:cNvPr id="160" name="object 12"/>
          <p:cNvSpPr txBox="1"/>
          <p:nvPr/>
        </p:nvSpPr>
        <p:spPr>
          <a:xfrm>
            <a:off x="8709406" y="1535154"/>
            <a:ext cx="3047365" cy="805349"/>
          </a:xfrm>
          <a:prstGeom prst="rect">
            <a:avLst/>
          </a:prstGeom>
        </p:spPr>
        <p:txBody>
          <a:bodyPr vert="horz" wrap="square" lIns="0" tIns="0" rIns="0" bIns="0" rtlCol="0">
            <a:spAutoFit/>
          </a:bodyPr>
          <a:lstStyle/>
          <a:p>
            <a:pPr marL="12700">
              <a:lnSpc>
                <a:spcPct val="100000"/>
              </a:lnSpc>
            </a:pPr>
            <a:r>
              <a:rPr sz="1300" spc="-5" dirty="0">
                <a:latin typeface="微软雅黑" panose="020B0503020204020204" pitchFamily="34" charset="-122"/>
                <a:ea typeface="微软雅黑" panose="020B0503020204020204" pitchFamily="34" charset="-122"/>
                <a:cs typeface="Arial"/>
              </a:rPr>
              <a:t>•</a:t>
            </a:r>
            <a:r>
              <a:rPr sz="1300" spc="-5" dirty="0">
                <a:latin typeface="微软雅黑" panose="020B0503020204020204" pitchFamily="34" charset="-122"/>
                <a:ea typeface="微软雅黑" panose="020B0503020204020204" pitchFamily="34" charset="-122"/>
                <a:cs typeface="微软雅黑"/>
              </a:rPr>
              <a:t>节省设备维护</a:t>
            </a:r>
            <a:r>
              <a:rPr sz="1300" spc="-10" dirty="0">
                <a:latin typeface="微软雅黑" panose="020B0503020204020204" pitchFamily="34" charset="-122"/>
                <a:ea typeface="微软雅黑" panose="020B0503020204020204" pitchFamily="34" charset="-122"/>
                <a:cs typeface="微软雅黑"/>
              </a:rPr>
              <a:t>/</a:t>
            </a:r>
            <a:r>
              <a:rPr sz="1300" spc="-5" dirty="0">
                <a:latin typeface="微软雅黑" panose="020B0503020204020204" pitchFamily="34" charset="-122"/>
                <a:ea typeface="微软雅黑" panose="020B0503020204020204" pitchFamily="34" charset="-122"/>
                <a:cs typeface="微软雅黑"/>
              </a:rPr>
              <a:t>人力开支</a:t>
            </a:r>
            <a:endParaRPr sz="1300">
              <a:latin typeface="微软雅黑" panose="020B0503020204020204" pitchFamily="34" charset="-122"/>
              <a:ea typeface="微软雅黑" panose="020B0503020204020204" pitchFamily="34" charset="-122"/>
              <a:cs typeface="微软雅黑"/>
            </a:endParaRPr>
          </a:p>
          <a:p>
            <a:pPr marL="12700">
              <a:lnSpc>
                <a:spcPct val="100000"/>
              </a:lnSpc>
              <a:spcBef>
                <a:spcPts val="780"/>
              </a:spcBef>
            </a:pPr>
            <a:r>
              <a:rPr sz="1300" spc="-5" dirty="0">
                <a:latin typeface="微软雅黑" panose="020B0503020204020204" pitchFamily="34" charset="-122"/>
                <a:ea typeface="微软雅黑" panose="020B0503020204020204" pitchFamily="34" charset="-122"/>
                <a:cs typeface="Arial"/>
              </a:rPr>
              <a:t>•</a:t>
            </a:r>
            <a:r>
              <a:rPr sz="1300" spc="-5" dirty="0">
                <a:latin typeface="微软雅黑" panose="020B0503020204020204" pitchFamily="34" charset="-122"/>
                <a:ea typeface="微软雅黑" panose="020B0503020204020204" pitchFamily="34" charset="-122"/>
                <a:cs typeface="微软雅黑"/>
              </a:rPr>
              <a:t>提升停车场使用率，从而增加收入</a:t>
            </a:r>
            <a:endParaRPr sz="1300">
              <a:latin typeface="微软雅黑" panose="020B0503020204020204" pitchFamily="34" charset="-122"/>
              <a:ea typeface="微软雅黑" panose="020B0503020204020204" pitchFamily="34" charset="-122"/>
              <a:cs typeface="微软雅黑"/>
            </a:endParaRPr>
          </a:p>
          <a:p>
            <a:pPr marL="12700">
              <a:lnSpc>
                <a:spcPct val="100000"/>
              </a:lnSpc>
              <a:spcBef>
                <a:spcPts val="780"/>
              </a:spcBef>
            </a:pPr>
            <a:r>
              <a:rPr sz="1300" spc="-5" dirty="0">
                <a:latin typeface="微软雅黑" panose="020B0503020204020204" pitchFamily="34" charset="-122"/>
                <a:ea typeface="微软雅黑" panose="020B0503020204020204" pitchFamily="34" charset="-122"/>
                <a:cs typeface="Arial"/>
              </a:rPr>
              <a:t>•</a:t>
            </a:r>
            <a:r>
              <a:rPr sz="1300" spc="-5" dirty="0">
                <a:latin typeface="微软雅黑" panose="020B0503020204020204" pitchFamily="34" charset="-122"/>
                <a:ea typeface="微软雅黑" panose="020B0503020204020204" pitchFamily="34" charset="-122"/>
                <a:cs typeface="微软雅黑"/>
              </a:rPr>
              <a:t>通过预定，收取额外预定费用，增</a:t>
            </a:r>
            <a:r>
              <a:rPr sz="1300" spc="0" dirty="0">
                <a:latin typeface="微软雅黑" panose="020B0503020204020204" pitchFamily="34" charset="-122"/>
                <a:ea typeface="微软雅黑" panose="020B0503020204020204" pitchFamily="34" charset="-122"/>
                <a:cs typeface="微软雅黑"/>
              </a:rPr>
              <a:t>加</a:t>
            </a:r>
            <a:r>
              <a:rPr sz="1300" spc="-5" dirty="0">
                <a:latin typeface="微软雅黑" panose="020B0503020204020204" pitchFamily="34" charset="-122"/>
                <a:ea typeface="微软雅黑" panose="020B0503020204020204" pitchFamily="34" charset="-122"/>
                <a:cs typeface="微软雅黑"/>
              </a:rPr>
              <a:t>收入</a:t>
            </a:r>
            <a:endParaRPr sz="1300">
              <a:latin typeface="微软雅黑" panose="020B0503020204020204" pitchFamily="34" charset="-122"/>
              <a:ea typeface="微软雅黑" panose="020B0503020204020204" pitchFamily="34" charset="-122"/>
              <a:cs typeface="微软雅黑"/>
            </a:endParaRPr>
          </a:p>
        </p:txBody>
      </p:sp>
      <p:sp>
        <p:nvSpPr>
          <p:cNvPr id="161" name="object 13"/>
          <p:cNvSpPr/>
          <p:nvPr/>
        </p:nvSpPr>
        <p:spPr>
          <a:xfrm>
            <a:off x="2324480" y="1178686"/>
            <a:ext cx="2136775" cy="76200"/>
          </a:xfrm>
          <a:custGeom>
            <a:avLst/>
            <a:gdLst/>
            <a:ahLst/>
            <a:cxnLst/>
            <a:rect l="l" t="t" r="r" b="b"/>
            <a:pathLst>
              <a:path w="2136775" h="76200">
                <a:moveTo>
                  <a:pt x="2060574" y="0"/>
                </a:moveTo>
                <a:lnTo>
                  <a:pt x="2060574" y="76200"/>
                </a:lnTo>
                <a:lnTo>
                  <a:pt x="2117724" y="47625"/>
                </a:lnTo>
                <a:lnTo>
                  <a:pt x="2073274" y="47625"/>
                </a:lnTo>
                <a:lnTo>
                  <a:pt x="2073274" y="28575"/>
                </a:lnTo>
                <a:lnTo>
                  <a:pt x="2117724" y="28575"/>
                </a:lnTo>
                <a:lnTo>
                  <a:pt x="2060574" y="0"/>
                </a:lnTo>
                <a:close/>
              </a:path>
              <a:path w="2136775" h="76200">
                <a:moveTo>
                  <a:pt x="2060574" y="28575"/>
                </a:moveTo>
                <a:lnTo>
                  <a:pt x="0" y="28575"/>
                </a:lnTo>
                <a:lnTo>
                  <a:pt x="0" y="47625"/>
                </a:lnTo>
                <a:lnTo>
                  <a:pt x="2060574" y="47625"/>
                </a:lnTo>
                <a:lnTo>
                  <a:pt x="2060574" y="28575"/>
                </a:lnTo>
                <a:close/>
              </a:path>
              <a:path w="2136775" h="76200">
                <a:moveTo>
                  <a:pt x="2117724" y="28575"/>
                </a:moveTo>
                <a:lnTo>
                  <a:pt x="2073274" y="28575"/>
                </a:lnTo>
                <a:lnTo>
                  <a:pt x="2073274" y="47625"/>
                </a:lnTo>
                <a:lnTo>
                  <a:pt x="2117724" y="47625"/>
                </a:lnTo>
                <a:lnTo>
                  <a:pt x="2136774" y="38100"/>
                </a:lnTo>
                <a:lnTo>
                  <a:pt x="2117724" y="28575"/>
                </a:lnTo>
                <a:close/>
              </a:path>
            </a:pathLst>
          </a:custGeom>
          <a:solidFill>
            <a:srgbClr val="8AC81B"/>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2" name="object 14"/>
          <p:cNvSpPr/>
          <p:nvPr/>
        </p:nvSpPr>
        <p:spPr>
          <a:xfrm>
            <a:off x="8689847" y="4887086"/>
            <a:ext cx="2136775" cy="76200"/>
          </a:xfrm>
          <a:custGeom>
            <a:avLst/>
            <a:gdLst/>
            <a:ahLst/>
            <a:cxnLst/>
            <a:rect l="l" t="t" r="r" b="b"/>
            <a:pathLst>
              <a:path w="2136775" h="76200">
                <a:moveTo>
                  <a:pt x="76200" y="0"/>
                </a:moveTo>
                <a:lnTo>
                  <a:pt x="0" y="38100"/>
                </a:lnTo>
                <a:lnTo>
                  <a:pt x="76200" y="76200"/>
                </a:lnTo>
                <a:lnTo>
                  <a:pt x="76200" y="47625"/>
                </a:lnTo>
                <a:lnTo>
                  <a:pt x="63500" y="47625"/>
                </a:lnTo>
                <a:lnTo>
                  <a:pt x="63500" y="28575"/>
                </a:lnTo>
                <a:lnTo>
                  <a:pt x="76200" y="28575"/>
                </a:lnTo>
                <a:lnTo>
                  <a:pt x="76200" y="0"/>
                </a:lnTo>
                <a:close/>
              </a:path>
              <a:path w="2136775" h="76200">
                <a:moveTo>
                  <a:pt x="76200" y="28575"/>
                </a:moveTo>
                <a:lnTo>
                  <a:pt x="63500" y="28575"/>
                </a:lnTo>
                <a:lnTo>
                  <a:pt x="63500" y="47625"/>
                </a:lnTo>
                <a:lnTo>
                  <a:pt x="76200" y="47625"/>
                </a:lnTo>
                <a:lnTo>
                  <a:pt x="76200" y="28575"/>
                </a:lnTo>
                <a:close/>
              </a:path>
              <a:path w="2136775" h="76200">
                <a:moveTo>
                  <a:pt x="2136775" y="28575"/>
                </a:moveTo>
                <a:lnTo>
                  <a:pt x="76200" y="28575"/>
                </a:lnTo>
                <a:lnTo>
                  <a:pt x="76200" y="47625"/>
                </a:lnTo>
                <a:lnTo>
                  <a:pt x="2136775" y="47625"/>
                </a:lnTo>
                <a:lnTo>
                  <a:pt x="2136775" y="28575"/>
                </a:lnTo>
                <a:close/>
              </a:path>
            </a:pathLst>
          </a:custGeom>
          <a:solidFill>
            <a:srgbClr val="3366C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3" name="object 15"/>
          <p:cNvSpPr/>
          <p:nvPr/>
        </p:nvSpPr>
        <p:spPr>
          <a:xfrm>
            <a:off x="8690864" y="1340992"/>
            <a:ext cx="2135505" cy="76200"/>
          </a:xfrm>
          <a:custGeom>
            <a:avLst/>
            <a:gdLst/>
            <a:ahLst/>
            <a:cxnLst/>
            <a:rect l="l" t="t" r="r" b="b"/>
            <a:pathLst>
              <a:path w="2135504" h="76200">
                <a:moveTo>
                  <a:pt x="76200" y="0"/>
                </a:moveTo>
                <a:lnTo>
                  <a:pt x="0" y="38100"/>
                </a:lnTo>
                <a:lnTo>
                  <a:pt x="76200" y="76200"/>
                </a:lnTo>
                <a:lnTo>
                  <a:pt x="76200" y="47625"/>
                </a:lnTo>
                <a:lnTo>
                  <a:pt x="63500" y="47625"/>
                </a:lnTo>
                <a:lnTo>
                  <a:pt x="63500" y="28575"/>
                </a:lnTo>
                <a:lnTo>
                  <a:pt x="76200" y="28575"/>
                </a:lnTo>
                <a:lnTo>
                  <a:pt x="76200" y="0"/>
                </a:lnTo>
                <a:close/>
              </a:path>
              <a:path w="2135504" h="76200">
                <a:moveTo>
                  <a:pt x="76200" y="28575"/>
                </a:moveTo>
                <a:lnTo>
                  <a:pt x="63500" y="28575"/>
                </a:lnTo>
                <a:lnTo>
                  <a:pt x="63500" y="47625"/>
                </a:lnTo>
                <a:lnTo>
                  <a:pt x="76200" y="47625"/>
                </a:lnTo>
                <a:lnTo>
                  <a:pt x="76200" y="28575"/>
                </a:lnTo>
                <a:close/>
              </a:path>
              <a:path w="2135504" h="76200">
                <a:moveTo>
                  <a:pt x="2135378" y="28575"/>
                </a:moveTo>
                <a:lnTo>
                  <a:pt x="76200" y="28575"/>
                </a:lnTo>
                <a:lnTo>
                  <a:pt x="76200" y="47625"/>
                </a:lnTo>
                <a:lnTo>
                  <a:pt x="2135378" y="47625"/>
                </a:lnTo>
                <a:lnTo>
                  <a:pt x="2135378" y="28575"/>
                </a:lnTo>
                <a:close/>
              </a:path>
            </a:pathLst>
          </a:custGeom>
          <a:solidFill>
            <a:srgbClr val="6CB7EE"/>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4" name="object 16"/>
          <p:cNvSpPr/>
          <p:nvPr/>
        </p:nvSpPr>
        <p:spPr>
          <a:xfrm>
            <a:off x="1106817" y="3785108"/>
            <a:ext cx="4998720" cy="309880"/>
          </a:xfrm>
          <a:custGeom>
            <a:avLst/>
            <a:gdLst/>
            <a:ahLst/>
            <a:cxnLst/>
            <a:rect l="l" t="t" r="r" b="b"/>
            <a:pathLst>
              <a:path w="4998720" h="309879">
                <a:moveTo>
                  <a:pt x="4996548" y="0"/>
                </a:moveTo>
                <a:lnTo>
                  <a:pt x="2070" y="0"/>
                </a:lnTo>
                <a:lnTo>
                  <a:pt x="0" y="2032"/>
                </a:lnTo>
                <a:lnTo>
                  <a:pt x="0" y="307340"/>
                </a:lnTo>
                <a:lnTo>
                  <a:pt x="2070" y="309499"/>
                </a:lnTo>
                <a:lnTo>
                  <a:pt x="4996548" y="309499"/>
                </a:lnTo>
                <a:lnTo>
                  <a:pt x="4998580" y="307340"/>
                </a:lnTo>
                <a:lnTo>
                  <a:pt x="4998580" y="2032"/>
                </a:lnTo>
                <a:lnTo>
                  <a:pt x="4996548" y="0"/>
                </a:lnTo>
                <a:close/>
              </a:path>
            </a:pathLst>
          </a:custGeom>
          <a:solidFill>
            <a:srgbClr val="F1F1F1"/>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5" name="object 17"/>
          <p:cNvSpPr/>
          <p:nvPr/>
        </p:nvSpPr>
        <p:spPr>
          <a:xfrm>
            <a:off x="1064944" y="4214371"/>
            <a:ext cx="4998720" cy="309880"/>
          </a:xfrm>
          <a:custGeom>
            <a:avLst/>
            <a:gdLst/>
            <a:ahLst/>
            <a:cxnLst/>
            <a:rect l="l" t="t" r="r" b="b"/>
            <a:pathLst>
              <a:path w="4998720" h="309879">
                <a:moveTo>
                  <a:pt x="4996548" y="0"/>
                </a:moveTo>
                <a:lnTo>
                  <a:pt x="2070" y="0"/>
                </a:lnTo>
                <a:lnTo>
                  <a:pt x="0" y="2032"/>
                </a:lnTo>
                <a:lnTo>
                  <a:pt x="0" y="307467"/>
                </a:lnTo>
                <a:lnTo>
                  <a:pt x="2070" y="309499"/>
                </a:lnTo>
                <a:lnTo>
                  <a:pt x="4996548" y="309499"/>
                </a:lnTo>
                <a:lnTo>
                  <a:pt x="4998580" y="307467"/>
                </a:lnTo>
                <a:lnTo>
                  <a:pt x="4998580" y="2032"/>
                </a:lnTo>
                <a:lnTo>
                  <a:pt x="4996548" y="0"/>
                </a:lnTo>
                <a:close/>
              </a:path>
            </a:pathLst>
          </a:custGeom>
          <a:solidFill>
            <a:srgbClr val="F1F1F1"/>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6" name="object 18"/>
          <p:cNvSpPr/>
          <p:nvPr/>
        </p:nvSpPr>
        <p:spPr>
          <a:xfrm>
            <a:off x="1106817" y="4683759"/>
            <a:ext cx="4998720" cy="403860"/>
          </a:xfrm>
          <a:custGeom>
            <a:avLst/>
            <a:gdLst/>
            <a:ahLst/>
            <a:cxnLst/>
            <a:rect l="l" t="t" r="r" b="b"/>
            <a:pathLst>
              <a:path w="4998720" h="403860">
                <a:moveTo>
                  <a:pt x="4995913" y="0"/>
                </a:moveTo>
                <a:lnTo>
                  <a:pt x="2692" y="0"/>
                </a:lnTo>
                <a:lnTo>
                  <a:pt x="0" y="2666"/>
                </a:lnTo>
                <a:lnTo>
                  <a:pt x="0" y="400938"/>
                </a:lnTo>
                <a:lnTo>
                  <a:pt x="2692" y="403606"/>
                </a:lnTo>
                <a:lnTo>
                  <a:pt x="4995913" y="403606"/>
                </a:lnTo>
                <a:lnTo>
                  <a:pt x="4998580" y="400938"/>
                </a:lnTo>
                <a:lnTo>
                  <a:pt x="4998580" y="2666"/>
                </a:lnTo>
                <a:lnTo>
                  <a:pt x="4995913" y="0"/>
                </a:lnTo>
                <a:close/>
              </a:path>
            </a:pathLst>
          </a:custGeom>
          <a:solidFill>
            <a:srgbClr val="F1F1F1"/>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7" name="object 19"/>
          <p:cNvSpPr/>
          <p:nvPr/>
        </p:nvSpPr>
        <p:spPr>
          <a:xfrm>
            <a:off x="1106817" y="5197855"/>
            <a:ext cx="4998720" cy="295275"/>
          </a:xfrm>
          <a:custGeom>
            <a:avLst/>
            <a:gdLst/>
            <a:ahLst/>
            <a:cxnLst/>
            <a:rect l="l" t="t" r="r" b="b"/>
            <a:pathLst>
              <a:path w="4998720" h="295275">
                <a:moveTo>
                  <a:pt x="4996675" y="0"/>
                </a:moveTo>
                <a:lnTo>
                  <a:pt x="1968" y="0"/>
                </a:lnTo>
                <a:lnTo>
                  <a:pt x="0" y="2032"/>
                </a:lnTo>
                <a:lnTo>
                  <a:pt x="0" y="293243"/>
                </a:lnTo>
                <a:lnTo>
                  <a:pt x="1968" y="295275"/>
                </a:lnTo>
                <a:lnTo>
                  <a:pt x="4996675" y="295275"/>
                </a:lnTo>
                <a:lnTo>
                  <a:pt x="4998580" y="293243"/>
                </a:lnTo>
                <a:lnTo>
                  <a:pt x="4998580" y="2032"/>
                </a:lnTo>
                <a:lnTo>
                  <a:pt x="4996675" y="0"/>
                </a:lnTo>
                <a:close/>
              </a:path>
            </a:pathLst>
          </a:custGeom>
          <a:solidFill>
            <a:srgbClr val="F1F1F1"/>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68" name="object 20"/>
          <p:cNvSpPr txBox="1"/>
          <p:nvPr/>
        </p:nvSpPr>
        <p:spPr>
          <a:xfrm>
            <a:off x="1167485" y="4294183"/>
            <a:ext cx="482600"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中继网关</a:t>
            </a:r>
            <a:endParaRPr sz="900">
              <a:latin typeface="微软雅黑" panose="020B0503020204020204" pitchFamily="34" charset="-122"/>
              <a:ea typeface="微软雅黑" panose="020B0503020204020204" pitchFamily="34" charset="-122"/>
              <a:cs typeface="微软雅黑"/>
            </a:endParaRPr>
          </a:p>
        </p:txBody>
      </p:sp>
      <p:sp>
        <p:nvSpPr>
          <p:cNvPr id="169" name="object 21"/>
          <p:cNvSpPr txBox="1"/>
          <p:nvPr/>
        </p:nvSpPr>
        <p:spPr>
          <a:xfrm>
            <a:off x="1167485" y="4681025"/>
            <a:ext cx="482600" cy="276860"/>
          </a:xfrm>
          <a:prstGeom prst="rect">
            <a:avLst/>
          </a:prstGeom>
        </p:spPr>
        <p:txBody>
          <a:bodyPr vert="horz" wrap="square" lIns="0" tIns="0" rIns="0" bIns="0" rtlCol="0">
            <a:spAutoFit/>
          </a:bodyPr>
          <a:lstStyle/>
          <a:p>
            <a:pPr marL="12700" marR="5080">
              <a:lnSpc>
                <a:spcPct val="100000"/>
              </a:lnSpc>
            </a:pPr>
            <a:r>
              <a:rPr sz="900" dirty="0">
                <a:latin typeface="微软雅黑" panose="020B0503020204020204" pitchFamily="34" charset="-122"/>
                <a:ea typeface="微软雅黑" panose="020B0503020204020204" pitchFamily="34" charset="-122"/>
                <a:cs typeface="微软雅黑"/>
              </a:rPr>
              <a:t>中继网关 维护费</a:t>
            </a:r>
            <a:endParaRPr sz="900">
              <a:latin typeface="微软雅黑" panose="020B0503020204020204" pitchFamily="34" charset="-122"/>
              <a:ea typeface="微软雅黑" panose="020B0503020204020204" pitchFamily="34" charset="-122"/>
              <a:cs typeface="微软雅黑"/>
            </a:endParaRPr>
          </a:p>
        </p:txBody>
      </p:sp>
      <p:sp>
        <p:nvSpPr>
          <p:cNvPr id="170" name="object 22"/>
          <p:cNvSpPr txBox="1"/>
          <p:nvPr/>
        </p:nvSpPr>
        <p:spPr>
          <a:xfrm>
            <a:off x="1167485" y="3883973"/>
            <a:ext cx="368300"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车检器</a:t>
            </a:r>
            <a:endParaRPr sz="900">
              <a:latin typeface="微软雅黑" panose="020B0503020204020204" pitchFamily="34" charset="-122"/>
              <a:ea typeface="微软雅黑" panose="020B0503020204020204" pitchFamily="34" charset="-122"/>
              <a:cs typeface="微软雅黑"/>
            </a:endParaRPr>
          </a:p>
        </p:txBody>
      </p:sp>
      <p:sp>
        <p:nvSpPr>
          <p:cNvPr id="171" name="object 23"/>
          <p:cNvSpPr txBox="1"/>
          <p:nvPr/>
        </p:nvSpPr>
        <p:spPr>
          <a:xfrm>
            <a:off x="1167485" y="5242111"/>
            <a:ext cx="368300"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链接费</a:t>
            </a:r>
            <a:endParaRPr sz="900">
              <a:latin typeface="微软雅黑" panose="020B0503020204020204" pitchFamily="34" charset="-122"/>
              <a:ea typeface="微软雅黑" panose="020B0503020204020204" pitchFamily="34" charset="-122"/>
              <a:cs typeface="微软雅黑"/>
            </a:endParaRPr>
          </a:p>
        </p:txBody>
      </p:sp>
      <p:sp>
        <p:nvSpPr>
          <p:cNvPr id="172" name="object 24"/>
          <p:cNvSpPr/>
          <p:nvPr/>
        </p:nvSpPr>
        <p:spPr>
          <a:xfrm>
            <a:off x="605129" y="3778503"/>
            <a:ext cx="420370" cy="787400"/>
          </a:xfrm>
          <a:custGeom>
            <a:avLst/>
            <a:gdLst/>
            <a:ahLst/>
            <a:cxnLst/>
            <a:rect l="l" t="t" r="r" b="b"/>
            <a:pathLst>
              <a:path w="420369" h="787400">
                <a:moveTo>
                  <a:pt x="349961" y="0"/>
                </a:moveTo>
                <a:lnTo>
                  <a:pt x="69989" y="0"/>
                </a:lnTo>
                <a:lnTo>
                  <a:pt x="58440" y="949"/>
                </a:lnTo>
                <a:lnTo>
                  <a:pt x="21517" y="19511"/>
                </a:lnTo>
                <a:lnTo>
                  <a:pt x="1496" y="55523"/>
                </a:lnTo>
                <a:lnTo>
                  <a:pt x="0" y="69977"/>
                </a:lnTo>
                <a:lnTo>
                  <a:pt x="0" y="717296"/>
                </a:lnTo>
                <a:lnTo>
                  <a:pt x="10968" y="754906"/>
                </a:lnTo>
                <a:lnTo>
                  <a:pt x="42079" y="781482"/>
                </a:lnTo>
                <a:lnTo>
                  <a:pt x="69989" y="787273"/>
                </a:lnTo>
                <a:lnTo>
                  <a:pt x="349961" y="787273"/>
                </a:lnTo>
                <a:lnTo>
                  <a:pt x="387607" y="776292"/>
                </a:lnTo>
                <a:lnTo>
                  <a:pt x="414177" y="745180"/>
                </a:lnTo>
                <a:lnTo>
                  <a:pt x="419963" y="717296"/>
                </a:lnTo>
                <a:lnTo>
                  <a:pt x="419950" y="69977"/>
                </a:lnTo>
                <a:lnTo>
                  <a:pt x="408982" y="32366"/>
                </a:lnTo>
                <a:lnTo>
                  <a:pt x="377871" y="5790"/>
                </a:lnTo>
                <a:lnTo>
                  <a:pt x="349961" y="0"/>
                </a:lnTo>
                <a:close/>
              </a:path>
            </a:pathLst>
          </a:custGeom>
          <a:solidFill>
            <a:srgbClr val="548ED4"/>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3" name="object 25"/>
          <p:cNvSpPr txBox="1"/>
          <p:nvPr/>
        </p:nvSpPr>
        <p:spPr>
          <a:xfrm>
            <a:off x="735324" y="3856101"/>
            <a:ext cx="184666" cy="635000"/>
          </a:xfrm>
          <a:prstGeom prst="rect">
            <a:avLst/>
          </a:prstGeom>
        </p:spPr>
        <p:txBody>
          <a:bodyPr vert="vert270" wrap="square" lIns="0" tIns="0" rIns="0" bIns="0" rtlCol="0">
            <a:spAutoFit/>
          </a:bodyPr>
          <a:lstStyle/>
          <a:p>
            <a:pPr marL="12700">
              <a:lnSpc>
                <a:spcPct val="100000"/>
              </a:lnSpc>
            </a:pPr>
            <a:r>
              <a:rPr sz="1200" dirty="0">
                <a:latin typeface="微软雅黑" panose="020B0503020204020204" pitchFamily="34" charset="-122"/>
                <a:ea typeface="微软雅黑" panose="020B0503020204020204" pitchFamily="34" charset="-122"/>
                <a:cs typeface="微软雅黑"/>
              </a:rPr>
              <a:t>设备费用</a:t>
            </a:r>
            <a:endParaRPr sz="1200">
              <a:latin typeface="微软雅黑" panose="020B0503020204020204" pitchFamily="34" charset="-122"/>
              <a:ea typeface="微软雅黑" panose="020B0503020204020204" pitchFamily="34" charset="-122"/>
              <a:cs typeface="微软雅黑"/>
            </a:endParaRPr>
          </a:p>
        </p:txBody>
      </p:sp>
      <p:sp>
        <p:nvSpPr>
          <p:cNvPr id="174" name="object 26"/>
          <p:cNvSpPr/>
          <p:nvPr/>
        </p:nvSpPr>
        <p:spPr>
          <a:xfrm>
            <a:off x="605129" y="4667377"/>
            <a:ext cx="420370" cy="798830"/>
          </a:xfrm>
          <a:custGeom>
            <a:avLst/>
            <a:gdLst/>
            <a:ahLst/>
            <a:cxnLst/>
            <a:rect l="l" t="t" r="r" b="b"/>
            <a:pathLst>
              <a:path w="420369" h="798829">
                <a:moveTo>
                  <a:pt x="349961" y="0"/>
                </a:moveTo>
                <a:lnTo>
                  <a:pt x="69989" y="0"/>
                </a:lnTo>
                <a:lnTo>
                  <a:pt x="58440" y="949"/>
                </a:lnTo>
                <a:lnTo>
                  <a:pt x="21517" y="19511"/>
                </a:lnTo>
                <a:lnTo>
                  <a:pt x="1496" y="55523"/>
                </a:lnTo>
                <a:lnTo>
                  <a:pt x="0" y="69977"/>
                </a:lnTo>
                <a:lnTo>
                  <a:pt x="0" y="728218"/>
                </a:lnTo>
                <a:lnTo>
                  <a:pt x="11002" y="765975"/>
                </a:lnTo>
                <a:lnTo>
                  <a:pt x="42102" y="792539"/>
                </a:lnTo>
                <a:lnTo>
                  <a:pt x="69989" y="798322"/>
                </a:lnTo>
                <a:lnTo>
                  <a:pt x="349961" y="798322"/>
                </a:lnTo>
                <a:lnTo>
                  <a:pt x="387660" y="787301"/>
                </a:lnTo>
                <a:lnTo>
                  <a:pt x="414187" y="756154"/>
                </a:lnTo>
                <a:lnTo>
                  <a:pt x="419963" y="728218"/>
                </a:lnTo>
                <a:lnTo>
                  <a:pt x="419950" y="69977"/>
                </a:lnTo>
                <a:lnTo>
                  <a:pt x="408982" y="32366"/>
                </a:lnTo>
                <a:lnTo>
                  <a:pt x="377871" y="5790"/>
                </a:lnTo>
                <a:lnTo>
                  <a:pt x="349961" y="0"/>
                </a:lnTo>
                <a:close/>
              </a:path>
            </a:pathLst>
          </a:custGeom>
          <a:solidFill>
            <a:srgbClr val="548ED4"/>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75" name="object 27"/>
          <p:cNvSpPr txBox="1"/>
          <p:nvPr/>
        </p:nvSpPr>
        <p:spPr>
          <a:xfrm>
            <a:off x="735324" y="4750053"/>
            <a:ext cx="184666" cy="635000"/>
          </a:xfrm>
          <a:prstGeom prst="rect">
            <a:avLst/>
          </a:prstGeom>
        </p:spPr>
        <p:txBody>
          <a:bodyPr vert="vert270" wrap="square" lIns="0" tIns="0" rIns="0" bIns="0" rtlCol="0">
            <a:spAutoFit/>
          </a:bodyPr>
          <a:lstStyle/>
          <a:p>
            <a:pPr marL="12700">
              <a:lnSpc>
                <a:spcPct val="100000"/>
              </a:lnSpc>
            </a:pPr>
            <a:r>
              <a:rPr sz="1200" dirty="0">
                <a:latin typeface="微软雅黑" panose="020B0503020204020204" pitchFamily="34" charset="-122"/>
                <a:ea typeface="微软雅黑" panose="020B0503020204020204" pitchFamily="34" charset="-122"/>
                <a:cs typeface="微软雅黑"/>
              </a:rPr>
              <a:t>维护费用</a:t>
            </a:r>
            <a:endParaRPr sz="1200">
              <a:latin typeface="微软雅黑" panose="020B0503020204020204" pitchFamily="34" charset="-122"/>
              <a:ea typeface="微软雅黑" panose="020B0503020204020204" pitchFamily="34" charset="-122"/>
              <a:cs typeface="微软雅黑"/>
            </a:endParaRPr>
          </a:p>
        </p:txBody>
      </p:sp>
      <p:sp>
        <p:nvSpPr>
          <p:cNvPr id="176" name="object 28"/>
          <p:cNvSpPr txBox="1"/>
          <p:nvPr/>
        </p:nvSpPr>
        <p:spPr>
          <a:xfrm>
            <a:off x="2234945" y="4790118"/>
            <a:ext cx="551815"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15万</a:t>
            </a:r>
            <a:r>
              <a:rPr sz="900" spc="-5" dirty="0">
                <a:latin typeface="微软雅黑" panose="020B0503020204020204" pitchFamily="34" charset="-122"/>
                <a:ea typeface="微软雅黑" panose="020B0503020204020204" pitchFamily="34" charset="-122"/>
                <a:cs typeface="微软雅黑"/>
              </a:rPr>
              <a:t>/</a:t>
            </a:r>
            <a:r>
              <a:rPr sz="900" dirty="0">
                <a:latin typeface="微软雅黑" panose="020B0503020204020204" pitchFamily="34" charset="-122"/>
                <a:ea typeface="微软雅黑" panose="020B0503020204020204" pitchFamily="34" charset="-122"/>
                <a:cs typeface="微软雅黑"/>
              </a:rPr>
              <a:t>每月</a:t>
            </a:r>
            <a:endParaRPr sz="900">
              <a:latin typeface="微软雅黑" panose="020B0503020204020204" pitchFamily="34" charset="-122"/>
              <a:ea typeface="微软雅黑" panose="020B0503020204020204" pitchFamily="34" charset="-122"/>
              <a:cs typeface="微软雅黑"/>
            </a:endParaRPr>
          </a:p>
        </p:txBody>
      </p:sp>
      <p:sp>
        <p:nvSpPr>
          <p:cNvPr id="177" name="object 29"/>
          <p:cNvSpPr txBox="1"/>
          <p:nvPr/>
        </p:nvSpPr>
        <p:spPr>
          <a:xfrm>
            <a:off x="2223261" y="3883973"/>
            <a:ext cx="685800"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1500</a:t>
            </a:r>
            <a:r>
              <a:rPr sz="900" spc="-5" dirty="0">
                <a:latin typeface="微软雅黑" panose="020B0503020204020204" pitchFamily="34" charset="-122"/>
                <a:ea typeface="微软雅黑" panose="020B0503020204020204" pitchFamily="34" charset="-122"/>
                <a:cs typeface="微软雅黑"/>
              </a:rPr>
              <a:t>/</a:t>
            </a:r>
            <a:r>
              <a:rPr sz="900" dirty="0">
                <a:latin typeface="微软雅黑" panose="020B0503020204020204" pitchFamily="34" charset="-122"/>
                <a:ea typeface="微软雅黑" panose="020B0503020204020204" pitchFamily="34" charset="-122"/>
                <a:cs typeface="微软雅黑"/>
              </a:rPr>
              <a:t>每车位</a:t>
            </a:r>
            <a:endParaRPr sz="900">
              <a:latin typeface="微软雅黑" panose="020B0503020204020204" pitchFamily="34" charset="-122"/>
              <a:ea typeface="微软雅黑" panose="020B0503020204020204" pitchFamily="34" charset="-122"/>
              <a:cs typeface="微软雅黑"/>
            </a:endParaRPr>
          </a:p>
        </p:txBody>
      </p:sp>
      <p:sp>
        <p:nvSpPr>
          <p:cNvPr id="178" name="object 30"/>
          <p:cNvSpPr txBox="1"/>
          <p:nvPr/>
        </p:nvSpPr>
        <p:spPr>
          <a:xfrm>
            <a:off x="2224277" y="5215314"/>
            <a:ext cx="571500"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4000/每月</a:t>
            </a:r>
            <a:endParaRPr sz="900">
              <a:latin typeface="微软雅黑" panose="020B0503020204020204" pitchFamily="34" charset="-122"/>
              <a:ea typeface="微软雅黑" panose="020B0503020204020204" pitchFamily="34" charset="-122"/>
              <a:cs typeface="微软雅黑"/>
            </a:endParaRPr>
          </a:p>
        </p:txBody>
      </p:sp>
      <p:sp>
        <p:nvSpPr>
          <p:cNvPr id="179" name="object 31"/>
          <p:cNvSpPr/>
          <p:nvPr/>
        </p:nvSpPr>
        <p:spPr>
          <a:xfrm>
            <a:off x="2275713" y="2995802"/>
            <a:ext cx="1713864" cy="0"/>
          </a:xfrm>
          <a:custGeom>
            <a:avLst/>
            <a:gdLst/>
            <a:ahLst/>
            <a:cxnLst/>
            <a:rect l="l" t="t" r="r" b="b"/>
            <a:pathLst>
              <a:path w="1713864">
                <a:moveTo>
                  <a:pt x="0" y="0"/>
                </a:moveTo>
                <a:lnTo>
                  <a:pt x="1713357" y="0"/>
                </a:lnTo>
              </a:path>
            </a:pathLst>
          </a:custGeom>
          <a:ln w="12700">
            <a:solidFill>
              <a:srgbClr val="497DBA"/>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80" name="object 32"/>
          <p:cNvSpPr txBox="1"/>
          <p:nvPr/>
        </p:nvSpPr>
        <p:spPr>
          <a:xfrm>
            <a:off x="3235832" y="4790118"/>
            <a:ext cx="504190"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180万</a:t>
            </a:r>
            <a:r>
              <a:rPr sz="900" spc="-5" dirty="0">
                <a:latin typeface="微软雅黑" panose="020B0503020204020204" pitchFamily="34" charset="-122"/>
                <a:ea typeface="微软雅黑" panose="020B0503020204020204" pitchFamily="34" charset="-122"/>
                <a:cs typeface="微软雅黑"/>
              </a:rPr>
              <a:t>/</a:t>
            </a:r>
            <a:r>
              <a:rPr sz="900" dirty="0">
                <a:latin typeface="微软雅黑" panose="020B0503020204020204" pitchFamily="34" charset="-122"/>
                <a:ea typeface="微软雅黑" panose="020B0503020204020204" pitchFamily="34" charset="-122"/>
                <a:cs typeface="微软雅黑"/>
              </a:rPr>
              <a:t>年</a:t>
            </a:r>
            <a:endParaRPr sz="900">
              <a:latin typeface="微软雅黑" panose="020B0503020204020204" pitchFamily="34" charset="-122"/>
              <a:ea typeface="微软雅黑" panose="020B0503020204020204" pitchFamily="34" charset="-122"/>
              <a:cs typeface="微软雅黑"/>
            </a:endParaRPr>
          </a:p>
        </p:txBody>
      </p:sp>
      <p:sp>
        <p:nvSpPr>
          <p:cNvPr id="181" name="object 33"/>
          <p:cNvSpPr txBox="1"/>
          <p:nvPr/>
        </p:nvSpPr>
        <p:spPr>
          <a:xfrm>
            <a:off x="3299205" y="3883973"/>
            <a:ext cx="408305"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1500万</a:t>
            </a:r>
            <a:endParaRPr sz="900">
              <a:latin typeface="微软雅黑" panose="020B0503020204020204" pitchFamily="34" charset="-122"/>
              <a:ea typeface="微软雅黑" panose="020B0503020204020204" pitchFamily="34" charset="-122"/>
              <a:cs typeface="微软雅黑"/>
            </a:endParaRPr>
          </a:p>
        </p:txBody>
      </p:sp>
      <p:sp>
        <p:nvSpPr>
          <p:cNvPr id="182" name="object 34"/>
          <p:cNvSpPr txBox="1"/>
          <p:nvPr/>
        </p:nvSpPr>
        <p:spPr>
          <a:xfrm>
            <a:off x="3237992" y="5215314"/>
            <a:ext cx="464820" cy="139700"/>
          </a:xfrm>
          <a:prstGeom prst="rect">
            <a:avLst/>
          </a:prstGeom>
        </p:spPr>
        <p:txBody>
          <a:bodyPr vert="horz" wrap="square" lIns="0" tIns="0" rIns="0" bIns="0" rtlCol="0">
            <a:spAutoFit/>
          </a:bodyPr>
          <a:lstStyle/>
          <a:p>
            <a:pPr marL="12700">
              <a:lnSpc>
                <a:spcPct val="100000"/>
              </a:lnSpc>
            </a:pPr>
            <a:r>
              <a:rPr sz="900" spc="-5" dirty="0">
                <a:latin typeface="微软雅黑" panose="020B0503020204020204" pitchFamily="34" charset="-122"/>
                <a:ea typeface="微软雅黑" panose="020B0503020204020204" pitchFamily="34" charset="-122"/>
                <a:cs typeface="微软雅黑"/>
              </a:rPr>
              <a:t>4.</a:t>
            </a:r>
            <a:r>
              <a:rPr sz="900" dirty="0">
                <a:latin typeface="微软雅黑" panose="020B0503020204020204" pitchFamily="34" charset="-122"/>
                <a:ea typeface="微软雅黑" panose="020B0503020204020204" pitchFamily="34" charset="-122"/>
                <a:cs typeface="微软雅黑"/>
              </a:rPr>
              <a:t>8万</a:t>
            </a:r>
            <a:r>
              <a:rPr sz="900" spc="-5" dirty="0">
                <a:latin typeface="微软雅黑" panose="020B0503020204020204" pitchFamily="34" charset="-122"/>
                <a:ea typeface="微软雅黑" panose="020B0503020204020204" pitchFamily="34" charset="-122"/>
                <a:cs typeface="微软雅黑"/>
              </a:rPr>
              <a:t>/</a:t>
            </a:r>
            <a:r>
              <a:rPr sz="900" dirty="0">
                <a:latin typeface="微软雅黑" panose="020B0503020204020204" pitchFamily="34" charset="-122"/>
                <a:ea typeface="微软雅黑" panose="020B0503020204020204" pitchFamily="34" charset="-122"/>
                <a:cs typeface="微软雅黑"/>
              </a:rPr>
              <a:t>年</a:t>
            </a:r>
          </a:p>
        </p:txBody>
      </p:sp>
      <p:sp>
        <p:nvSpPr>
          <p:cNvPr id="183" name="object 35"/>
          <p:cNvSpPr txBox="1"/>
          <p:nvPr/>
        </p:nvSpPr>
        <p:spPr>
          <a:xfrm>
            <a:off x="4432553" y="4245981"/>
            <a:ext cx="107950" cy="169277"/>
          </a:xfrm>
          <a:prstGeom prst="rect">
            <a:avLst/>
          </a:prstGeom>
        </p:spPr>
        <p:txBody>
          <a:bodyPr vert="horz" wrap="square" lIns="0" tIns="0" rIns="0" bIns="0" rtlCol="0">
            <a:spAutoFit/>
          </a:bodyPr>
          <a:lstStyle/>
          <a:p>
            <a:pPr marL="12700">
              <a:lnSpc>
                <a:spcPct val="100000"/>
              </a:lnSpc>
            </a:pPr>
            <a:r>
              <a:rPr sz="1100" dirty="0">
                <a:latin typeface="微软雅黑" panose="020B0503020204020204" pitchFamily="34" charset="-122"/>
                <a:ea typeface="微软雅黑" panose="020B0503020204020204" pitchFamily="34" charset="-122"/>
                <a:cs typeface="微软雅黑"/>
              </a:rPr>
              <a:t>0</a:t>
            </a:r>
            <a:endParaRPr sz="1100">
              <a:latin typeface="微软雅黑" panose="020B0503020204020204" pitchFamily="34" charset="-122"/>
              <a:ea typeface="微软雅黑" panose="020B0503020204020204" pitchFamily="34" charset="-122"/>
              <a:cs typeface="微软雅黑"/>
            </a:endParaRPr>
          </a:p>
        </p:txBody>
      </p:sp>
      <p:sp>
        <p:nvSpPr>
          <p:cNvPr id="184" name="object 36"/>
          <p:cNvSpPr txBox="1"/>
          <p:nvPr/>
        </p:nvSpPr>
        <p:spPr>
          <a:xfrm>
            <a:off x="4432553" y="4770627"/>
            <a:ext cx="107950" cy="169277"/>
          </a:xfrm>
          <a:prstGeom prst="rect">
            <a:avLst/>
          </a:prstGeom>
        </p:spPr>
        <p:txBody>
          <a:bodyPr vert="horz" wrap="square" lIns="0" tIns="0" rIns="0" bIns="0" rtlCol="0">
            <a:spAutoFit/>
          </a:bodyPr>
          <a:lstStyle/>
          <a:p>
            <a:pPr marL="12700">
              <a:lnSpc>
                <a:spcPct val="100000"/>
              </a:lnSpc>
            </a:pPr>
            <a:r>
              <a:rPr sz="1100" dirty="0">
                <a:latin typeface="微软雅黑" panose="020B0503020204020204" pitchFamily="34" charset="-122"/>
                <a:ea typeface="微软雅黑" panose="020B0503020204020204" pitchFamily="34" charset="-122"/>
                <a:cs typeface="微软雅黑"/>
              </a:rPr>
              <a:t>0</a:t>
            </a:r>
            <a:endParaRPr sz="1100">
              <a:latin typeface="微软雅黑" panose="020B0503020204020204" pitchFamily="34" charset="-122"/>
              <a:ea typeface="微软雅黑" panose="020B0503020204020204" pitchFamily="34" charset="-122"/>
              <a:cs typeface="微软雅黑"/>
            </a:endParaRPr>
          </a:p>
        </p:txBody>
      </p:sp>
      <p:sp>
        <p:nvSpPr>
          <p:cNvPr id="185" name="object 37"/>
          <p:cNvSpPr/>
          <p:nvPr/>
        </p:nvSpPr>
        <p:spPr>
          <a:xfrm>
            <a:off x="4341876" y="2995802"/>
            <a:ext cx="1713864" cy="0"/>
          </a:xfrm>
          <a:custGeom>
            <a:avLst/>
            <a:gdLst/>
            <a:ahLst/>
            <a:cxnLst/>
            <a:rect l="l" t="t" r="r" b="b"/>
            <a:pathLst>
              <a:path w="1713864">
                <a:moveTo>
                  <a:pt x="0" y="0"/>
                </a:moveTo>
                <a:lnTo>
                  <a:pt x="1713484" y="0"/>
                </a:lnTo>
              </a:path>
            </a:pathLst>
          </a:custGeom>
          <a:ln w="12700">
            <a:solidFill>
              <a:srgbClr val="497DBA"/>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86" name="object 38"/>
          <p:cNvSpPr txBox="1"/>
          <p:nvPr/>
        </p:nvSpPr>
        <p:spPr>
          <a:xfrm>
            <a:off x="614883" y="2744210"/>
            <a:ext cx="1035685" cy="697627"/>
          </a:xfrm>
          <a:prstGeom prst="rect">
            <a:avLst/>
          </a:prstGeom>
        </p:spPr>
        <p:txBody>
          <a:bodyPr vert="horz" wrap="square" lIns="0" tIns="0" rIns="0" bIns="0" rtlCol="0">
            <a:spAutoFit/>
          </a:bodyPr>
          <a:lstStyle/>
          <a:p>
            <a:pPr marR="97155" algn="r">
              <a:lnSpc>
                <a:spcPct val="100000"/>
              </a:lnSpc>
            </a:pPr>
            <a:r>
              <a:rPr sz="1200" dirty="0">
                <a:latin typeface="微软雅黑" panose="020B0503020204020204" pitchFamily="34" charset="-122"/>
                <a:ea typeface="微软雅黑" panose="020B0503020204020204" pitchFamily="34" charset="-122"/>
                <a:cs typeface="微软雅黑"/>
              </a:rPr>
              <a:t>1万车位/杭州</a:t>
            </a:r>
            <a:endParaRPr sz="1200">
              <a:latin typeface="微软雅黑" panose="020B0503020204020204" pitchFamily="34" charset="-122"/>
              <a:ea typeface="微软雅黑" panose="020B0503020204020204" pitchFamily="34" charset="-122"/>
              <a:cs typeface="微软雅黑"/>
            </a:endParaRPr>
          </a:p>
          <a:p>
            <a:pPr marL="12700">
              <a:lnSpc>
                <a:spcPct val="100000"/>
              </a:lnSpc>
            </a:pPr>
            <a:r>
              <a:rPr sz="1200" dirty="0">
                <a:latin typeface="微软雅黑" panose="020B0503020204020204" pitchFamily="34" charset="-122"/>
                <a:ea typeface="微软雅黑" panose="020B0503020204020204" pitchFamily="34" charset="-122"/>
                <a:cs typeface="微软雅黑"/>
              </a:rPr>
              <a:t>500个网关</a:t>
            </a:r>
            <a:endParaRPr sz="1200">
              <a:latin typeface="微软雅黑" panose="020B0503020204020204" pitchFamily="34" charset="-122"/>
              <a:ea typeface="微软雅黑" panose="020B0503020204020204" pitchFamily="34" charset="-122"/>
              <a:cs typeface="微软雅黑"/>
            </a:endParaRPr>
          </a:p>
          <a:p>
            <a:pPr marR="102235" algn="r">
              <a:lnSpc>
                <a:spcPct val="100000"/>
              </a:lnSpc>
              <a:spcBef>
                <a:spcPts val="365"/>
              </a:spcBef>
            </a:pPr>
            <a:r>
              <a:rPr sz="900" dirty="0">
                <a:latin typeface="微软雅黑" panose="020B0503020204020204" pitchFamily="34" charset="-122"/>
                <a:ea typeface="微软雅黑" panose="020B0503020204020204" pitchFamily="34" charset="-122"/>
                <a:cs typeface="微软雅黑"/>
              </a:rPr>
              <a:t>回报</a:t>
            </a:r>
            <a:endParaRPr sz="900">
              <a:latin typeface="微软雅黑" panose="020B0503020204020204" pitchFamily="34" charset="-122"/>
              <a:ea typeface="微软雅黑" panose="020B0503020204020204" pitchFamily="34" charset="-122"/>
              <a:cs typeface="微软雅黑"/>
            </a:endParaRPr>
          </a:p>
          <a:p>
            <a:pPr marL="552450" algn="ctr">
              <a:lnSpc>
                <a:spcPct val="100000"/>
              </a:lnSpc>
            </a:pPr>
            <a:r>
              <a:rPr sz="900" dirty="0">
                <a:latin typeface="微软雅黑" panose="020B0503020204020204" pitchFamily="34" charset="-122"/>
                <a:ea typeface="微软雅黑" panose="020B0503020204020204" pitchFamily="34" charset="-122"/>
                <a:cs typeface="微软雅黑"/>
              </a:rPr>
              <a:t>（业主）</a:t>
            </a:r>
            <a:endParaRPr sz="900">
              <a:latin typeface="微软雅黑" panose="020B0503020204020204" pitchFamily="34" charset="-122"/>
              <a:ea typeface="微软雅黑" panose="020B0503020204020204" pitchFamily="34" charset="-122"/>
              <a:cs typeface="微软雅黑"/>
            </a:endParaRPr>
          </a:p>
        </p:txBody>
      </p:sp>
      <p:sp>
        <p:nvSpPr>
          <p:cNvPr id="187" name="object 39"/>
          <p:cNvSpPr txBox="1"/>
          <p:nvPr/>
        </p:nvSpPr>
        <p:spPr>
          <a:xfrm>
            <a:off x="2488183" y="2748528"/>
            <a:ext cx="1459865" cy="184666"/>
          </a:xfrm>
          <a:prstGeom prst="rect">
            <a:avLst/>
          </a:prstGeom>
        </p:spPr>
        <p:txBody>
          <a:bodyPr vert="horz" wrap="square" lIns="0" tIns="0" rIns="0" bIns="0" rtlCol="0">
            <a:spAutoFit/>
          </a:bodyPr>
          <a:lstStyle/>
          <a:p>
            <a:pPr marL="12700">
              <a:lnSpc>
                <a:spcPct val="100000"/>
              </a:lnSpc>
            </a:pPr>
            <a:r>
              <a:rPr sz="1200" dirty="0" err="1" smtClean="0">
                <a:latin typeface="微软雅黑" panose="020B0503020204020204" pitchFamily="34" charset="-122"/>
                <a:ea typeface="微软雅黑" panose="020B0503020204020204" pitchFamily="34" charset="-122"/>
                <a:cs typeface="微软雅黑"/>
              </a:rPr>
              <a:t>短距无线</a:t>
            </a:r>
            <a:r>
              <a:rPr lang="zh-CN" altLang="en-US" sz="1200" dirty="0" smtClean="0">
                <a:latin typeface="微软雅黑" panose="020B0503020204020204" pitchFamily="34" charset="-122"/>
                <a:ea typeface="微软雅黑" panose="020B0503020204020204" pitchFamily="34" charset="-122"/>
                <a:cs typeface="微软雅黑"/>
              </a:rPr>
              <a:t>方</a:t>
            </a:r>
            <a:r>
              <a:rPr sz="1200" dirty="0" smtClean="0">
                <a:latin typeface="微软雅黑" panose="020B0503020204020204" pitchFamily="34" charset="-122"/>
                <a:ea typeface="微软雅黑" panose="020B0503020204020204" pitchFamily="34" charset="-122"/>
                <a:cs typeface="微软雅黑"/>
              </a:rPr>
              <a:t>案</a:t>
            </a:r>
            <a:r>
              <a:rPr sz="1200" spc="-5" dirty="0">
                <a:latin typeface="微软雅黑" panose="020B0503020204020204" pitchFamily="34" charset="-122"/>
                <a:ea typeface="微软雅黑" panose="020B0503020204020204" pitchFamily="34" charset="-122"/>
                <a:cs typeface="微软雅黑"/>
              </a:rPr>
              <a:t>(CN</a:t>
            </a:r>
            <a:r>
              <a:rPr sz="1200" spc="-15" dirty="0">
                <a:latin typeface="微软雅黑" panose="020B0503020204020204" pitchFamily="34" charset="-122"/>
                <a:ea typeface="微软雅黑" panose="020B0503020204020204" pitchFamily="34" charset="-122"/>
                <a:cs typeface="微软雅黑"/>
              </a:rPr>
              <a:t>Y</a:t>
            </a:r>
            <a:r>
              <a:rPr sz="1200" dirty="0">
                <a:latin typeface="微软雅黑" panose="020B0503020204020204" pitchFamily="34" charset="-122"/>
                <a:ea typeface="微软雅黑" panose="020B0503020204020204" pitchFamily="34" charset="-122"/>
                <a:cs typeface="微软雅黑"/>
              </a:rPr>
              <a:t>）</a:t>
            </a:r>
          </a:p>
        </p:txBody>
      </p:sp>
      <p:sp>
        <p:nvSpPr>
          <p:cNvPr id="188" name="object 40"/>
          <p:cNvSpPr txBox="1"/>
          <p:nvPr/>
        </p:nvSpPr>
        <p:spPr>
          <a:xfrm>
            <a:off x="3143123" y="4218978"/>
            <a:ext cx="719455" cy="138499"/>
          </a:xfrm>
          <a:prstGeom prst="rect">
            <a:avLst/>
          </a:prstGeom>
          <a:solidFill>
            <a:srgbClr val="C5D9F0"/>
          </a:solidFill>
        </p:spPr>
        <p:txBody>
          <a:bodyPr vert="horz" wrap="square" lIns="0" tIns="0" rIns="0" bIns="0" rtlCol="0">
            <a:spAutoFit/>
          </a:bodyPr>
          <a:lstStyle/>
          <a:p>
            <a:pPr marL="217170">
              <a:lnSpc>
                <a:spcPct val="100000"/>
              </a:lnSpc>
            </a:pPr>
            <a:r>
              <a:rPr sz="900" dirty="0">
                <a:latin typeface="微软雅黑" panose="020B0503020204020204" pitchFamily="34" charset="-122"/>
                <a:ea typeface="微软雅黑" panose="020B0503020204020204" pitchFamily="34" charset="-122"/>
                <a:cs typeface="微软雅黑"/>
              </a:rPr>
              <a:t>300万</a:t>
            </a:r>
            <a:endParaRPr sz="900">
              <a:latin typeface="微软雅黑" panose="020B0503020204020204" pitchFamily="34" charset="-122"/>
              <a:ea typeface="微软雅黑" panose="020B0503020204020204" pitchFamily="34" charset="-122"/>
              <a:cs typeface="微软雅黑"/>
            </a:endParaRPr>
          </a:p>
        </p:txBody>
      </p:sp>
      <p:sp>
        <p:nvSpPr>
          <p:cNvPr id="189" name="object 41"/>
          <p:cNvSpPr txBox="1"/>
          <p:nvPr/>
        </p:nvSpPr>
        <p:spPr>
          <a:xfrm>
            <a:off x="4331970" y="2744210"/>
            <a:ext cx="1363980" cy="184666"/>
          </a:xfrm>
          <a:prstGeom prst="rect">
            <a:avLst/>
          </a:prstGeom>
        </p:spPr>
        <p:txBody>
          <a:bodyPr vert="horz" wrap="square" lIns="0" tIns="0" rIns="0" bIns="0" rtlCol="0">
            <a:spAutoFit/>
          </a:bodyPr>
          <a:lstStyle/>
          <a:p>
            <a:pPr marL="12700">
              <a:lnSpc>
                <a:spcPct val="100000"/>
              </a:lnSpc>
            </a:pPr>
            <a:r>
              <a:rPr sz="1200" spc="-5" dirty="0" smtClean="0">
                <a:latin typeface="微软雅黑" panose="020B0503020204020204" pitchFamily="34" charset="-122"/>
                <a:ea typeface="微软雅黑" panose="020B0503020204020204" pitchFamily="34" charset="-122"/>
                <a:cs typeface="微软雅黑"/>
              </a:rPr>
              <a:t>N</a:t>
            </a:r>
            <a:r>
              <a:rPr sz="1200" dirty="0" smtClean="0">
                <a:latin typeface="微软雅黑" panose="020B0503020204020204" pitchFamily="34" charset="-122"/>
                <a:ea typeface="微软雅黑" panose="020B0503020204020204" pitchFamily="34" charset="-122"/>
                <a:cs typeface="微软雅黑"/>
              </a:rPr>
              <a:t>B</a:t>
            </a:r>
            <a:r>
              <a:rPr sz="1200" spc="-10" dirty="0" smtClean="0">
                <a:latin typeface="微软雅黑" panose="020B0503020204020204" pitchFamily="34" charset="-122"/>
                <a:ea typeface="微软雅黑" panose="020B0503020204020204" pitchFamily="34" charset="-122"/>
                <a:cs typeface="微软雅黑"/>
              </a:rPr>
              <a:t>-</a:t>
            </a:r>
            <a:r>
              <a:rPr sz="1200" spc="-5" dirty="0" err="1" smtClean="0">
                <a:latin typeface="微软雅黑" panose="020B0503020204020204" pitchFamily="34" charset="-122"/>
                <a:ea typeface="微软雅黑" panose="020B0503020204020204" pitchFamily="34" charset="-122"/>
                <a:cs typeface="微软雅黑"/>
              </a:rPr>
              <a:t>IoT</a:t>
            </a:r>
            <a:r>
              <a:rPr lang="zh-CN" altLang="en-US" sz="1200" spc="-5" dirty="0" smtClean="0">
                <a:latin typeface="微软雅黑" panose="020B0503020204020204" pitchFamily="34" charset="-122"/>
                <a:ea typeface="微软雅黑" panose="020B0503020204020204" pitchFamily="34" charset="-122"/>
                <a:cs typeface="微软雅黑"/>
              </a:rPr>
              <a:t>方</a:t>
            </a:r>
            <a:r>
              <a:rPr sz="1200" dirty="0" smtClean="0">
                <a:latin typeface="微软雅黑" panose="020B0503020204020204" pitchFamily="34" charset="-122"/>
                <a:ea typeface="微软雅黑" panose="020B0503020204020204" pitchFamily="34" charset="-122"/>
                <a:cs typeface="微软雅黑"/>
              </a:rPr>
              <a:t>案</a:t>
            </a:r>
            <a:r>
              <a:rPr sz="1200" spc="-5" dirty="0">
                <a:latin typeface="微软雅黑" panose="020B0503020204020204" pitchFamily="34" charset="-122"/>
                <a:ea typeface="微软雅黑" panose="020B0503020204020204" pitchFamily="34" charset="-122"/>
                <a:cs typeface="微软雅黑"/>
              </a:rPr>
              <a:t>(CN</a:t>
            </a:r>
            <a:r>
              <a:rPr sz="1200" spc="-15" dirty="0">
                <a:latin typeface="微软雅黑" panose="020B0503020204020204" pitchFamily="34" charset="-122"/>
                <a:ea typeface="微软雅黑" panose="020B0503020204020204" pitchFamily="34" charset="-122"/>
                <a:cs typeface="微软雅黑"/>
              </a:rPr>
              <a:t>Y</a:t>
            </a:r>
            <a:r>
              <a:rPr sz="1200" dirty="0">
                <a:latin typeface="微软雅黑" panose="020B0503020204020204" pitchFamily="34" charset="-122"/>
                <a:ea typeface="微软雅黑" panose="020B0503020204020204" pitchFamily="34" charset="-122"/>
                <a:cs typeface="微软雅黑"/>
              </a:rPr>
              <a:t>）</a:t>
            </a:r>
          </a:p>
        </p:txBody>
      </p:sp>
      <p:sp>
        <p:nvSpPr>
          <p:cNvPr id="190" name="object 42"/>
          <p:cNvSpPr txBox="1"/>
          <p:nvPr/>
        </p:nvSpPr>
        <p:spPr>
          <a:xfrm>
            <a:off x="5286883" y="4245981"/>
            <a:ext cx="107950" cy="169277"/>
          </a:xfrm>
          <a:prstGeom prst="rect">
            <a:avLst/>
          </a:prstGeom>
        </p:spPr>
        <p:txBody>
          <a:bodyPr vert="horz" wrap="square" lIns="0" tIns="0" rIns="0" bIns="0" rtlCol="0">
            <a:spAutoFit/>
          </a:bodyPr>
          <a:lstStyle/>
          <a:p>
            <a:pPr marL="12700">
              <a:lnSpc>
                <a:spcPct val="100000"/>
              </a:lnSpc>
            </a:pPr>
            <a:r>
              <a:rPr sz="1100" dirty="0">
                <a:latin typeface="微软雅黑" panose="020B0503020204020204" pitchFamily="34" charset="-122"/>
                <a:ea typeface="微软雅黑" panose="020B0503020204020204" pitchFamily="34" charset="-122"/>
                <a:cs typeface="微软雅黑"/>
              </a:rPr>
              <a:t>0</a:t>
            </a:r>
            <a:endParaRPr sz="1100">
              <a:latin typeface="微软雅黑" panose="020B0503020204020204" pitchFamily="34" charset="-122"/>
              <a:ea typeface="微软雅黑" panose="020B0503020204020204" pitchFamily="34" charset="-122"/>
              <a:cs typeface="微软雅黑"/>
            </a:endParaRPr>
          </a:p>
        </p:txBody>
      </p:sp>
      <p:sp>
        <p:nvSpPr>
          <p:cNvPr id="191" name="object 43"/>
          <p:cNvSpPr txBox="1"/>
          <p:nvPr/>
        </p:nvSpPr>
        <p:spPr>
          <a:xfrm>
            <a:off x="5092065" y="3880671"/>
            <a:ext cx="408305"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1500万</a:t>
            </a:r>
            <a:endParaRPr sz="900">
              <a:latin typeface="微软雅黑" panose="020B0503020204020204" pitchFamily="34" charset="-122"/>
              <a:ea typeface="微软雅黑" panose="020B0503020204020204" pitchFamily="34" charset="-122"/>
              <a:cs typeface="微软雅黑"/>
            </a:endParaRPr>
          </a:p>
        </p:txBody>
      </p:sp>
      <p:sp>
        <p:nvSpPr>
          <p:cNvPr id="192" name="object 44"/>
          <p:cNvSpPr txBox="1"/>
          <p:nvPr/>
        </p:nvSpPr>
        <p:spPr>
          <a:xfrm>
            <a:off x="4941189" y="5195951"/>
            <a:ext cx="720725" cy="169277"/>
          </a:xfrm>
          <a:prstGeom prst="rect">
            <a:avLst/>
          </a:prstGeom>
          <a:solidFill>
            <a:srgbClr val="00AFEF"/>
          </a:solidFill>
        </p:spPr>
        <p:txBody>
          <a:bodyPr vert="horz" wrap="square" lIns="0" tIns="0" rIns="0" bIns="0" rtlCol="0">
            <a:spAutoFit/>
          </a:bodyPr>
          <a:lstStyle/>
          <a:p>
            <a:pPr algn="ctr">
              <a:lnSpc>
                <a:spcPct val="100000"/>
              </a:lnSpc>
            </a:pPr>
            <a:r>
              <a:rPr lang="en-US" sz="1100" dirty="0" smtClean="0">
                <a:latin typeface="微软雅黑" panose="020B0503020204020204" pitchFamily="34" charset="-122"/>
                <a:ea typeface="微软雅黑" panose="020B0503020204020204" pitchFamily="34" charset="-122"/>
                <a:cs typeface="微软雅黑"/>
              </a:rPr>
              <a:t>36</a:t>
            </a:r>
            <a:r>
              <a:rPr lang="zh-CN" altLang="en-US" sz="1100" dirty="0" smtClean="0">
                <a:latin typeface="微软雅黑" panose="020B0503020204020204" pitchFamily="34" charset="-122"/>
                <a:ea typeface="微软雅黑" panose="020B0503020204020204" pitchFamily="34" charset="-122"/>
                <a:cs typeface="微软雅黑"/>
              </a:rPr>
              <a:t>万</a:t>
            </a:r>
            <a:r>
              <a:rPr lang="en-US" altLang="zh-CN" sz="1100" dirty="0" smtClean="0">
                <a:latin typeface="微软雅黑" panose="020B0503020204020204" pitchFamily="34" charset="-122"/>
                <a:ea typeface="微软雅黑" panose="020B0503020204020204" pitchFamily="34" charset="-122"/>
                <a:cs typeface="微软雅黑"/>
              </a:rPr>
              <a:t>/</a:t>
            </a:r>
            <a:r>
              <a:rPr lang="zh-CN" altLang="en-US" sz="1100" dirty="0" smtClean="0">
                <a:latin typeface="微软雅黑" panose="020B0503020204020204" pitchFamily="34" charset="-122"/>
                <a:ea typeface="微软雅黑" panose="020B0503020204020204" pitchFamily="34" charset="-122"/>
                <a:cs typeface="微软雅黑"/>
              </a:rPr>
              <a:t>年</a:t>
            </a:r>
            <a:endParaRPr sz="1100" dirty="0">
              <a:latin typeface="微软雅黑" panose="020B0503020204020204" pitchFamily="34" charset="-122"/>
              <a:ea typeface="微软雅黑" panose="020B0503020204020204" pitchFamily="34" charset="-122"/>
              <a:cs typeface="微软雅黑"/>
            </a:endParaRPr>
          </a:p>
        </p:txBody>
      </p:sp>
      <p:sp>
        <p:nvSpPr>
          <p:cNvPr id="193" name="object 45"/>
          <p:cNvSpPr txBox="1"/>
          <p:nvPr/>
        </p:nvSpPr>
        <p:spPr>
          <a:xfrm>
            <a:off x="1191564" y="5562116"/>
            <a:ext cx="1021715" cy="200055"/>
          </a:xfrm>
          <a:prstGeom prst="rect">
            <a:avLst/>
          </a:prstGeom>
        </p:spPr>
        <p:txBody>
          <a:bodyPr vert="horz" wrap="square" lIns="0" tIns="0" rIns="0" bIns="0" rtlCol="0">
            <a:spAutoFit/>
          </a:bodyPr>
          <a:lstStyle/>
          <a:p>
            <a:pPr marL="12700">
              <a:lnSpc>
                <a:spcPct val="100000"/>
              </a:lnSpc>
            </a:pPr>
            <a:r>
              <a:rPr sz="1300" spc="-10" dirty="0">
                <a:latin typeface="微软雅黑" panose="020B0503020204020204" pitchFamily="34" charset="-122"/>
                <a:ea typeface="微软雅黑" panose="020B0503020204020204" pitchFamily="34" charset="-122"/>
                <a:cs typeface="微软雅黑"/>
              </a:rPr>
              <a:t>5</a:t>
            </a:r>
            <a:r>
              <a:rPr sz="1300" spc="-5" dirty="0">
                <a:latin typeface="微软雅黑" panose="020B0503020204020204" pitchFamily="34" charset="-122"/>
                <a:ea typeface="微软雅黑" panose="020B0503020204020204" pitchFamily="34" charset="-122"/>
                <a:cs typeface="微软雅黑"/>
              </a:rPr>
              <a:t>年支出</a:t>
            </a:r>
            <a:r>
              <a:rPr sz="1200" spc="-5" dirty="0">
                <a:latin typeface="微软雅黑" panose="020B0503020204020204" pitchFamily="34" charset="-122"/>
                <a:ea typeface="微软雅黑" panose="020B0503020204020204" pitchFamily="34" charset="-122"/>
                <a:cs typeface="微软雅黑"/>
              </a:rPr>
              <a:t>(</a:t>
            </a:r>
            <a:r>
              <a:rPr sz="1200" dirty="0">
                <a:latin typeface="微软雅黑" panose="020B0503020204020204" pitchFamily="34" charset="-122"/>
                <a:ea typeface="微软雅黑" panose="020B0503020204020204" pitchFamily="34" charset="-122"/>
                <a:cs typeface="微软雅黑"/>
              </a:rPr>
              <a:t>业主)</a:t>
            </a:r>
            <a:endParaRPr sz="1200">
              <a:latin typeface="微软雅黑" panose="020B0503020204020204" pitchFamily="34" charset="-122"/>
              <a:ea typeface="微软雅黑" panose="020B0503020204020204" pitchFamily="34" charset="-122"/>
              <a:cs typeface="微软雅黑"/>
            </a:endParaRPr>
          </a:p>
        </p:txBody>
      </p:sp>
      <p:sp>
        <p:nvSpPr>
          <p:cNvPr id="194" name="object 46"/>
          <p:cNvSpPr/>
          <p:nvPr/>
        </p:nvSpPr>
        <p:spPr>
          <a:xfrm>
            <a:off x="1099566" y="3127375"/>
            <a:ext cx="4998720" cy="403860"/>
          </a:xfrm>
          <a:custGeom>
            <a:avLst/>
            <a:gdLst/>
            <a:ahLst/>
            <a:cxnLst/>
            <a:rect l="l" t="t" r="r" b="b"/>
            <a:pathLst>
              <a:path w="4998720" h="403860">
                <a:moveTo>
                  <a:pt x="4995926" y="0"/>
                </a:moveTo>
                <a:lnTo>
                  <a:pt x="2692" y="0"/>
                </a:lnTo>
                <a:lnTo>
                  <a:pt x="0" y="2666"/>
                </a:lnTo>
                <a:lnTo>
                  <a:pt x="0" y="400938"/>
                </a:lnTo>
                <a:lnTo>
                  <a:pt x="2692" y="403605"/>
                </a:lnTo>
                <a:lnTo>
                  <a:pt x="4995926" y="403605"/>
                </a:lnTo>
                <a:lnTo>
                  <a:pt x="4998593" y="400938"/>
                </a:lnTo>
                <a:lnTo>
                  <a:pt x="4998593" y="2666"/>
                </a:lnTo>
                <a:lnTo>
                  <a:pt x="4995926" y="0"/>
                </a:lnTo>
                <a:close/>
              </a:path>
            </a:pathLst>
          </a:custGeom>
          <a:solidFill>
            <a:srgbClr val="F1F1F1"/>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95" name="object 47"/>
          <p:cNvSpPr txBox="1"/>
          <p:nvPr/>
        </p:nvSpPr>
        <p:spPr>
          <a:xfrm>
            <a:off x="3247135" y="5624600"/>
            <a:ext cx="574040" cy="200055"/>
          </a:xfrm>
          <a:prstGeom prst="rect">
            <a:avLst/>
          </a:prstGeom>
        </p:spPr>
        <p:txBody>
          <a:bodyPr vert="horz" wrap="square" lIns="0" tIns="0" rIns="0" bIns="0" rtlCol="0">
            <a:spAutoFit/>
          </a:bodyPr>
          <a:lstStyle/>
          <a:p>
            <a:pPr marL="12700">
              <a:lnSpc>
                <a:spcPct val="100000"/>
              </a:lnSpc>
            </a:pPr>
            <a:r>
              <a:rPr sz="1300" spc="-10" dirty="0">
                <a:latin typeface="微软雅黑" panose="020B0503020204020204" pitchFamily="34" charset="-122"/>
                <a:ea typeface="微软雅黑" panose="020B0503020204020204" pitchFamily="34" charset="-122"/>
                <a:cs typeface="微软雅黑"/>
              </a:rPr>
              <a:t>2724</a:t>
            </a:r>
            <a:r>
              <a:rPr sz="1300" spc="-5" dirty="0" smtClean="0">
                <a:latin typeface="微软雅黑" panose="020B0503020204020204" pitchFamily="34" charset="-122"/>
                <a:ea typeface="微软雅黑" panose="020B0503020204020204" pitchFamily="34" charset="-122"/>
                <a:cs typeface="微软雅黑"/>
              </a:rPr>
              <a:t>万</a:t>
            </a:r>
            <a:endParaRPr sz="1300" dirty="0">
              <a:latin typeface="微软雅黑" panose="020B0503020204020204" pitchFamily="34" charset="-122"/>
              <a:ea typeface="微软雅黑" panose="020B0503020204020204" pitchFamily="34" charset="-122"/>
              <a:cs typeface="微软雅黑"/>
            </a:endParaRPr>
          </a:p>
        </p:txBody>
      </p:sp>
      <p:sp>
        <p:nvSpPr>
          <p:cNvPr id="196" name="object 48"/>
          <p:cNvSpPr txBox="1"/>
          <p:nvPr/>
        </p:nvSpPr>
        <p:spPr>
          <a:xfrm>
            <a:off x="5065267" y="5622183"/>
            <a:ext cx="537845" cy="184666"/>
          </a:xfrm>
          <a:prstGeom prst="rect">
            <a:avLst/>
          </a:prstGeom>
        </p:spPr>
        <p:txBody>
          <a:bodyPr vert="horz" wrap="square" lIns="0" tIns="0" rIns="0" bIns="0" rtlCol="0">
            <a:spAutoFit/>
          </a:bodyPr>
          <a:lstStyle/>
          <a:p>
            <a:pPr marL="12700">
              <a:lnSpc>
                <a:spcPct val="100000"/>
              </a:lnSpc>
            </a:pPr>
            <a:r>
              <a:rPr sz="1200" dirty="0" smtClean="0">
                <a:latin typeface="微软雅黑" panose="020B0503020204020204" pitchFamily="34" charset="-122"/>
                <a:ea typeface="微软雅黑" panose="020B0503020204020204" pitchFamily="34" charset="-122"/>
                <a:cs typeface="微软雅黑"/>
              </a:rPr>
              <a:t>1</a:t>
            </a:r>
            <a:r>
              <a:rPr lang="en-US" sz="1200" dirty="0" smtClean="0">
                <a:latin typeface="微软雅黑" panose="020B0503020204020204" pitchFamily="34" charset="-122"/>
                <a:ea typeface="微软雅黑" panose="020B0503020204020204" pitchFamily="34" charset="-122"/>
                <a:cs typeface="微软雅黑"/>
              </a:rPr>
              <a:t>68</a:t>
            </a:r>
            <a:r>
              <a:rPr sz="1200" dirty="0" smtClean="0">
                <a:latin typeface="微软雅黑" panose="020B0503020204020204" pitchFamily="34" charset="-122"/>
                <a:ea typeface="微软雅黑" panose="020B0503020204020204" pitchFamily="34" charset="-122"/>
                <a:cs typeface="微软雅黑"/>
              </a:rPr>
              <a:t>0</a:t>
            </a:r>
            <a:r>
              <a:rPr sz="1200" dirty="0">
                <a:latin typeface="微软雅黑" panose="020B0503020204020204" pitchFamily="34" charset="-122"/>
                <a:ea typeface="微软雅黑" panose="020B0503020204020204" pitchFamily="34" charset="-122"/>
                <a:cs typeface="微软雅黑"/>
              </a:rPr>
              <a:t>万</a:t>
            </a:r>
          </a:p>
        </p:txBody>
      </p:sp>
      <p:sp>
        <p:nvSpPr>
          <p:cNvPr id="197" name="object 49"/>
          <p:cNvSpPr txBox="1"/>
          <p:nvPr/>
        </p:nvSpPr>
        <p:spPr>
          <a:xfrm>
            <a:off x="2206498" y="3253672"/>
            <a:ext cx="878205" cy="139700"/>
          </a:xfrm>
          <a:prstGeom prst="rect">
            <a:avLst/>
          </a:prstGeom>
        </p:spPr>
        <p:txBody>
          <a:bodyPr vert="horz" wrap="square" lIns="0" tIns="0" rIns="0" bIns="0" rtlCol="0">
            <a:spAutoFit/>
          </a:bodyPr>
          <a:lstStyle/>
          <a:p>
            <a:pPr marL="12700">
              <a:lnSpc>
                <a:spcPct val="100000"/>
              </a:lnSpc>
            </a:pPr>
            <a:r>
              <a:rPr sz="900" spc="-5" dirty="0">
                <a:latin typeface="微软雅黑" panose="020B0503020204020204" pitchFamily="34" charset="-122"/>
                <a:ea typeface="微软雅黑" panose="020B0503020204020204" pitchFamily="34" charset="-122"/>
                <a:cs typeface="微软雅黑"/>
              </a:rPr>
              <a:t>60</a:t>
            </a:r>
            <a:r>
              <a:rPr sz="900" dirty="0">
                <a:latin typeface="微软雅黑" panose="020B0503020204020204" pitchFamily="34" charset="-122"/>
                <a:ea typeface="微软雅黑" panose="020B0503020204020204" pitchFamily="34" charset="-122"/>
                <a:cs typeface="微软雅黑"/>
              </a:rPr>
              <a:t>0</a:t>
            </a:r>
            <a:r>
              <a:rPr sz="900" spc="-30" dirty="0">
                <a:latin typeface="微软雅黑" panose="020B0503020204020204" pitchFamily="34" charset="-122"/>
                <a:ea typeface="微软雅黑" panose="020B0503020204020204" pitchFamily="34" charset="-122"/>
                <a:cs typeface="微软雅黑"/>
              </a:rPr>
              <a:t> </a:t>
            </a:r>
            <a:r>
              <a:rPr sz="900" dirty="0">
                <a:latin typeface="微软雅黑" panose="020B0503020204020204" pitchFamily="34" charset="-122"/>
                <a:ea typeface="微软雅黑" panose="020B0503020204020204" pitchFamily="34" charset="-122"/>
                <a:cs typeface="微软雅黑"/>
              </a:rPr>
              <a:t>每车位/每月</a:t>
            </a:r>
            <a:endParaRPr sz="900">
              <a:latin typeface="微软雅黑" panose="020B0503020204020204" pitchFamily="34" charset="-122"/>
              <a:ea typeface="微软雅黑" panose="020B0503020204020204" pitchFamily="34" charset="-122"/>
              <a:cs typeface="微软雅黑"/>
            </a:endParaRPr>
          </a:p>
        </p:txBody>
      </p:sp>
      <p:sp>
        <p:nvSpPr>
          <p:cNvPr id="198" name="object 50"/>
          <p:cNvSpPr txBox="1"/>
          <p:nvPr/>
        </p:nvSpPr>
        <p:spPr>
          <a:xfrm>
            <a:off x="4891532" y="3259703"/>
            <a:ext cx="755650" cy="184666"/>
          </a:xfrm>
          <a:prstGeom prst="rect">
            <a:avLst/>
          </a:prstGeom>
        </p:spPr>
        <p:txBody>
          <a:bodyPr vert="horz" wrap="square" lIns="0" tIns="0" rIns="0" bIns="0" rtlCol="0">
            <a:spAutoFit/>
          </a:bodyPr>
          <a:lstStyle/>
          <a:p>
            <a:pPr marL="12700">
              <a:lnSpc>
                <a:spcPct val="100000"/>
              </a:lnSpc>
            </a:pPr>
            <a:r>
              <a:rPr sz="1200" dirty="0">
                <a:latin typeface="微软雅黑" panose="020B0503020204020204" pitchFamily="34" charset="-122"/>
                <a:ea typeface="微软雅黑" panose="020B0503020204020204" pitchFamily="34" charset="-122"/>
                <a:cs typeface="微软雅黑"/>
              </a:rPr>
              <a:t>7200万/年</a:t>
            </a:r>
            <a:endParaRPr sz="1200">
              <a:latin typeface="微软雅黑" panose="020B0503020204020204" pitchFamily="34" charset="-122"/>
              <a:ea typeface="微软雅黑" panose="020B0503020204020204" pitchFamily="34" charset="-122"/>
              <a:cs typeface="微软雅黑"/>
            </a:endParaRPr>
          </a:p>
        </p:txBody>
      </p:sp>
      <p:sp>
        <p:nvSpPr>
          <p:cNvPr id="201" name="object 53"/>
          <p:cNvSpPr txBox="1"/>
          <p:nvPr/>
        </p:nvSpPr>
        <p:spPr>
          <a:xfrm>
            <a:off x="4938395" y="4753774"/>
            <a:ext cx="719455" cy="138499"/>
          </a:xfrm>
          <a:prstGeom prst="rect">
            <a:avLst/>
          </a:prstGeom>
          <a:solidFill>
            <a:srgbClr val="C5D9F0"/>
          </a:solidFill>
        </p:spPr>
        <p:txBody>
          <a:bodyPr vert="horz" wrap="square" lIns="0" tIns="0" rIns="0" bIns="0" rtlCol="0">
            <a:spAutoFit/>
          </a:bodyPr>
          <a:lstStyle/>
          <a:p>
            <a:pPr algn="ctr">
              <a:lnSpc>
                <a:spcPct val="100000"/>
              </a:lnSpc>
            </a:pPr>
            <a:r>
              <a:rPr sz="900" dirty="0">
                <a:latin typeface="微软雅黑" panose="020B0503020204020204" pitchFamily="34" charset="-122"/>
                <a:ea typeface="微软雅黑" panose="020B0503020204020204" pitchFamily="34" charset="-122"/>
                <a:cs typeface="微软雅黑"/>
              </a:rPr>
              <a:t>0</a:t>
            </a:r>
            <a:endParaRPr sz="900">
              <a:latin typeface="微软雅黑" panose="020B0503020204020204" pitchFamily="34" charset="-122"/>
              <a:ea typeface="微软雅黑" panose="020B0503020204020204" pitchFamily="34" charset="-122"/>
              <a:cs typeface="微软雅黑"/>
            </a:endParaRPr>
          </a:p>
        </p:txBody>
      </p:sp>
      <p:sp>
        <p:nvSpPr>
          <p:cNvPr id="202" name="object 54"/>
          <p:cNvSpPr txBox="1"/>
          <p:nvPr/>
        </p:nvSpPr>
        <p:spPr>
          <a:xfrm>
            <a:off x="3231007" y="3223762"/>
            <a:ext cx="755650" cy="184666"/>
          </a:xfrm>
          <a:prstGeom prst="rect">
            <a:avLst/>
          </a:prstGeom>
        </p:spPr>
        <p:txBody>
          <a:bodyPr vert="horz" wrap="square" lIns="0" tIns="0" rIns="0" bIns="0" rtlCol="0">
            <a:spAutoFit/>
          </a:bodyPr>
          <a:lstStyle/>
          <a:p>
            <a:pPr marL="12700">
              <a:lnSpc>
                <a:spcPct val="100000"/>
              </a:lnSpc>
            </a:pPr>
            <a:r>
              <a:rPr sz="1200" dirty="0">
                <a:latin typeface="微软雅黑" panose="020B0503020204020204" pitchFamily="34" charset="-122"/>
                <a:ea typeface="微软雅黑" panose="020B0503020204020204" pitchFamily="34" charset="-122"/>
                <a:cs typeface="微软雅黑"/>
              </a:rPr>
              <a:t>7200万/年</a:t>
            </a:r>
            <a:endParaRPr sz="1200">
              <a:latin typeface="微软雅黑" panose="020B0503020204020204" pitchFamily="34" charset="-122"/>
              <a:ea typeface="微软雅黑" panose="020B0503020204020204" pitchFamily="34" charset="-122"/>
              <a:cs typeface="微软雅黑"/>
            </a:endParaRPr>
          </a:p>
        </p:txBody>
      </p:sp>
      <p:sp>
        <p:nvSpPr>
          <p:cNvPr id="203" name="object 55"/>
          <p:cNvSpPr txBox="1"/>
          <p:nvPr/>
        </p:nvSpPr>
        <p:spPr>
          <a:xfrm>
            <a:off x="4125595" y="3880671"/>
            <a:ext cx="685800"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1500</a:t>
            </a:r>
            <a:r>
              <a:rPr sz="900" spc="-5" dirty="0">
                <a:latin typeface="微软雅黑" panose="020B0503020204020204" pitchFamily="34" charset="-122"/>
                <a:ea typeface="微软雅黑" panose="020B0503020204020204" pitchFamily="34" charset="-122"/>
                <a:cs typeface="微软雅黑"/>
              </a:rPr>
              <a:t>/</a:t>
            </a:r>
            <a:r>
              <a:rPr sz="900" dirty="0">
                <a:latin typeface="微软雅黑" panose="020B0503020204020204" pitchFamily="34" charset="-122"/>
                <a:ea typeface="微软雅黑" panose="020B0503020204020204" pitchFamily="34" charset="-122"/>
                <a:cs typeface="微软雅黑"/>
              </a:rPr>
              <a:t>每车位</a:t>
            </a:r>
            <a:endParaRPr sz="900">
              <a:latin typeface="微软雅黑" panose="020B0503020204020204" pitchFamily="34" charset="-122"/>
              <a:ea typeface="微软雅黑" panose="020B0503020204020204" pitchFamily="34" charset="-122"/>
              <a:cs typeface="微软雅黑"/>
            </a:endParaRPr>
          </a:p>
        </p:txBody>
      </p:sp>
      <p:sp>
        <p:nvSpPr>
          <p:cNvPr id="204" name="object 57"/>
          <p:cNvSpPr txBox="1"/>
          <p:nvPr/>
        </p:nvSpPr>
        <p:spPr>
          <a:xfrm>
            <a:off x="2224785" y="4267767"/>
            <a:ext cx="571500" cy="139700"/>
          </a:xfrm>
          <a:prstGeom prst="rect">
            <a:avLst/>
          </a:prstGeom>
        </p:spPr>
        <p:txBody>
          <a:bodyPr vert="horz" wrap="square" lIns="0" tIns="0" rIns="0" bIns="0" rtlCol="0">
            <a:spAutoFit/>
          </a:bodyPr>
          <a:lstStyle/>
          <a:p>
            <a:pPr marL="12700">
              <a:lnSpc>
                <a:spcPct val="100000"/>
              </a:lnSpc>
            </a:pPr>
            <a:r>
              <a:rPr sz="900" dirty="0">
                <a:latin typeface="微软雅黑" panose="020B0503020204020204" pitchFamily="34" charset="-122"/>
                <a:ea typeface="微软雅黑" panose="020B0503020204020204" pitchFamily="34" charset="-122"/>
                <a:cs typeface="微软雅黑"/>
              </a:rPr>
              <a:t>6000元</a:t>
            </a:r>
            <a:r>
              <a:rPr sz="900" spc="-5" dirty="0">
                <a:latin typeface="微软雅黑" panose="020B0503020204020204" pitchFamily="34" charset="-122"/>
                <a:ea typeface="微软雅黑" panose="020B0503020204020204" pitchFamily="34" charset="-122"/>
                <a:cs typeface="微软雅黑"/>
              </a:rPr>
              <a:t>/</a:t>
            </a:r>
            <a:r>
              <a:rPr sz="900" dirty="0">
                <a:latin typeface="微软雅黑" panose="020B0503020204020204" pitchFamily="34" charset="-122"/>
                <a:ea typeface="微软雅黑" panose="020B0503020204020204" pitchFamily="34" charset="-122"/>
                <a:cs typeface="微软雅黑"/>
              </a:rPr>
              <a:t>个</a:t>
            </a:r>
            <a:endParaRPr sz="900">
              <a:latin typeface="微软雅黑" panose="020B0503020204020204" pitchFamily="34" charset="-122"/>
              <a:ea typeface="微软雅黑" panose="020B0503020204020204" pitchFamily="34" charset="-122"/>
              <a:cs typeface="微软雅黑"/>
            </a:endParaRPr>
          </a:p>
        </p:txBody>
      </p:sp>
      <p:sp>
        <p:nvSpPr>
          <p:cNvPr id="205" name="object 34"/>
          <p:cNvSpPr txBox="1"/>
          <p:nvPr/>
        </p:nvSpPr>
        <p:spPr>
          <a:xfrm>
            <a:off x="4208535" y="5215314"/>
            <a:ext cx="464820" cy="139700"/>
          </a:xfrm>
          <a:prstGeom prst="rect">
            <a:avLst/>
          </a:prstGeom>
        </p:spPr>
        <p:txBody>
          <a:bodyPr vert="horz" wrap="square" lIns="0" tIns="0" rIns="0" bIns="0" rtlCol="0">
            <a:spAutoFit/>
          </a:bodyPr>
          <a:lstStyle/>
          <a:p>
            <a:pPr marL="12700">
              <a:lnSpc>
                <a:spcPct val="100000"/>
              </a:lnSpc>
            </a:pPr>
            <a:r>
              <a:rPr lang="en-US" sz="900" spc="-5" dirty="0" smtClean="0">
                <a:latin typeface="微软雅黑" panose="020B0503020204020204" pitchFamily="34" charset="-122"/>
                <a:ea typeface="微软雅黑" panose="020B0503020204020204" pitchFamily="34" charset="-122"/>
                <a:cs typeface="微软雅黑"/>
              </a:rPr>
              <a:t>3</a:t>
            </a:r>
            <a:r>
              <a:rPr sz="900" dirty="0" smtClean="0">
                <a:latin typeface="微软雅黑" panose="020B0503020204020204" pitchFamily="34" charset="-122"/>
                <a:ea typeface="微软雅黑" panose="020B0503020204020204" pitchFamily="34" charset="-122"/>
                <a:cs typeface="微软雅黑"/>
              </a:rPr>
              <a:t>万</a:t>
            </a:r>
            <a:r>
              <a:rPr sz="900" spc="-5" dirty="0" smtClean="0">
                <a:latin typeface="微软雅黑" panose="020B0503020204020204" pitchFamily="34" charset="-122"/>
                <a:ea typeface="微软雅黑" panose="020B0503020204020204" pitchFamily="34" charset="-122"/>
                <a:cs typeface="微软雅黑"/>
              </a:rPr>
              <a:t>/</a:t>
            </a:r>
            <a:r>
              <a:rPr lang="zh-CN" altLang="en-US" sz="900" spc="-5" dirty="0" smtClean="0">
                <a:latin typeface="微软雅黑" panose="020B0503020204020204" pitchFamily="34" charset="-122"/>
                <a:ea typeface="微软雅黑" panose="020B0503020204020204" pitchFamily="34" charset="-122"/>
                <a:cs typeface="微软雅黑"/>
              </a:rPr>
              <a:t>月</a:t>
            </a:r>
            <a:endParaRPr sz="900" dirty="0">
              <a:latin typeface="微软雅黑" panose="020B0503020204020204" pitchFamily="34" charset="-122"/>
              <a:ea typeface="微软雅黑" panose="020B0503020204020204" pitchFamily="34" charset="-122"/>
              <a:cs typeface="微软雅黑"/>
            </a:endParaRPr>
          </a:p>
        </p:txBody>
      </p:sp>
    </p:spTree>
    <p:extLst>
      <p:ext uri="{BB962C8B-B14F-4D97-AF65-F5344CB8AC3E}">
        <p14:creationId xmlns:p14="http://schemas.microsoft.com/office/powerpoint/2010/main" val="224352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pic>
        <p:nvPicPr>
          <p:cNvPr id="109" name="Picture 53" descr="IoT Internet of Things.PNG"/>
          <p:cNvPicPr>
            <a:picLocks noChangeAspect="1"/>
          </p:cNvPicPr>
          <p:nvPr/>
        </p:nvPicPr>
        <p:blipFill>
          <a:blip r:embed="rId2" cstate="print">
            <a:clrChange>
              <a:clrFrom>
                <a:srgbClr val="FEFEFE"/>
              </a:clrFrom>
              <a:clrTo>
                <a:srgbClr val="FEFEFE">
                  <a:alpha val="0"/>
                </a:srgbClr>
              </a:clrTo>
            </a:clrChange>
          </a:blip>
          <a:stretch>
            <a:fillRect/>
          </a:stretch>
        </p:blipFill>
        <p:spPr>
          <a:xfrm>
            <a:off x="4196098" y="1904568"/>
            <a:ext cx="3989661" cy="3751623"/>
          </a:xfrm>
          <a:prstGeom prst="rect">
            <a:avLst/>
          </a:prstGeom>
        </p:spPr>
      </p:pic>
      <p:sp>
        <p:nvSpPr>
          <p:cNvPr id="110" name="Oval Callout 55"/>
          <p:cNvSpPr/>
          <p:nvPr/>
        </p:nvSpPr>
        <p:spPr>
          <a:xfrm>
            <a:off x="1621759" y="1511675"/>
            <a:ext cx="2370743" cy="911067"/>
          </a:xfrm>
          <a:prstGeom prst="wedgeRoundRectCallout">
            <a:avLst>
              <a:gd name="adj1" fmla="val 54978"/>
              <a:gd name="adj2" fmla="val 33912"/>
              <a:gd name="adj3" fmla="val 16667"/>
            </a:avLst>
          </a:prstGeom>
          <a:solidFill>
            <a:srgbClr val="009AC9"/>
          </a:solidFill>
          <a:ln>
            <a:noFill/>
          </a:ln>
          <a:effectLst/>
        </p:spPr>
        <p:style>
          <a:lnRef idx="1">
            <a:schemeClr val="accent1"/>
          </a:lnRef>
          <a:fillRef idx="3">
            <a:schemeClr val="accent1"/>
          </a:fillRef>
          <a:effectRef idx="2">
            <a:schemeClr val="accent1"/>
          </a:effectRef>
          <a:fontRef idx="minor">
            <a:schemeClr val="lt1"/>
          </a:fontRef>
        </p:style>
        <p:txBody>
          <a:bodyPr wrap="square" lIns="91081" tIns="136642" rIns="91081" bIns="45540" rtlCol="0" anchor="ctr"/>
          <a:lstStyle/>
          <a:p>
            <a:pPr algn="ctr" defTabSz="456878">
              <a:lnSpc>
                <a:spcPct val="80000"/>
              </a:lnSpc>
            </a:pPr>
            <a:r>
              <a:rPr kumimoji="1" lang="zh-CN" altLang="en-US" sz="1600" b="1" smtClean="0">
                <a:solidFill>
                  <a:prstClr val="white"/>
                </a:solidFill>
                <a:ea typeface="微软雅黑" panose="020B0503020204020204" pitchFamily="34" charset="-122"/>
              </a:rPr>
              <a:t>海量终端</a:t>
            </a:r>
            <a:endParaRPr kumimoji="1" lang="en-US" sz="1600" b="1" dirty="0">
              <a:solidFill>
                <a:prstClr val="white"/>
              </a:solidFill>
              <a:ea typeface="微软雅黑" panose="020B0503020204020204" pitchFamily="34" charset="-122"/>
            </a:endParaRPr>
          </a:p>
        </p:txBody>
      </p:sp>
      <p:sp>
        <p:nvSpPr>
          <p:cNvPr id="111" name="Oval Callout 56"/>
          <p:cNvSpPr/>
          <p:nvPr/>
        </p:nvSpPr>
        <p:spPr>
          <a:xfrm>
            <a:off x="2002931" y="5162059"/>
            <a:ext cx="2279326" cy="858820"/>
          </a:xfrm>
          <a:prstGeom prst="wedgeRoundRectCallout">
            <a:avLst>
              <a:gd name="adj1" fmla="val 53344"/>
              <a:gd name="adj2" fmla="val -23950"/>
              <a:gd name="adj3" fmla="val 16667"/>
            </a:avLst>
          </a:prstGeom>
          <a:solidFill>
            <a:srgbClr val="009AC9"/>
          </a:solidFill>
          <a:ln>
            <a:noFill/>
          </a:ln>
          <a:effectLst/>
        </p:spPr>
        <p:style>
          <a:lnRef idx="1">
            <a:schemeClr val="accent1"/>
          </a:lnRef>
          <a:fillRef idx="3">
            <a:schemeClr val="accent1"/>
          </a:fillRef>
          <a:effectRef idx="2">
            <a:schemeClr val="accent1"/>
          </a:effectRef>
          <a:fontRef idx="minor">
            <a:schemeClr val="lt1"/>
          </a:fontRef>
        </p:style>
        <p:txBody>
          <a:bodyPr wrap="square" lIns="91081" tIns="136642" rIns="91081" bIns="45540" rtlCol="0" anchor="ctr"/>
          <a:lstStyle/>
          <a:p>
            <a:pPr algn="ctr" defTabSz="456878">
              <a:lnSpc>
                <a:spcPct val="80000"/>
              </a:lnSpc>
            </a:pPr>
            <a:r>
              <a:rPr kumimoji="1" lang="zh-CN" altLang="en-US" sz="1600" b="1" smtClean="0">
                <a:solidFill>
                  <a:prstClr val="white"/>
                </a:solidFill>
                <a:ea typeface="微软雅黑" panose="020B0503020204020204" pitchFamily="34" charset="-122"/>
              </a:rPr>
              <a:t>增强型能源效率</a:t>
            </a:r>
            <a:endParaRPr kumimoji="1" lang="en-US" sz="1600" b="1" dirty="0">
              <a:solidFill>
                <a:prstClr val="white"/>
              </a:solidFill>
              <a:ea typeface="微软雅黑" panose="020B0503020204020204" pitchFamily="34" charset="-122"/>
            </a:endParaRPr>
          </a:p>
        </p:txBody>
      </p:sp>
      <p:sp>
        <p:nvSpPr>
          <p:cNvPr id="112" name="Oval Callout 58"/>
          <p:cNvSpPr/>
          <p:nvPr/>
        </p:nvSpPr>
        <p:spPr>
          <a:xfrm>
            <a:off x="8103736" y="1392252"/>
            <a:ext cx="2080532" cy="846686"/>
          </a:xfrm>
          <a:prstGeom prst="wedgeRoundRectCallout">
            <a:avLst>
              <a:gd name="adj1" fmla="val -55454"/>
              <a:gd name="adj2" fmla="val 33912"/>
              <a:gd name="adj3" fmla="val 16667"/>
            </a:avLst>
          </a:prstGeom>
          <a:solidFill>
            <a:srgbClr val="009AC9"/>
          </a:solidFill>
          <a:ln>
            <a:noFill/>
          </a:ln>
          <a:effectLst/>
        </p:spPr>
        <p:style>
          <a:lnRef idx="1">
            <a:schemeClr val="accent1"/>
          </a:lnRef>
          <a:fillRef idx="3">
            <a:schemeClr val="accent1"/>
          </a:fillRef>
          <a:effectRef idx="2">
            <a:schemeClr val="accent1"/>
          </a:effectRef>
          <a:fontRef idx="minor">
            <a:schemeClr val="lt1"/>
          </a:fontRef>
        </p:style>
        <p:txBody>
          <a:bodyPr wrap="square" lIns="91081" tIns="136642" rIns="91081" bIns="45540" rtlCol="0" anchor="ctr"/>
          <a:lstStyle/>
          <a:p>
            <a:pPr algn="ctr" defTabSz="456878">
              <a:lnSpc>
                <a:spcPct val="80000"/>
              </a:lnSpc>
            </a:pPr>
            <a:r>
              <a:rPr kumimoji="1" lang="zh-CN" altLang="en-US" sz="1600" b="1" smtClean="0">
                <a:solidFill>
                  <a:prstClr val="white"/>
                </a:solidFill>
                <a:ea typeface="微软雅黑" panose="020B0503020204020204" pitchFamily="34" charset="-122"/>
              </a:rPr>
              <a:t>低成本</a:t>
            </a:r>
            <a:endParaRPr kumimoji="1" lang="en-US" altLang="zh-CN" sz="1600" b="1" dirty="0">
              <a:solidFill>
                <a:prstClr val="white"/>
              </a:solidFill>
              <a:ea typeface="微软雅黑" panose="020B0503020204020204" pitchFamily="34" charset="-122"/>
            </a:endParaRPr>
          </a:p>
        </p:txBody>
      </p:sp>
      <p:sp>
        <p:nvSpPr>
          <p:cNvPr id="113" name="Oval Callout 58"/>
          <p:cNvSpPr/>
          <p:nvPr/>
        </p:nvSpPr>
        <p:spPr>
          <a:xfrm>
            <a:off x="9070783" y="3289527"/>
            <a:ext cx="2080532" cy="846686"/>
          </a:xfrm>
          <a:prstGeom prst="wedgeRoundRectCallout">
            <a:avLst>
              <a:gd name="adj1" fmla="val -54831"/>
              <a:gd name="adj2" fmla="val -2206"/>
              <a:gd name="adj3" fmla="val 16667"/>
            </a:avLst>
          </a:prstGeom>
          <a:solidFill>
            <a:srgbClr val="009AC9"/>
          </a:solidFill>
          <a:ln>
            <a:noFill/>
          </a:ln>
          <a:effectLst/>
        </p:spPr>
        <p:style>
          <a:lnRef idx="1">
            <a:schemeClr val="accent1"/>
          </a:lnRef>
          <a:fillRef idx="3">
            <a:schemeClr val="accent1"/>
          </a:fillRef>
          <a:effectRef idx="2">
            <a:schemeClr val="accent1"/>
          </a:effectRef>
          <a:fontRef idx="minor">
            <a:schemeClr val="lt1"/>
          </a:fontRef>
        </p:style>
        <p:txBody>
          <a:bodyPr wrap="square" lIns="91081" tIns="136642" rIns="91081" bIns="45540" rtlCol="0" anchor="ctr"/>
          <a:lstStyle/>
          <a:p>
            <a:pPr algn="ctr" defTabSz="456878">
              <a:lnSpc>
                <a:spcPct val="80000"/>
              </a:lnSpc>
            </a:pPr>
            <a:r>
              <a:rPr kumimoji="1" lang="zh-CN" altLang="en-US" sz="1600" b="1" dirty="0" smtClean="0">
                <a:solidFill>
                  <a:prstClr val="white"/>
                </a:solidFill>
                <a:ea typeface="微软雅黑" panose="020B0503020204020204" pitchFamily="34" charset="-122"/>
              </a:rPr>
              <a:t>低数据吞吐量</a:t>
            </a:r>
            <a:endParaRPr kumimoji="1" lang="en-US" altLang="zh-CN" sz="1600" b="1" dirty="0">
              <a:solidFill>
                <a:prstClr val="white"/>
              </a:solidFill>
              <a:ea typeface="微软雅黑" panose="020B0503020204020204" pitchFamily="34" charset="-122"/>
            </a:endParaRPr>
          </a:p>
        </p:txBody>
      </p:sp>
      <p:sp>
        <p:nvSpPr>
          <p:cNvPr id="114" name="Oval Callout 58"/>
          <p:cNvSpPr/>
          <p:nvPr/>
        </p:nvSpPr>
        <p:spPr>
          <a:xfrm>
            <a:off x="8298394" y="5186802"/>
            <a:ext cx="2080532" cy="846686"/>
          </a:xfrm>
          <a:prstGeom prst="wedgeRoundRectCallout">
            <a:avLst>
              <a:gd name="adj1" fmla="val -55454"/>
              <a:gd name="adj2" fmla="val -24278"/>
              <a:gd name="adj3" fmla="val 16667"/>
            </a:avLst>
          </a:prstGeom>
          <a:solidFill>
            <a:srgbClr val="009AC9"/>
          </a:solidFill>
          <a:ln>
            <a:noFill/>
          </a:ln>
          <a:effectLst/>
        </p:spPr>
        <p:style>
          <a:lnRef idx="1">
            <a:schemeClr val="accent1"/>
          </a:lnRef>
          <a:fillRef idx="3">
            <a:schemeClr val="accent1"/>
          </a:fillRef>
          <a:effectRef idx="2">
            <a:schemeClr val="accent1"/>
          </a:effectRef>
          <a:fontRef idx="minor">
            <a:schemeClr val="lt1"/>
          </a:fontRef>
        </p:style>
        <p:txBody>
          <a:bodyPr wrap="square" lIns="91081" tIns="136642" rIns="91081" bIns="45540" rtlCol="0" anchor="ctr"/>
          <a:lstStyle/>
          <a:p>
            <a:pPr algn="ctr" defTabSz="456878">
              <a:lnSpc>
                <a:spcPct val="80000"/>
              </a:lnSpc>
            </a:pPr>
            <a:r>
              <a:rPr kumimoji="1" lang="zh-CN" altLang="en-US" sz="1600" b="1" smtClean="0">
                <a:solidFill>
                  <a:prstClr val="white"/>
                </a:solidFill>
                <a:ea typeface="微软雅黑" panose="020B0503020204020204" pitchFamily="34" charset="-122"/>
              </a:rPr>
              <a:t>静态应用场景</a:t>
            </a:r>
            <a:endParaRPr kumimoji="1" lang="en-US" altLang="zh-CN" sz="1600" b="1" dirty="0">
              <a:solidFill>
                <a:prstClr val="white"/>
              </a:solidFill>
              <a:ea typeface="微软雅黑" panose="020B0503020204020204" pitchFamily="34" charset="-122"/>
            </a:endParaRPr>
          </a:p>
        </p:txBody>
      </p:sp>
      <p:sp>
        <p:nvSpPr>
          <p:cNvPr id="115" name="Oval Callout 55"/>
          <p:cNvSpPr/>
          <p:nvPr/>
        </p:nvSpPr>
        <p:spPr>
          <a:xfrm>
            <a:off x="1030598" y="3358554"/>
            <a:ext cx="2370743" cy="911067"/>
          </a:xfrm>
          <a:prstGeom prst="wedgeRoundRectCallout">
            <a:avLst>
              <a:gd name="adj1" fmla="val 54431"/>
              <a:gd name="adj2" fmla="val -16436"/>
              <a:gd name="adj3" fmla="val 16667"/>
            </a:avLst>
          </a:prstGeom>
          <a:solidFill>
            <a:srgbClr val="009AC9"/>
          </a:solidFill>
          <a:ln>
            <a:noFill/>
          </a:ln>
          <a:effectLst/>
        </p:spPr>
        <p:style>
          <a:lnRef idx="1">
            <a:schemeClr val="accent1"/>
          </a:lnRef>
          <a:fillRef idx="3">
            <a:schemeClr val="accent1"/>
          </a:fillRef>
          <a:effectRef idx="2">
            <a:schemeClr val="accent1"/>
          </a:effectRef>
          <a:fontRef idx="minor">
            <a:schemeClr val="lt1"/>
          </a:fontRef>
        </p:style>
        <p:txBody>
          <a:bodyPr wrap="square" lIns="91081" tIns="136642" rIns="91081" bIns="45540" rtlCol="0" anchor="ctr"/>
          <a:lstStyle/>
          <a:p>
            <a:pPr algn="ctr" defTabSz="456878">
              <a:lnSpc>
                <a:spcPct val="80000"/>
              </a:lnSpc>
            </a:pPr>
            <a:r>
              <a:rPr kumimoji="1" lang="zh-CN" altLang="en-US" sz="1600" b="1" dirty="0" smtClean="0">
                <a:solidFill>
                  <a:prstClr val="white"/>
                </a:solidFill>
                <a:ea typeface="微软雅黑" panose="020B0503020204020204" pitchFamily="34" charset="-122"/>
              </a:rPr>
              <a:t>广覆盖</a:t>
            </a:r>
            <a:endParaRPr kumimoji="1" lang="en-US" altLang="zh-CN" sz="1600" b="1" dirty="0">
              <a:solidFill>
                <a:prstClr val="white"/>
              </a:solidFill>
              <a:ea typeface="微软雅黑" panose="020B0503020204020204" pitchFamily="34" charset="-122"/>
            </a:endParaRPr>
          </a:p>
        </p:txBody>
      </p:sp>
      <p:sp>
        <p:nvSpPr>
          <p:cNvPr id="116" name="标题 6"/>
          <p:cNvSpPr>
            <a:spLocks noGrp="1"/>
          </p:cNvSpPr>
          <p:nvPr>
            <p:ph type="title"/>
          </p:nvPr>
        </p:nvSpPr>
        <p:spPr>
          <a:xfrm>
            <a:off x="178997" y="179316"/>
            <a:ext cx="8965005" cy="723727"/>
          </a:xfrm>
        </p:spPr>
        <p:txBody>
          <a:bodyPr>
            <a:normAutofit/>
          </a:bodyPr>
          <a:lstStyle/>
          <a:p>
            <a:r>
              <a:rPr lang="en-US" altLang="zh-CN" sz="3200" dirty="0" smtClean="0">
                <a:latin typeface="微软雅黑" panose="020B0503020204020204" pitchFamily="34" charset="-122"/>
                <a:ea typeface="微软雅黑" panose="020B0503020204020204" pitchFamily="34" charset="-122"/>
              </a:rPr>
              <a:t>LPWA</a:t>
            </a:r>
            <a:r>
              <a:rPr lang="zh-CN" altLang="en-US" sz="3200" dirty="0" smtClean="0">
                <a:latin typeface="微软雅黑" panose="020B0503020204020204" pitchFamily="34" charset="-122"/>
                <a:ea typeface="微软雅黑" panose="020B0503020204020204" pitchFamily="34" charset="-122"/>
              </a:rPr>
              <a:t>物联网应用对通信技术提出新的需求</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6084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运营商级别的</a:t>
            </a:r>
            <a:r>
              <a:rPr lang="en-US" altLang="zh-CN" sz="2800" dirty="0" smtClean="0">
                <a:latin typeface="微软雅黑" panose="020B0503020204020204" pitchFamily="34" charset="-122"/>
                <a:ea typeface="微软雅黑" panose="020B0503020204020204" pitchFamily="34" charset="-122"/>
              </a:rPr>
              <a:t>LPWA-- NB-IOT </a:t>
            </a:r>
            <a:endParaRPr lang="zh-CN" altLang="en-US" sz="2800" dirty="0" smtClean="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3"/>
          <a:srcRect/>
          <a:stretch>
            <a:fillRect/>
          </a:stretch>
        </p:blipFill>
        <p:spPr bwMode="auto">
          <a:xfrm>
            <a:off x="356122" y="1182579"/>
            <a:ext cx="11404600" cy="4663342"/>
          </a:xfrm>
          <a:prstGeom prst="rect">
            <a:avLst/>
          </a:prstGeom>
          <a:noFill/>
          <a:ln w="9525">
            <a:noFill/>
            <a:miter lim="800000"/>
            <a:headEnd/>
            <a:tailEnd/>
          </a:ln>
          <a:effectLst/>
        </p:spPr>
      </p:pic>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3970" y="800735"/>
            <a:ext cx="12192000" cy="13335"/>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31" name="标题 69"/>
          <p:cNvSpPr txBox="1">
            <a:spLocks/>
          </p:cNvSpPr>
          <p:nvPr/>
        </p:nvSpPr>
        <p:spPr>
          <a:xfrm>
            <a:off x="341070" y="361165"/>
            <a:ext cx="10355283" cy="722312"/>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smtClean="0"/>
              <a:t>LoRaWAN</a:t>
            </a:r>
            <a:endParaRPr lang="zh-CN" altLang="en-US" sz="2800" dirty="0" smtClean="0">
              <a:latin typeface="微软雅黑" panose="020B0503020204020204" pitchFamily="34" charset="-122"/>
              <a:ea typeface="微软雅黑" panose="020B0503020204020204" pitchFamily="34" charset="-122"/>
            </a:endParaRPr>
          </a:p>
        </p:txBody>
      </p:sp>
      <p:pic>
        <p:nvPicPr>
          <p:cNvPr id="6" name="Picture 2" descr="http://7xkqvo.com1.z0.glb.clouddn.com/lorawan_protocol_architecture.png"/>
          <p:cNvPicPr>
            <a:picLocks noChangeAspect="1" noChangeArrowheads="1"/>
          </p:cNvPicPr>
          <p:nvPr/>
        </p:nvPicPr>
        <p:blipFill>
          <a:blip r:embed="rId3"/>
          <a:srcRect/>
          <a:stretch>
            <a:fillRect/>
          </a:stretch>
        </p:blipFill>
        <p:spPr bwMode="auto">
          <a:xfrm>
            <a:off x="6451774" y="1798942"/>
            <a:ext cx="5152448" cy="3073683"/>
          </a:xfrm>
          <a:prstGeom prst="rect">
            <a:avLst/>
          </a:prstGeom>
          <a:noFill/>
        </p:spPr>
      </p:pic>
      <p:sp>
        <p:nvSpPr>
          <p:cNvPr id="7" name="矩形 6"/>
          <p:cNvSpPr/>
          <p:nvPr/>
        </p:nvSpPr>
        <p:spPr>
          <a:xfrm>
            <a:off x="780514" y="1362925"/>
            <a:ext cx="5210163" cy="5232202"/>
          </a:xfrm>
          <a:prstGeom prst="rect">
            <a:avLst/>
          </a:prstGeom>
        </p:spPr>
        <p:txBody>
          <a:bodyPr wrap="square">
            <a:spAutoFit/>
          </a:bodyPr>
          <a:lstStyle/>
          <a:p>
            <a:pPr>
              <a:lnSpc>
                <a:spcPct val="150000"/>
              </a:lnSpc>
            </a:pPr>
            <a:r>
              <a:rPr lang="en-US" dirty="0" err="1" smtClean="0"/>
              <a:t>L</a:t>
            </a:r>
            <a:r>
              <a:rPr lang="en-US" altLang="zh-CN" dirty="0" err="1" smtClean="0"/>
              <a:t>oRa</a:t>
            </a:r>
            <a:r>
              <a:rPr lang="en-US" altLang="zh-CN" dirty="0" smtClean="0"/>
              <a:t> </a:t>
            </a:r>
            <a:r>
              <a:rPr lang="zh-CN" altLang="en-US" dirty="0" smtClean="0"/>
              <a:t>： </a:t>
            </a:r>
            <a:r>
              <a:rPr lang="en-US" dirty="0" smtClean="0"/>
              <a:t>Long Range</a:t>
            </a:r>
          </a:p>
          <a:p>
            <a:pPr>
              <a:lnSpc>
                <a:spcPct val="150000"/>
              </a:lnSpc>
            </a:pPr>
            <a:r>
              <a:rPr lang="en-US" altLang="zh-CN" dirty="0" smtClean="0"/>
              <a:t>       </a:t>
            </a:r>
            <a:r>
              <a:rPr lang="en-US" altLang="zh-CN" dirty="0" err="1" smtClean="0"/>
              <a:t>LoRa</a:t>
            </a:r>
            <a:r>
              <a:rPr lang="zh-CN" altLang="en-US" dirty="0" smtClean="0"/>
              <a:t>技术是由一家法国公司</a:t>
            </a:r>
            <a:r>
              <a:rPr lang="en-US" altLang="zh-CN" dirty="0" err="1" smtClean="0"/>
              <a:t>Cycleo</a:t>
            </a:r>
            <a:r>
              <a:rPr lang="zh-CN" altLang="en-US" dirty="0" smtClean="0"/>
              <a:t>开发的一种扩频无线调制专利技术，</a:t>
            </a:r>
            <a:r>
              <a:rPr lang="en-US" altLang="zh-CN" dirty="0" smtClean="0"/>
              <a:t>2012</a:t>
            </a:r>
            <a:r>
              <a:rPr lang="zh-CN" altLang="en-US" dirty="0" smtClean="0"/>
              <a:t>年被美国</a:t>
            </a:r>
            <a:r>
              <a:rPr lang="en-US" altLang="zh-CN" dirty="0" err="1" smtClean="0"/>
              <a:t>Semtech</a:t>
            </a:r>
            <a:r>
              <a:rPr lang="zh-CN" altLang="en-US" dirty="0" smtClean="0"/>
              <a:t>公司以约</a:t>
            </a:r>
            <a:r>
              <a:rPr lang="en-US" altLang="zh-CN" dirty="0" smtClean="0"/>
              <a:t>500</a:t>
            </a:r>
            <a:r>
              <a:rPr lang="zh-CN" altLang="en-US" dirty="0" smtClean="0"/>
              <a:t>万美金所收购</a:t>
            </a:r>
            <a:endParaRPr lang="en-US" altLang="zh-CN" dirty="0" smtClean="0"/>
          </a:p>
          <a:p>
            <a:pPr>
              <a:lnSpc>
                <a:spcPct val="150000"/>
              </a:lnSpc>
            </a:pPr>
            <a:r>
              <a:rPr lang="en-US" dirty="0" smtClean="0"/>
              <a:t>        </a:t>
            </a:r>
            <a:r>
              <a:rPr lang="en-US" dirty="0" err="1" smtClean="0"/>
              <a:t>LoRa</a:t>
            </a:r>
            <a:r>
              <a:rPr lang="en-US" dirty="0" smtClean="0"/>
              <a:t> </a:t>
            </a:r>
            <a:r>
              <a:rPr lang="zh-CN" altLang="en-US" dirty="0" smtClean="0"/>
              <a:t>主要在全球免费频段运行，包括</a:t>
            </a:r>
            <a:r>
              <a:rPr lang="en-US" altLang="zh-CN" dirty="0" smtClean="0"/>
              <a:t>433</a:t>
            </a:r>
            <a:r>
              <a:rPr lang="zh-CN" altLang="en-US" dirty="0" smtClean="0"/>
              <a:t>、</a:t>
            </a:r>
            <a:r>
              <a:rPr lang="en-US" altLang="zh-CN" dirty="0" smtClean="0"/>
              <a:t>868</a:t>
            </a:r>
            <a:r>
              <a:rPr lang="zh-CN" altLang="en-US" dirty="0" smtClean="0"/>
              <a:t>、</a:t>
            </a:r>
            <a:r>
              <a:rPr lang="en-US" altLang="zh-CN" dirty="0" smtClean="0"/>
              <a:t>915 </a:t>
            </a:r>
            <a:r>
              <a:rPr lang="en-US" dirty="0" smtClean="0"/>
              <a:t>MHz</a:t>
            </a:r>
            <a:r>
              <a:rPr lang="zh-CN" altLang="en-US" dirty="0" smtClean="0"/>
              <a:t>等。</a:t>
            </a:r>
            <a:endParaRPr lang="en-US" altLang="zh-CN" dirty="0" smtClean="0"/>
          </a:p>
          <a:p>
            <a:endParaRPr lang="en-US" altLang="zh-CN" dirty="0" smtClean="0"/>
          </a:p>
          <a:p>
            <a:r>
              <a:rPr lang="en-US" altLang="zh-CN" sz="2800" dirty="0" err="1" smtClean="0"/>
              <a:t>LoRaWAN</a:t>
            </a:r>
            <a:r>
              <a:rPr lang="zh-CN" altLang="en-US" dirty="0" smtClean="0"/>
              <a:t>则定义了使用</a:t>
            </a:r>
            <a:r>
              <a:rPr lang="en-US" altLang="zh-CN" dirty="0" err="1" smtClean="0"/>
              <a:t>LoRa</a:t>
            </a:r>
            <a:r>
              <a:rPr lang="zh-CN" altLang="en-US" dirty="0" smtClean="0"/>
              <a:t>技术的端到端标准规范</a:t>
            </a:r>
            <a:endParaRPr lang="en-US" altLang="zh-CN" dirty="0" smtClean="0"/>
          </a:p>
          <a:p>
            <a:endParaRPr lang="en-US" altLang="zh-CN" dirty="0" smtClean="0"/>
          </a:p>
          <a:p>
            <a:endParaRPr lang="en-US" altLang="zh-CN" dirty="0" smtClean="0"/>
          </a:p>
          <a:p>
            <a:r>
              <a:rPr lang="zh-CN" altLang="en-US" dirty="0" smtClean="0"/>
              <a:t>阿里云联手联通 在浙江部署</a:t>
            </a:r>
            <a:r>
              <a:rPr lang="en-US" altLang="zh-CN" dirty="0" err="1" smtClean="0"/>
              <a:t>LoRa</a:t>
            </a:r>
            <a:r>
              <a:rPr lang="zh-CN" altLang="en-US" dirty="0" smtClean="0"/>
              <a:t>技术</a:t>
            </a:r>
            <a:endParaRPr lang="en-US" altLang="zh-CN" dirty="0" smtClean="0"/>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23588480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536652</TotalTime>
  <Words>3178</Words>
  <Application>Microsoft Office PowerPoint</Application>
  <PresentationFormat>宽屏</PresentationFormat>
  <Paragraphs>809</Paragraphs>
  <Slides>63</Slides>
  <Notes>19</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82" baseType="lpstr">
      <vt:lpstr>Huawei Script Regular</vt:lpstr>
      <vt:lpstr>Malgun Gothic</vt:lpstr>
      <vt:lpstr>Microsoft JhengHei</vt:lpstr>
      <vt:lpstr>Microsoft Yahei</vt:lpstr>
      <vt:lpstr>ＭＳ Ｐゴシック</vt:lpstr>
      <vt:lpstr>方正姚体</vt:lpstr>
      <vt:lpstr>黑体</vt:lpstr>
      <vt:lpstr>华文细黑</vt:lpstr>
      <vt:lpstr>宋体</vt:lpstr>
      <vt:lpstr>微软雅黑</vt:lpstr>
      <vt:lpstr>Arial</vt:lpstr>
      <vt:lpstr>Arial Bold</vt:lpstr>
      <vt:lpstr>Calibri</vt:lpstr>
      <vt:lpstr>Calibri Light</vt:lpstr>
      <vt:lpstr>Segoe UI</vt:lpstr>
      <vt:lpstr>Times New Roman</vt:lpstr>
      <vt:lpstr>Wingdings</vt:lpstr>
      <vt:lpstr>Office 主题</vt:lpstr>
      <vt:lpstr>Visio</vt:lpstr>
      <vt:lpstr>PowerPoint 演示文稿</vt:lpstr>
      <vt:lpstr>1. 物联网发展趋势及LPWA兴起 2. 窄带物联网NB-IoT 3. 基本NB-IoT物联网应用系统的开发技术 4. NB-IoT应用实例 </vt:lpstr>
      <vt:lpstr>PowerPoint 演示文稿</vt:lpstr>
      <vt:lpstr>物联网</vt:lpstr>
      <vt:lpstr>不同的网络满足多样性的需求</vt:lpstr>
      <vt:lpstr>物联网市场分类和竞争技术</vt:lpstr>
      <vt:lpstr>LPWA物联网应用对通信技术提出新的需求</vt:lpstr>
      <vt:lpstr>PowerPoint 演示文稿</vt:lpstr>
      <vt:lpstr>PowerPoint 演示文稿</vt:lpstr>
      <vt:lpstr>PowerPoint 演示文稿</vt:lpstr>
      <vt:lpstr>PowerPoint 演示文稿</vt:lpstr>
      <vt:lpstr>1. 物联网发展趋势及LPWA兴起 2. 窄带物联网NB-IoT 3. 基本NB-IoT物联网应用系统的架构及开发 4. NB-IoT应用 </vt:lpstr>
      <vt:lpstr>1. NB-IoT产生及相关标准 2. NB-IoT网络架构 3. NB-IoT关键技术 4. NB-IoT 特点（优点/局限性）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NB-IoT的关键技术：窄带传输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物联网发展趋势及LPWA兴起 2. 窄带物联网NB-IoT 3. 基本NB-IoT物联网应用系统的架构及开发 4. NB-IoT应用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物联网发展趋势及LPWA兴起 2. 窄带物联网NB-IoT 3. 基本NB-IoT物联网应用系统的架构及开发 4. NB-IoT应用 </vt:lpstr>
      <vt:lpstr>典型应用：智慧城市</vt:lpstr>
      <vt:lpstr>典型应用：智慧工业</vt:lpstr>
      <vt:lpstr>典型应用：智慧生活</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shanglihong</cp:lastModifiedBy>
  <cp:revision>613</cp:revision>
  <dcterms:created xsi:type="dcterms:W3CDTF">2017-04-25T12:16:00Z</dcterms:created>
  <dcterms:modified xsi:type="dcterms:W3CDTF">2020-10-13T09:45:20Z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